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1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699" r:id="rId4"/>
    <p:sldMasterId id="2147483711" r:id="rId5"/>
  </p:sldMasterIdLst>
  <p:notesMasterIdLst>
    <p:notesMasterId r:id="rId55"/>
  </p:notesMasterIdLst>
  <p:handoutMasterIdLst>
    <p:handoutMasterId r:id="rId56"/>
  </p:handoutMasterIdLst>
  <p:sldIdLst>
    <p:sldId id="285" r:id="rId6"/>
    <p:sldId id="257" r:id="rId7"/>
    <p:sldId id="408" r:id="rId8"/>
    <p:sldId id="410" r:id="rId9"/>
    <p:sldId id="411" r:id="rId10"/>
    <p:sldId id="405" r:id="rId11"/>
    <p:sldId id="286" r:id="rId12"/>
    <p:sldId id="290" r:id="rId13"/>
    <p:sldId id="288" r:id="rId14"/>
    <p:sldId id="343" r:id="rId15"/>
    <p:sldId id="293" r:id="rId16"/>
    <p:sldId id="294" r:id="rId17"/>
    <p:sldId id="360" r:id="rId18"/>
    <p:sldId id="302" r:id="rId19"/>
    <p:sldId id="297" r:id="rId20"/>
    <p:sldId id="305" r:id="rId21"/>
    <p:sldId id="298" r:id="rId22"/>
    <p:sldId id="307" r:id="rId23"/>
    <p:sldId id="322" r:id="rId24"/>
    <p:sldId id="327" r:id="rId25"/>
    <p:sldId id="314" r:id="rId26"/>
    <p:sldId id="315" r:id="rId27"/>
    <p:sldId id="323" r:id="rId28"/>
    <p:sldId id="325" r:id="rId29"/>
    <p:sldId id="397" r:id="rId30"/>
    <p:sldId id="328" r:id="rId31"/>
    <p:sldId id="398" r:id="rId32"/>
    <p:sldId id="336" r:id="rId33"/>
    <p:sldId id="258" r:id="rId34"/>
    <p:sldId id="259" r:id="rId35"/>
    <p:sldId id="260" r:id="rId36"/>
    <p:sldId id="262" r:id="rId37"/>
    <p:sldId id="361" r:id="rId38"/>
    <p:sldId id="362" r:id="rId39"/>
    <p:sldId id="395" r:id="rId40"/>
    <p:sldId id="344" r:id="rId41"/>
    <p:sldId id="400" r:id="rId42"/>
    <p:sldId id="402" r:id="rId43"/>
    <p:sldId id="404" r:id="rId44"/>
    <p:sldId id="364" r:id="rId45"/>
    <p:sldId id="347" r:id="rId46"/>
    <p:sldId id="348" r:id="rId47"/>
    <p:sldId id="349" r:id="rId48"/>
    <p:sldId id="352" r:id="rId49"/>
    <p:sldId id="365" r:id="rId50"/>
    <p:sldId id="388" r:id="rId51"/>
    <p:sldId id="387" r:id="rId52"/>
    <p:sldId id="414" r:id="rId53"/>
    <p:sldId id="35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DE049"/>
    <a:srgbClr val="34FF53"/>
    <a:srgbClr val="E1E4C8"/>
    <a:srgbClr val="FFF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0" autoAdjust="0"/>
    <p:restoredTop sz="99355" autoAdjust="0"/>
  </p:normalViewPr>
  <p:slideViewPr>
    <p:cSldViewPr snapToGrid="0" showGuides="1">
      <p:cViewPr>
        <p:scale>
          <a:sx n="165" d="100"/>
          <a:sy n="165" d="100"/>
        </p:scale>
        <p:origin x="-904" y="272"/>
      </p:cViewPr>
      <p:guideLst>
        <p:guide orient="horz" pos="2109"/>
        <p:guide orient="horz" pos="337"/>
        <p:guide orient="horz" pos="4297"/>
        <p:guide pos="4151"/>
      </p:guideLst>
    </p:cSldViewPr>
  </p:slideViewPr>
  <p:outlineViewPr>
    <p:cViewPr>
      <p:scale>
        <a:sx n="33" d="100"/>
        <a:sy n="33" d="100"/>
      </p:scale>
      <p:origin x="0" y="46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AB2AB-C2EC-D041-B993-D42F26BE237E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FC0AE-F8C7-9447-A47F-BB2D562830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19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57E78-844B-9B4D-8B91-265143F57982}" type="datetimeFigureOut">
              <a:rPr lang="en-US" smtClean="0"/>
              <a:t>4/24/13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A95DB-0DBF-AE4E-B446-6E9D8C64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470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0980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2527D2-8126-4C35-B528-10ADC2542F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24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2676E8-9706-4007-81DB-085CA9829FC9}" type="slidenum">
              <a:rPr lang="de-DE"/>
              <a:pPr>
                <a:defRPr/>
              </a:pPr>
              <a:t>20</a:t>
            </a:fld>
            <a:endParaRPr lang="de-DE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smtClean="0"/>
              <a:t>Different techniques, plot with more and more results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04985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3429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1042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4000" y="1066800"/>
            <a:ext cx="42418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418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978650" y="6357938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92AD9C2-CB29-8A40-93B7-489BF614C8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4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pic>
        <p:nvPicPr>
          <p:cNvPr id="884740" name="Picture 4" descr="Light upward diagona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675" y="5810250"/>
            <a:ext cx="1330325" cy="10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60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29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4629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1066800"/>
            <a:ext cx="4241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241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1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09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754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952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547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269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68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152400"/>
            <a:ext cx="21590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152400"/>
            <a:ext cx="63246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38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1042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54000" y="1066800"/>
            <a:ext cx="86360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50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1042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54000" y="1066800"/>
            <a:ext cx="8636000" cy="5486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03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693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734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391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990600"/>
            <a:ext cx="4051300" cy="5276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5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6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4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634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2181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418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9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63750" cy="5886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81000"/>
            <a:ext cx="6038850" cy="5886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81000" y="381000"/>
            <a:ext cx="8255000" cy="5886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64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04985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700" y="3429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652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281"/>
            <a:ext cx="8229600" cy="901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5839"/>
            <a:ext cx="4038600" cy="54662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005839"/>
            <a:ext cx="4041648" cy="54662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409393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281"/>
            <a:ext cx="8229600" cy="901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5839"/>
            <a:ext cx="4038600" cy="54662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005839"/>
            <a:ext cx="4041648" cy="546620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734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660" y="1066468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74673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904872"/>
            <a:ext cx="4041648" cy="45671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904872"/>
            <a:ext cx="4041648" cy="45671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81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27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6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61989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4033644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224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072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Palatino Linotyp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3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106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ADB79B2-D632-2942-A4D8-AF6109FD66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3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8660" y="1066468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74673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904872"/>
            <a:ext cx="4041648" cy="45671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904872"/>
            <a:ext cx="4041648" cy="45671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85000"/>
              <a:buFont typeface="Wingdings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B7D35-7A53-D749-A996-C574C67FD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7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15792-9085-7F4A-A184-7E9F13B62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22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0" y="825500"/>
            <a:ext cx="4241800" cy="5880100"/>
          </a:xfrm>
        </p:spPr>
        <p:txBody>
          <a:bodyPr/>
          <a:lstStyle>
            <a:lvl1pPr marL="228600" indent="-228600">
              <a:buSzPct val="85000"/>
              <a:buFont typeface="Wingdings" charset="2"/>
              <a:buChar char="§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1828800" indent="0">
              <a:buFont typeface="Arial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12800"/>
            <a:ext cx="4241800" cy="5892800"/>
          </a:xfrm>
        </p:spPr>
        <p:txBody>
          <a:bodyPr/>
          <a:lstStyle>
            <a:lvl1pPr marL="228600" indent="-228600">
              <a:buSzPct val="85000"/>
              <a:buFont typeface="Wingdings" charset="2"/>
              <a:buChar char="§"/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AE10-776A-7645-A527-FDE00FADB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9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17C6-29D8-2A48-940A-B1E50E9BB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56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6CF6-0129-CF40-967C-3E20682D97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946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AB09A-A654-534A-903D-298FAFF3E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44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DC2E0-4F9D-3B4A-9953-1813AFC51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49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0F4D3-515E-274C-BBE9-71AAB15C7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76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E45BD-1368-3045-B669-994CEAB97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57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-3175"/>
            <a:ext cx="2159000" cy="6708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" y="-3175"/>
            <a:ext cx="6324600" cy="6708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4E166-C58F-E148-B903-43B32B1BF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88" y="-3175"/>
            <a:ext cx="721042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4000" y="692150"/>
            <a:ext cx="4241800" cy="6013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692150"/>
            <a:ext cx="4241800" cy="293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5075"/>
            <a:ext cx="4241800" cy="293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F1990-A9D5-2B44-BE99-5E3699172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584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65188" y="-3175"/>
            <a:ext cx="721042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4000" y="692150"/>
            <a:ext cx="4241800" cy="293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692150"/>
            <a:ext cx="4241800" cy="293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54000" y="3775075"/>
            <a:ext cx="4241800" cy="293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775075"/>
            <a:ext cx="4241800" cy="293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338EB-E4D7-A549-806C-6B4774BEE4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14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88" y="-3175"/>
            <a:ext cx="7210425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54000" y="692150"/>
            <a:ext cx="8636000" cy="60134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825E6-2BE8-B24F-ABCA-B42E0BC63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5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61989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4033644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5840"/>
            <a:ext cx="8229600" cy="5466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47204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661FCBD-300C-A74A-B6C5-B61A9A5C880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1" r:id="rId12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3600" b="1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Arial"/>
          <a:ea typeface="+mj-ea"/>
          <a:cs typeface="Arial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2"/>
          </a:solidFill>
          <a:latin typeface="Arial"/>
          <a:ea typeface="+mn-ea"/>
          <a:cs typeface="Arial"/>
        </a:defRPr>
      </a:lvl1pPr>
      <a:lvl2pPr marL="398463" indent="-228600" algn="l" defTabSz="914400" rtl="0" eaLnBrk="1" latinLnBrk="0" hangingPunct="1">
        <a:spcBef>
          <a:spcPct val="20000"/>
        </a:spcBef>
        <a:buClr>
          <a:schemeClr val="accent3"/>
        </a:buClr>
        <a:buSzPct val="120000"/>
        <a:buFont typeface="Wingdings" charset="2"/>
        <a:buChar char="§"/>
        <a:defRPr sz="2000" kern="1200">
          <a:solidFill>
            <a:schemeClr val="accent1"/>
          </a:solidFill>
          <a:latin typeface="Arial"/>
          <a:ea typeface="+mn-ea"/>
          <a:cs typeface="Arial"/>
        </a:defRPr>
      </a:lvl2pPr>
      <a:lvl3pPr marL="398462" indent="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accent2"/>
          </a:solidFill>
          <a:latin typeface="+mj-lt"/>
          <a:ea typeface="+mn-ea"/>
          <a:cs typeface="+mn-cs"/>
        </a:defRPr>
      </a:lvl3pPr>
      <a:lvl4pPr marL="568325" indent="-169863" algn="l" defTabSz="9144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accent4">
              <a:lumMod val="50000"/>
            </a:schemeClr>
          </a:solidFill>
          <a:latin typeface="+mj-lt"/>
          <a:ea typeface="+mn-ea"/>
          <a:cs typeface="+mn-cs"/>
        </a:defRPr>
      </a:lvl4pPr>
      <a:lvl5pPr marL="795338" indent="-16986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4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E8BBF"/>
            </a:gs>
            <a:gs pos="50000">
              <a:srgbClr val="6E8BBF">
                <a:gamma/>
                <a:tint val="2745"/>
                <a:invGamma/>
              </a:srgbClr>
            </a:gs>
            <a:gs pos="100000">
              <a:srgbClr val="6E8B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1066800"/>
            <a:ext cx="8636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7210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Muon Catalyzed Fusion</a:t>
            </a:r>
          </a:p>
        </p:txBody>
      </p:sp>
      <p:pic>
        <p:nvPicPr>
          <p:cNvPr id="883716" name="Picture 4" descr="Physics-Icon-smal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61925"/>
            <a:ext cx="1295400" cy="5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92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00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285750" indent="-2857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charset="0"/>
        <a:defRPr sz="2400" b="1">
          <a:solidFill>
            <a:srgbClr val="0000FF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20000"/>
        <a:defRPr sz="2000" b="1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charset="0"/>
        <a:defRPr b="1">
          <a:solidFill>
            <a:schemeClr val="accent2"/>
          </a:solidFill>
          <a:latin typeface="+mn-lt"/>
          <a:ea typeface="+mn-ea"/>
        </a:defRPr>
      </a:lvl3pPr>
      <a:lvl4pPr marL="1543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4pPr>
      <a:lvl5pPr marL="20002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5pPr>
      <a:lvl6pPr marL="24574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6pPr>
      <a:lvl7pPr marL="29146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7pPr>
      <a:lvl8pPr marL="33718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8pPr>
      <a:lvl9pPr marL="3829050" indent="-171450" algn="l" rtl="0" fontAlgn="base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990600"/>
            <a:ext cx="8255000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9350" y="381000"/>
            <a:ext cx="71818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654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5000"/>
        <a:buFont typeface="Monotype Sort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sz="2000" b="1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§"/>
        <a:defRPr b="1">
          <a:solidFill>
            <a:schemeClr val="accent2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accent2"/>
        </a:buClr>
        <a:buSzPct val="50000"/>
        <a:buFont typeface="Monotype Sorts" pitchFamily="2" charset="2"/>
        <a:buChar char="l"/>
        <a:defRPr sz="1400" b="1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05840"/>
            <a:ext cx="8229600" cy="5466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472044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661FCBD-300C-A74A-B6C5-B61A9A5C880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0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3600" b="1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Arial"/>
          <a:ea typeface="+mj-ea"/>
          <a:cs typeface="Arial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tx2"/>
          </a:solidFill>
          <a:latin typeface="Arial"/>
          <a:ea typeface="+mn-ea"/>
          <a:cs typeface="Arial"/>
        </a:defRPr>
      </a:lvl1pPr>
      <a:lvl2pPr marL="398463" indent="-228600" algn="l" defTabSz="914400" rtl="0" eaLnBrk="1" latinLnBrk="0" hangingPunct="1">
        <a:spcBef>
          <a:spcPct val="20000"/>
        </a:spcBef>
        <a:buClr>
          <a:schemeClr val="accent3"/>
        </a:buClr>
        <a:buSzPct val="120000"/>
        <a:buFont typeface="Wingdings" charset="2"/>
        <a:buChar char="§"/>
        <a:defRPr sz="2000" kern="1200">
          <a:solidFill>
            <a:schemeClr val="accent1"/>
          </a:solidFill>
          <a:latin typeface="+mj-lt"/>
          <a:ea typeface="+mn-ea"/>
          <a:cs typeface="+mn-cs"/>
        </a:defRPr>
      </a:lvl2pPr>
      <a:lvl3pPr marL="398462" indent="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accent2"/>
          </a:solidFill>
          <a:latin typeface="+mj-lt"/>
          <a:ea typeface="+mn-ea"/>
          <a:cs typeface="+mn-cs"/>
        </a:defRPr>
      </a:lvl3pPr>
      <a:lvl4pPr marL="568325" indent="-169863" algn="l" defTabSz="9144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600" kern="1200">
          <a:solidFill>
            <a:schemeClr val="accent4">
              <a:lumMod val="50000"/>
            </a:schemeClr>
          </a:solidFill>
          <a:latin typeface="+mj-lt"/>
          <a:ea typeface="+mn-ea"/>
          <a:cs typeface="+mn-cs"/>
        </a:defRPr>
      </a:lvl4pPr>
      <a:lvl5pPr marL="795338" indent="-16986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accent4">
              <a:lumMod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D076F"/>
            </a:gs>
            <a:gs pos="50000">
              <a:srgbClr val="1B10F0"/>
            </a:gs>
            <a:gs pos="100000">
              <a:srgbClr val="0D076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000" y="787400"/>
            <a:ext cx="8636000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  <a:p>
            <a:pPr lvl="4"/>
            <a:endParaRPr lang="en-US"/>
          </a:p>
          <a:p>
            <a:pPr lvl="0"/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5188" y="-3175"/>
            <a:ext cx="72104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Muon Catalyzed Fusion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78650" y="6357938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87A3466-7EB7-B44E-A460-8C22DC90CFF0}" type="slidenum">
              <a:rPr lang="en-US">
                <a:latin typeface="Arial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45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177800" indent="-1778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CCFF"/>
        </a:buClr>
        <a:buSzPct val="85000"/>
        <a:buFont typeface="Wingdings" charset="0"/>
        <a:defRPr sz="2400" b="1">
          <a:solidFill>
            <a:srgbClr val="FFFF99"/>
          </a:solidFill>
          <a:latin typeface="+mn-lt"/>
          <a:ea typeface="+mn-ea"/>
          <a:cs typeface="ＭＳ Ｐゴシック" charset="0"/>
        </a:defRPr>
      </a:lvl1pPr>
      <a:lvl2pPr marL="5207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Char char="•"/>
        <a:defRPr sz="2000" b="1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Wingdings" charset="0"/>
        <a:defRPr b="1">
          <a:solidFill>
            <a:srgbClr val="CCFFFF"/>
          </a:solidFill>
          <a:latin typeface="+mn-lt"/>
          <a:ea typeface="+mn-ea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3300"/>
        </a:buClr>
        <a:buFont typeface="Monotype Sorts" charset="0"/>
        <a:defRPr sz="14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4" Type="http://schemas.openxmlformats.org/officeDocument/2006/relationships/image" Target="../media/image29.png"/><Relationship Id="rId5" Type="http://schemas.openxmlformats.org/officeDocument/2006/relationships/slide" Target="slide9.xml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4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physics.aps.org/synopsis-for/10.1103/PhysRevLett.110.012504" TargetMode="External"/><Relationship Id="rId4" Type="http://schemas.openxmlformats.org/officeDocument/2006/relationships/hyperlink" Target="http://www.psi.ch/media/the-weak-side-of-the-proton" TargetMode="External"/><Relationship Id="rId5" Type="http://schemas.openxmlformats.org/officeDocument/2006/relationships/hyperlink" Target="http://physicsworld.com/cws/article/news/2013/jan/09/muon-capture-measurement-backs-qcd-predictio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7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hyperlink" Target="http://arjournals.annualreviews.org/action/doSearch?action=runSearch&amp;type=advanced&amp;result=true&amp;prevSearch=+authorsfield:(Leon,+M)" TargetMode="External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emf"/><Relationship Id="rId7" Type="http://schemas.openxmlformats.org/officeDocument/2006/relationships/image" Target="../media/image9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Precis</a:t>
            </a:r>
            <a:r>
              <a:rPr lang="en-US" sz="4000" dirty="0" smtClean="0"/>
              <a:t>ion </a:t>
            </a:r>
            <a:r>
              <a:rPr lang="en-US" sz="4000" dirty="0" err="1" smtClean="0"/>
              <a:t>Muon</a:t>
            </a:r>
            <a:r>
              <a:rPr lang="en-US" sz="4000" dirty="0" smtClean="0"/>
              <a:t> Capture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005840"/>
            <a:ext cx="8229600" cy="106020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Peter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Kammel</a:t>
            </a:r>
            <a:endParaRPr lang="en-US" sz="1800" b="0" i="1" dirty="0">
              <a:latin typeface="Arial" charset="0"/>
              <a:ea typeface="ＭＳ Ｐゴシック" charset="0"/>
            </a:endParaRPr>
          </a:p>
          <a:p>
            <a:pPr marL="0" indent="0" algn="ctr">
              <a:defRPr/>
            </a:pPr>
            <a:r>
              <a:rPr lang="en-US" sz="1800" b="0" i="1" dirty="0" smtClean="0">
                <a:latin typeface="Arial" charset="0"/>
                <a:ea typeface="ＭＳ Ｐゴシック" charset="0"/>
              </a:rPr>
              <a:t>Department of Physics and Center </a:t>
            </a:r>
            <a:r>
              <a:rPr lang="en-US" sz="1800" b="0" i="1" dirty="0">
                <a:latin typeface="Arial" charset="0"/>
                <a:ea typeface="ＭＳ Ｐゴシック" charset="0"/>
              </a:rPr>
              <a:t>for Experimental Nuclear Physics and Astrophysics, </a:t>
            </a:r>
            <a:r>
              <a:rPr lang="en-US" sz="1800" b="0" i="1" dirty="0" smtClean="0">
                <a:latin typeface="Arial" charset="0"/>
                <a:ea typeface="ＭＳ Ｐゴシック" charset="0"/>
              </a:rPr>
              <a:t/>
            </a:r>
            <a:br>
              <a:rPr lang="en-US" sz="1800" b="0" i="1" dirty="0" smtClean="0">
                <a:latin typeface="Arial" charset="0"/>
                <a:ea typeface="ＭＳ Ｐゴシック" charset="0"/>
              </a:rPr>
            </a:br>
            <a:r>
              <a:rPr lang="en-US" sz="1800" b="0" i="1" dirty="0" smtClean="0">
                <a:latin typeface="Arial" charset="0"/>
                <a:ea typeface="ＭＳ Ｐゴシック" charset="0"/>
              </a:rPr>
              <a:t>University </a:t>
            </a:r>
            <a:r>
              <a:rPr lang="en-US" sz="1800" b="0" i="1" dirty="0">
                <a:latin typeface="Arial" charset="0"/>
                <a:ea typeface="ＭＳ Ｐゴシック" charset="0"/>
              </a:rPr>
              <a:t>of Washington</a:t>
            </a:r>
          </a:p>
          <a:p>
            <a:pPr marL="0" indent="0" algn="ctr">
              <a:defRPr/>
            </a:pPr>
            <a:r>
              <a:rPr lang="en-US" sz="1800" b="0" i="1" dirty="0">
                <a:latin typeface="Arial" charset="0"/>
                <a:ea typeface="ＭＳ Ｐゴシック" charset="0"/>
              </a:rPr>
              <a:t>http://</a:t>
            </a:r>
            <a:r>
              <a:rPr lang="en-US" sz="1800" b="0" i="1" dirty="0" err="1">
                <a:latin typeface="Arial" charset="0"/>
                <a:ea typeface="ＭＳ Ｐゴシック" charset="0"/>
              </a:rPr>
              <a:t>www.npl.washington.edu</a:t>
            </a:r>
            <a:r>
              <a:rPr lang="en-US" sz="1800" b="0" i="1" dirty="0">
                <a:latin typeface="Arial" charset="0"/>
                <a:ea typeface="ＭＳ Ｐゴシック" charset="0"/>
              </a:rPr>
              <a:t>/</a:t>
            </a:r>
            <a:r>
              <a:rPr lang="en-US" sz="1800" b="0" i="1" dirty="0" err="1">
                <a:latin typeface="Arial" charset="0"/>
                <a:ea typeface="ＭＳ Ｐゴシック" charset="0"/>
              </a:rPr>
              <a:t>muon</a:t>
            </a:r>
            <a:r>
              <a:rPr lang="en-US" sz="1800" b="0" i="1" dirty="0" smtClean="0">
                <a:latin typeface="Arial" charset="0"/>
                <a:ea typeface="ＭＳ Ｐゴシック" charset="0"/>
              </a:rPr>
              <a:t>/</a:t>
            </a:r>
            <a:br>
              <a:rPr lang="en-US" sz="1800" b="0" i="1" dirty="0" smtClean="0">
                <a:latin typeface="Arial" charset="0"/>
                <a:ea typeface="ＭＳ Ｐゴシック" charset="0"/>
              </a:rPr>
            </a:br>
            <a:endParaRPr lang="en-US" sz="1800" b="0" i="1" dirty="0" smtClean="0">
              <a:latin typeface="Arial" charset="0"/>
              <a:ea typeface="ＭＳ Ｐゴシック" charset="0"/>
            </a:endParaRPr>
          </a:p>
          <a:p>
            <a:pPr marL="0" indent="0" algn="ctr">
              <a:defRPr/>
            </a:pPr>
            <a:endParaRPr lang="en-US" sz="1800" b="0" i="1" dirty="0">
              <a:latin typeface="Arial" charset="0"/>
              <a:ea typeface="ＭＳ Ｐゴシック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5480" y="6376646"/>
            <a:ext cx="3162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b="0" kern="1200" dirty="0" smtClean="0">
                <a:latin typeface="Arial"/>
                <a:cs typeface="Arial"/>
              </a:rPr>
              <a:t>SLAC, </a:t>
            </a:r>
            <a:r>
              <a:rPr lang="en-US" dirty="0" smtClean="0">
                <a:latin typeface="Arial"/>
                <a:cs typeface="Arial"/>
              </a:rPr>
              <a:t>April</a:t>
            </a:r>
            <a:r>
              <a:rPr lang="en-US" b="0" kern="1200" dirty="0" smtClean="0">
                <a:latin typeface="Arial"/>
                <a:cs typeface="Arial"/>
              </a:rPr>
              <a:t> 2013</a:t>
            </a:r>
            <a:endParaRPr lang="en-US" b="0" kern="1200" dirty="0">
              <a:latin typeface="Arial"/>
              <a:cs typeface="Arial"/>
            </a:endParaRPr>
          </a:p>
        </p:txBody>
      </p:sp>
      <p:pic>
        <p:nvPicPr>
          <p:cNvPr id="7" name="Picture 6" descr="m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073" y="2434214"/>
            <a:ext cx="2807227" cy="203902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96654" y="2409825"/>
            <a:ext cx="2830494" cy="2087224"/>
            <a:chOff x="4841585" y="2508250"/>
            <a:chExt cx="2905125" cy="2247900"/>
          </a:xfrm>
        </p:grpSpPr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4841585" y="2508250"/>
              <a:ext cx="2905125" cy="2247900"/>
              <a:chOff x="3523" y="1718"/>
              <a:chExt cx="1724" cy="1218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3" y="1718"/>
                <a:ext cx="1724" cy="1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 descr="Light upward diagonal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9" y="1849"/>
                <a:ext cx="1143" cy="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6103299" y="3133725"/>
              <a:ext cx="190500" cy="3460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159856" y="3529736"/>
            <a:ext cx="166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/>
                <a:cs typeface="Arial"/>
              </a:rPr>
              <a:t>MuCap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75232" y="3534598"/>
            <a:ext cx="166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/>
                <a:cs typeface="Arial"/>
              </a:rPr>
              <a:t>MuSun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5887715" y="5204942"/>
            <a:ext cx="21129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3300"/>
                </a:solidFill>
                <a:latin typeface="Comic Sans MS"/>
                <a:cs typeface="Comic Sans MS"/>
              </a:rPr>
              <a:t>Fundamental </a:t>
            </a:r>
            <a:br>
              <a:rPr lang="en-US" sz="2000" dirty="0">
                <a:solidFill>
                  <a:srgbClr val="FF3300"/>
                </a:solidFill>
                <a:latin typeface="Comic Sans MS"/>
                <a:cs typeface="Comic Sans MS"/>
              </a:rPr>
            </a:br>
            <a:r>
              <a:rPr lang="en-US" sz="2000" dirty="0">
                <a:solidFill>
                  <a:srgbClr val="FF3300"/>
                </a:solidFill>
                <a:latin typeface="Comic Sans MS"/>
                <a:cs typeface="Comic Sans MS"/>
              </a:rPr>
              <a:t>Constants</a:t>
            </a:r>
            <a:endParaRPr lang="en-US" sz="2000" baseline="-25000" dirty="0">
              <a:solidFill>
                <a:srgbClr val="FF3300"/>
              </a:solidFill>
              <a:latin typeface="Comic Sans MS"/>
              <a:cs typeface="Comic Sans MS"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221429" y="2807796"/>
            <a:ext cx="2436813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sz="2000" dirty="0">
                <a:solidFill>
                  <a:srgbClr val="FF3300"/>
                </a:solidFill>
                <a:latin typeface="Comic Sans MS" charset="0"/>
              </a:rPr>
              <a:t>Basic QCD  </a:t>
            </a:r>
          </a:p>
          <a:p>
            <a:r>
              <a:rPr lang="en-US" sz="2000" dirty="0">
                <a:solidFill>
                  <a:srgbClr val="FF3300"/>
                </a:solidFill>
                <a:latin typeface="Comic Sans MS" charset="0"/>
              </a:rPr>
              <a:t>Symmetries</a:t>
            </a: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7344188" y="2776538"/>
            <a:ext cx="2133469" cy="6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ct val="50000"/>
              </a:spcBef>
            </a:pPr>
            <a:r>
              <a:rPr lang="ja-JP" altLang="en-US" sz="2000" dirty="0">
                <a:solidFill>
                  <a:srgbClr val="FF3300"/>
                </a:solidFill>
                <a:latin typeface="Arial"/>
              </a:rPr>
              <a:t>“</a:t>
            </a:r>
            <a:r>
              <a:rPr lang="en-US" sz="2000" dirty="0">
                <a:solidFill>
                  <a:srgbClr val="FF3300"/>
                </a:solidFill>
                <a:latin typeface="Comic Sans MS"/>
                <a:cs typeface="Comic Sans MS"/>
              </a:rPr>
              <a:t>Calibrating </a:t>
            </a:r>
            <a:br>
              <a:rPr lang="en-US" sz="2000" dirty="0">
                <a:solidFill>
                  <a:srgbClr val="FF3300"/>
                </a:solidFill>
                <a:latin typeface="Comic Sans MS"/>
                <a:cs typeface="Comic Sans MS"/>
              </a:rPr>
            </a:br>
            <a:r>
              <a:rPr lang="en-US" sz="2000" dirty="0" smtClean="0">
                <a:solidFill>
                  <a:srgbClr val="FF3300"/>
                </a:solidFill>
                <a:latin typeface="Comic Sans MS"/>
                <a:cs typeface="Comic Sans MS"/>
              </a:rPr>
              <a:t>    the </a:t>
            </a:r>
            <a:r>
              <a:rPr lang="en-US" sz="2000" dirty="0">
                <a:solidFill>
                  <a:srgbClr val="FF3300"/>
                </a:solidFill>
                <a:latin typeface="Comic Sans MS"/>
                <a:cs typeface="Comic Sans MS"/>
              </a:rPr>
              <a:t>Sun</a:t>
            </a:r>
            <a:r>
              <a:rPr lang="ja-JP" altLang="en-US" sz="2000" dirty="0">
                <a:solidFill>
                  <a:srgbClr val="FF3300"/>
                </a:solidFill>
                <a:latin typeface="Comic Sans MS"/>
                <a:cs typeface="Comic Sans MS"/>
              </a:rPr>
              <a:t>”</a:t>
            </a:r>
            <a:endParaRPr lang="en-US" sz="2000" baseline="-25000" dirty="0">
              <a:solidFill>
                <a:srgbClr val="FF3300"/>
              </a:solidFill>
              <a:latin typeface="Comic Sans MS"/>
              <a:cs typeface="Comic Sans MS"/>
            </a:endParaRPr>
          </a:p>
        </p:txBody>
      </p:sp>
      <p:pic>
        <p:nvPicPr>
          <p:cNvPr id="26" name="Picture 19" descr="Mulan 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075" y="4527977"/>
            <a:ext cx="2076450" cy="2070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864593" y="5929928"/>
            <a:ext cx="1664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MuLan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99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4" grpId="0"/>
      <p:bldP spid="20" grpId="0"/>
      <p:bldP spid="21" grpId="0"/>
      <p:bldP spid="22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05840"/>
            <a:ext cx="8582086" cy="546620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endParaRPr lang="en-US" sz="2800" dirty="0" smtClean="0">
              <a:solidFill>
                <a:srgbClr val="ACB3B6"/>
              </a:solidFill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rgbClr val="ACB3B6"/>
                </a:solidFill>
                <a:latin typeface="Symbol" charset="2"/>
                <a:cs typeface="Symbol" charset="2"/>
              </a:rPr>
              <a:t>m </a:t>
            </a:r>
            <a:r>
              <a:rPr lang="en-US" sz="2800" dirty="0" smtClean="0">
                <a:solidFill>
                  <a:srgbClr val="ACB3B6"/>
                </a:solidFill>
                <a:sym typeface="Symbol" charset="0"/>
              </a:rPr>
              <a:t> e </a:t>
            </a:r>
            <a:r>
              <a:rPr lang="en-US" sz="2800" dirty="0" smtClean="0">
                <a:solidFill>
                  <a:srgbClr val="ACB3B6"/>
                </a:solidFill>
                <a:latin typeface="Symbol" charset="2"/>
                <a:cs typeface="Symbol" charset="2"/>
                <a:sym typeface="Symbol" charset="0"/>
              </a:rPr>
              <a:t>n n		</a:t>
            </a:r>
            <a:r>
              <a:rPr lang="en-US" dirty="0" smtClean="0">
                <a:solidFill>
                  <a:srgbClr val="ACB3B6"/>
                </a:solidFill>
                <a:latin typeface="Comic Sans MS"/>
                <a:cs typeface="Comic Sans MS"/>
                <a:sym typeface="Symbol" charset="0"/>
              </a:rPr>
              <a:t>Strength of Weak Interaction</a:t>
            </a: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dirty="0" smtClean="0">
                <a:solidFill>
                  <a:srgbClr val="ACB3B6"/>
                </a:solidFill>
                <a:sym typeface="Symbol" charset="0"/>
              </a:rPr>
              <a:t>	</a:t>
            </a:r>
            <a:r>
              <a:rPr lang="en-US" dirty="0" err="1" smtClean="0">
                <a:solidFill>
                  <a:srgbClr val="ACB3B6"/>
                </a:solidFill>
                <a:sym typeface="Symbol" charset="0"/>
              </a:rPr>
              <a:t>MuLan</a:t>
            </a:r>
            <a:r>
              <a:rPr lang="en-US" dirty="0" smtClean="0">
                <a:solidFill>
                  <a:srgbClr val="ACB3B6"/>
                </a:solidFill>
                <a:sym typeface="Symbol" charset="0"/>
              </a:rPr>
              <a:t>		</a:t>
            </a:r>
            <a:r>
              <a:rPr lang="en-US" sz="3200" dirty="0">
                <a:solidFill>
                  <a:srgbClr val="ACB3B6"/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3200" baseline="-25000" dirty="0">
                <a:solidFill>
                  <a:srgbClr val="ACB3B6"/>
                </a:solidFill>
                <a:latin typeface="Comic Sans MS"/>
                <a:cs typeface="Comic Sans MS"/>
                <a:sym typeface="Symbol" charset="0"/>
              </a:rPr>
              <a:t>F</a:t>
            </a:r>
            <a:endParaRPr lang="en-US" sz="3200" dirty="0" smtClean="0">
              <a:solidFill>
                <a:srgbClr val="ACB3B6"/>
              </a:solidFill>
              <a:latin typeface="Symbol" charset="2"/>
              <a:cs typeface="Symbol" charset="2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sz="2800" dirty="0" smtClean="0"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6600"/>
                </a:solidFill>
              </a:rPr>
              <a:t> + p </a:t>
            </a:r>
            <a:r>
              <a:rPr lang="en-US" dirty="0" smtClean="0">
                <a:solidFill>
                  <a:srgbClr val="FF6600"/>
                </a:solidFill>
                <a:sym typeface="Symbol" charset="0"/>
              </a:rPr>
              <a:t> n + </a:t>
            </a:r>
            <a:r>
              <a:rPr lang="en-US" sz="2800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n 		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Basic QCD Symmetries</a:t>
            </a:r>
            <a:endParaRPr lang="en-US" sz="2800" dirty="0" smtClean="0">
              <a:solidFill>
                <a:srgbClr val="FF6600"/>
              </a:solidFill>
              <a:latin typeface="Comic Sans MS"/>
              <a:cs typeface="Comic Sans MS"/>
              <a:sym typeface="Symbol" charset="0"/>
            </a:endParaRP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sz="2800" dirty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	</a:t>
            </a:r>
            <a:r>
              <a:rPr lang="en-US" b="1" dirty="0" err="1" smtClean="0">
                <a:solidFill>
                  <a:srgbClr val="FF6600"/>
                </a:solidFill>
                <a:sym typeface="Symbol" charset="0"/>
              </a:rPr>
              <a:t>MuCap</a:t>
            </a:r>
            <a:r>
              <a:rPr lang="en-US" b="1" dirty="0" smtClean="0">
                <a:solidFill>
                  <a:srgbClr val="FF6600"/>
                </a:solidFill>
                <a:sym typeface="Symbol" charset="0"/>
              </a:rPr>
              <a:t>		</a:t>
            </a:r>
            <a:r>
              <a:rPr lang="en-US" sz="3200" b="1" dirty="0" err="1" smtClean="0">
                <a:solidFill>
                  <a:srgbClr val="FF6600"/>
                </a:solidFill>
                <a:sym typeface="Symbol" charset="0"/>
              </a:rPr>
              <a:t>g</a:t>
            </a:r>
            <a:r>
              <a:rPr lang="en-US" sz="3200" b="1" baseline="-25000" dirty="0" err="1" smtClean="0">
                <a:solidFill>
                  <a:srgbClr val="FF6600"/>
                </a:solidFill>
                <a:sym typeface="Symbol" charset="0"/>
              </a:rPr>
              <a:t>P</a:t>
            </a:r>
            <a:endParaRPr lang="en-US" sz="3200" b="1" baseline="-25000" dirty="0" smtClean="0">
              <a:solidFill>
                <a:srgbClr val="FF6600"/>
              </a:solidFill>
              <a:sym typeface="Symbol" charset="0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dirty="0">
              <a:solidFill>
                <a:srgbClr val="FF6600"/>
              </a:solidFill>
              <a:sym typeface="Symbol" charset="0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+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 n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+ n +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	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Weak few nucleon reactions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/>
            </a:r>
            <a:b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</a:b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MuSun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  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and astrophysics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Symbol" charset="2"/>
              <a:cs typeface="Symbol" charset="2"/>
              <a:sym typeface="Symbol" charset="0"/>
            </a:endParaRPr>
          </a:p>
          <a:p>
            <a:pPr>
              <a:tabLst>
                <a:tab pos="458788" algn="l"/>
                <a:tab pos="3378200" algn="l"/>
                <a:tab pos="3594100" algn="l"/>
                <a:tab pos="3998913" algn="l"/>
              </a:tabLst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		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	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Screen Shot 2012-11-08 at 11.46.4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004" y="670380"/>
            <a:ext cx="4582546" cy="309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78650" y="6357938"/>
            <a:ext cx="2133600" cy="476250"/>
          </a:xfrm>
          <a:prstGeom prst="rect">
            <a:avLst/>
          </a:prstGeom>
        </p:spPr>
        <p:txBody>
          <a:bodyPr/>
          <a:lstStyle/>
          <a:p>
            <a:fld id="{4170B219-46E0-4241-8552-B2B608AB9BB3}" type="slidenum">
              <a:rPr lang="en-US"/>
              <a:pPr/>
              <a:t>11</a:t>
            </a:fld>
            <a:endParaRPr lang="en-US"/>
          </a:p>
        </p:txBody>
      </p:sp>
      <p:sp>
        <p:nvSpPr>
          <p:cNvPr id="66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6375" y="853440"/>
            <a:ext cx="8937625" cy="6096000"/>
          </a:xfrm>
        </p:spPr>
        <p:txBody>
          <a:bodyPr/>
          <a:lstStyle/>
          <a:p>
            <a:pPr>
              <a:buFont typeface="Wingdings" charset="0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 Historical</a:t>
            </a:r>
            <a:r>
              <a:rPr lang="en-US" dirty="0">
                <a:solidFill>
                  <a:schemeClr val="tx2"/>
                </a:solidFill>
              </a:rPr>
              <a:t>: V-A and </a:t>
            </a:r>
            <a:r>
              <a:rPr lang="en-US" dirty="0">
                <a:solidFill>
                  <a:schemeClr val="tx2"/>
                </a:solidFill>
                <a:latin typeface="Symbol" charset="0"/>
              </a:rPr>
              <a:t>m</a:t>
            </a:r>
            <a:r>
              <a:rPr lang="en-US" dirty="0">
                <a:solidFill>
                  <a:schemeClr val="tx2"/>
                </a:solidFill>
              </a:rPr>
              <a:t>-e Universality</a:t>
            </a:r>
          </a:p>
          <a:p>
            <a:pPr>
              <a:buFont typeface="Wingdings" charset="0"/>
              <a:buChar char="Ø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</a:pPr>
            <a:r>
              <a:rPr lang="en-US" dirty="0" smtClean="0">
                <a:solidFill>
                  <a:schemeClr val="tx2"/>
                </a:solidFill>
              </a:rPr>
              <a:t> Today</a:t>
            </a:r>
            <a:r>
              <a:rPr lang="en-US" dirty="0">
                <a:solidFill>
                  <a:schemeClr val="tx2"/>
                </a:solidFill>
              </a:rPr>
              <a:t>: EW current key probe for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tabLst>
                <a:tab pos="973138" algn="l"/>
              </a:tabLst>
            </a:pPr>
            <a:r>
              <a:rPr lang="en-US" sz="2400" dirty="0"/>
              <a:t>Understanding hadrons from </a:t>
            </a:r>
            <a:br>
              <a:rPr lang="en-US" sz="2400" dirty="0"/>
            </a:br>
            <a:r>
              <a:rPr lang="en-US" sz="2400" dirty="0"/>
              <a:t>fundamental QCD</a:t>
            </a:r>
          </a:p>
          <a:p>
            <a:pPr lvl="1">
              <a:tabLst>
                <a:tab pos="973138" algn="l"/>
              </a:tabLst>
            </a:pPr>
            <a:r>
              <a:rPr lang="en-US" sz="2400" dirty="0"/>
              <a:t>Symmetries of Standard Model</a:t>
            </a:r>
          </a:p>
          <a:p>
            <a:pPr lvl="1">
              <a:tabLst>
                <a:tab pos="973138" algn="l"/>
              </a:tabLst>
            </a:pPr>
            <a:r>
              <a:rPr lang="en-US" sz="2400" dirty="0"/>
              <a:t>Basic astrophysics reactions</a:t>
            </a:r>
            <a:endParaRPr lang="en-US" dirty="0">
              <a:solidFill>
                <a:schemeClr val="tx2"/>
              </a:solidFill>
            </a:endParaRPr>
          </a:p>
          <a:p>
            <a:pPr>
              <a:buFont typeface="Wingdings" charset="0"/>
              <a:buChar char="Ø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6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1538288" y="0"/>
            <a:ext cx="6648450" cy="581025"/>
          </a:xfrm>
        </p:spPr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 Capture on the Proton </a:t>
            </a:r>
          </a:p>
        </p:txBody>
      </p:sp>
      <p:sp>
        <p:nvSpPr>
          <p:cNvPr id="663556" name="Rectangle 4" descr="Light upward diagonal"/>
          <p:cNvSpPr>
            <a:spLocks noChangeArrowheads="1"/>
          </p:cNvSpPr>
          <p:nvPr/>
        </p:nvSpPr>
        <p:spPr bwMode="auto">
          <a:xfrm>
            <a:off x="219075" y="9525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63557" name="Text Box 5" descr="Light upward diagonal"/>
          <p:cNvSpPr txBox="1">
            <a:spLocks noChangeArrowheads="1"/>
          </p:cNvSpPr>
          <p:nvPr/>
        </p:nvSpPr>
        <p:spPr bwMode="auto">
          <a:xfrm>
            <a:off x="3754438" y="1866900"/>
            <a:ext cx="1952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Arial"/>
                <a:cs typeface="Arial"/>
              </a:rPr>
              <a:t>charged current</a:t>
            </a:r>
          </a:p>
        </p:txBody>
      </p:sp>
      <p:pic>
        <p:nvPicPr>
          <p:cNvPr id="663559" name="Picture 7" descr="2007-05-30_08-51-08-78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4400" y="1027113"/>
            <a:ext cx="2832100" cy="19415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3560" name="Rectangle 8"/>
          <p:cNvSpPr>
            <a:spLocks noChangeArrowheads="1"/>
          </p:cNvSpPr>
          <p:nvPr/>
        </p:nvSpPr>
        <p:spPr bwMode="auto">
          <a:xfrm>
            <a:off x="565150" y="1720850"/>
            <a:ext cx="3110015" cy="6175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488" tIns="44450" rIns="90488" bIns="44450"/>
          <a:lstStyle/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Monotype Sorts" charset="0"/>
              <a:buNone/>
            </a:pP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sz="3600" baseline="300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-</a:t>
            </a:r>
            <a:r>
              <a:rPr lang="en-US" sz="3200" baseline="300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+ p  </a:t>
            </a:r>
            <a:r>
              <a:rPr lang="en-US" sz="36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</a:t>
            </a:r>
            <a:r>
              <a:rPr lang="en-US" sz="3600" baseline="-25000" dirty="0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sz="32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+ n</a:t>
            </a:r>
            <a:endParaRPr lang="en-US" baseline="30000" dirty="0">
              <a:latin typeface="Arial"/>
              <a:cs typeface="Arial"/>
            </a:endParaRPr>
          </a:p>
        </p:txBody>
      </p:sp>
      <p:pic>
        <p:nvPicPr>
          <p:cNvPr id="663561" name="Picture 9" descr="2007-05-30_08-42-22-890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675" y="3660775"/>
            <a:ext cx="2814638" cy="1985963"/>
          </a:xfrm>
          <a:prstGeom prst="rect">
            <a:avLst/>
          </a:prstGeom>
          <a:solidFill>
            <a:srgbClr val="FFCC00"/>
          </a:solidFill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7840" y="5923062"/>
            <a:ext cx="7934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Precision experiments meet first </a:t>
            </a:r>
            <a:r>
              <a:rPr lang="en-US" sz="2400" b="1" dirty="0">
                <a:solidFill>
                  <a:srgbClr val="FF6600"/>
                </a:solidFill>
                <a:latin typeface="Comic Sans MS"/>
                <a:cs typeface="Comic Sans MS"/>
              </a:rPr>
              <a:t>p</a:t>
            </a:r>
            <a:r>
              <a:rPr lang="en-US" sz="2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rinciple </a:t>
            </a:r>
            <a:r>
              <a:rPr lang="en-US" sz="2400" b="1" dirty="0">
                <a:solidFill>
                  <a:srgbClr val="FF6600"/>
                </a:solidFill>
                <a:latin typeface="Comic Sans MS"/>
                <a:cs typeface="Comic Sans MS"/>
              </a:rPr>
              <a:t>t</a:t>
            </a:r>
            <a:r>
              <a:rPr lang="en-US" sz="2400" b="1" dirty="0" smtClean="0">
                <a:solidFill>
                  <a:srgbClr val="FF6600"/>
                </a:solidFill>
                <a:latin typeface="Comic Sans MS"/>
                <a:cs typeface="Comic Sans MS"/>
              </a:rPr>
              <a:t>heory</a:t>
            </a:r>
            <a:endParaRPr lang="en-US" sz="2400" b="1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7821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78650" y="6357938"/>
            <a:ext cx="2133600" cy="476250"/>
          </a:xfrm>
          <a:prstGeom prst="rect">
            <a:avLst/>
          </a:prstGeom>
        </p:spPr>
        <p:txBody>
          <a:bodyPr/>
          <a:lstStyle/>
          <a:p>
            <a:fld id="{29580651-6BF4-044A-91A3-B1E35C44E5C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5888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6375" y="914400"/>
            <a:ext cx="8937625" cy="4611179"/>
          </a:xfrm>
        </p:spPr>
        <p:txBody>
          <a:bodyPr/>
          <a:lstStyle/>
          <a:p>
            <a:pPr>
              <a:lnSpc>
                <a:spcPct val="70000"/>
              </a:lnSpc>
              <a:buFont typeface="Wingdings" charset="0"/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70000"/>
              </a:lnSpc>
              <a:buFont typeface="Wingdings" charset="2"/>
              <a:buChar char="Ø"/>
            </a:pPr>
            <a:r>
              <a:rPr lang="en-US" sz="2000" dirty="0" err="1" smtClean="0">
                <a:solidFill>
                  <a:schemeClr val="tx2"/>
                </a:solidFill>
              </a:rPr>
              <a:t>Muon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Capture</a:t>
            </a:r>
          </a:p>
          <a:p>
            <a:pPr>
              <a:lnSpc>
                <a:spcPct val="70000"/>
              </a:lnSpc>
              <a:buFont typeface="Wingdings" charset="0"/>
              <a:buChar char="Ø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buFont typeface="Wingdings" charset="0"/>
              <a:buChar char="Ø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buFont typeface="Wingdings" charset="0"/>
              <a:buChar char="Ø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buFont typeface="Wingdings" charset="0"/>
              <a:buChar char="Ø"/>
            </a:pP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70000"/>
              </a:lnSpc>
              <a:buFont typeface="Wingdings" charset="0"/>
              <a:buChar char="Ø"/>
            </a:pPr>
            <a:r>
              <a:rPr lang="en-US" sz="2000" dirty="0">
                <a:solidFill>
                  <a:schemeClr val="tx2"/>
                </a:solidFill>
              </a:rPr>
              <a:t> Form factors</a:t>
            </a:r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>
          <a:xfrm>
            <a:off x="631825" y="114300"/>
            <a:ext cx="7975953" cy="581025"/>
          </a:xfrm>
        </p:spPr>
        <p:txBody>
          <a:bodyPr/>
          <a:lstStyle/>
          <a:p>
            <a:r>
              <a:rPr lang="en-US" dirty="0" smtClean="0"/>
              <a:t>Capture Rate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 smtClean="0"/>
              <a:t>S</a:t>
            </a:r>
            <a:r>
              <a:rPr lang="en-US" dirty="0" smtClean="0"/>
              <a:t> and Form Factors</a:t>
            </a:r>
            <a:endParaRPr lang="en-US" baseline="-25000" dirty="0"/>
          </a:p>
        </p:txBody>
      </p:sp>
      <p:sp>
        <p:nvSpPr>
          <p:cNvPr id="588804" name="Rectangle 4" descr="Light upward diagonal"/>
          <p:cNvSpPr>
            <a:spLocks noChangeArrowheads="1"/>
          </p:cNvSpPr>
          <p:nvPr/>
        </p:nvSpPr>
        <p:spPr bwMode="auto">
          <a:xfrm>
            <a:off x="219075" y="9525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 </a:t>
            </a:r>
          </a:p>
        </p:txBody>
      </p:sp>
      <p:pic>
        <p:nvPicPr>
          <p:cNvPr id="588808" name="Picture 8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0" y="2771775"/>
            <a:ext cx="4067175" cy="1177925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8809" name="Rectangle 9"/>
          <p:cNvSpPr>
            <a:spLocks noChangeArrowheads="1"/>
          </p:cNvSpPr>
          <p:nvPr/>
        </p:nvSpPr>
        <p:spPr bwMode="auto">
          <a:xfrm>
            <a:off x="2905125" y="1020763"/>
            <a:ext cx="5578475" cy="571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lIns="90488" tIns="44450" rIns="90488" bIns="44450"/>
          <a:lstStyle/>
          <a:p>
            <a:pPr marL="285750" indent="-285750" algn="l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75000"/>
              <a:buFont typeface="Monotype Sorts" charset="0"/>
              <a:buNone/>
            </a:pP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</a:t>
            </a:r>
            <a:r>
              <a:rPr lang="en-US" sz="2400" baseline="300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+ p  </a:t>
            </a:r>
            <a:r>
              <a:rPr lang="en-US" sz="2400" baseline="-25000" dirty="0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sz="2400" dirty="0">
                <a:solidFill>
                  <a:srgbClr val="0000FF"/>
                </a:solidFill>
                <a:latin typeface="Arial"/>
                <a:cs typeface="Arial"/>
                <a:sym typeface="Symbol" charset="0"/>
              </a:rPr>
              <a:t>+ n  </a:t>
            </a:r>
            <a:r>
              <a:rPr lang="en-US" sz="2400" dirty="0">
                <a:solidFill>
                  <a:srgbClr val="0000FF"/>
                </a:solidFill>
                <a:sym typeface="Symbol" charset="0"/>
              </a:rPr>
              <a:t>   </a:t>
            </a:r>
            <a:r>
              <a:rPr lang="en-US" dirty="0">
                <a:sym typeface="Symbol" charset="0"/>
              </a:rPr>
              <a:t>rate</a:t>
            </a:r>
            <a:r>
              <a:rPr lang="en-US" sz="2800" dirty="0">
                <a:solidFill>
                  <a:srgbClr val="FF0000"/>
                </a:solidFill>
                <a:latin typeface="Symbol" charset="0"/>
                <a:sym typeface="Symbol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Symbol" charset="0"/>
                <a:sym typeface="Symbol" charset="0"/>
              </a:rPr>
              <a:t>L</a:t>
            </a:r>
            <a:r>
              <a:rPr lang="en-US" sz="3200" baseline="-25000" dirty="0">
                <a:solidFill>
                  <a:srgbClr val="FF0000"/>
                </a:solidFill>
                <a:sym typeface="Symbol" charset="0"/>
              </a:rPr>
              <a:t>S</a:t>
            </a:r>
            <a:r>
              <a:rPr lang="en-US" sz="2800" dirty="0">
                <a:solidFill>
                  <a:srgbClr val="FF0000"/>
                </a:solidFill>
                <a:sym typeface="Symbol" charset="0"/>
              </a:rPr>
              <a:t>    </a:t>
            </a:r>
            <a:r>
              <a:rPr lang="en-US" sz="1600" dirty="0">
                <a:sym typeface="Symbol" charset="0"/>
              </a:rPr>
              <a:t>at </a:t>
            </a:r>
            <a:r>
              <a:rPr lang="en-US" sz="1600" dirty="0"/>
              <a:t>q</a:t>
            </a:r>
            <a:r>
              <a:rPr lang="en-US" sz="1600" baseline="30000" dirty="0"/>
              <a:t>2</a:t>
            </a:r>
            <a:r>
              <a:rPr lang="en-US" sz="1600" dirty="0"/>
              <a:t>= -0.88 m</a:t>
            </a:r>
            <a:r>
              <a:rPr lang="en-US" sz="1600" baseline="-25000" dirty="0">
                <a:latin typeface="Symbol" charset="0"/>
              </a:rPr>
              <a:t>m</a:t>
            </a:r>
            <a:r>
              <a:rPr lang="en-US" sz="1600" baseline="30000" dirty="0"/>
              <a:t>2</a:t>
            </a:r>
          </a:p>
        </p:txBody>
      </p:sp>
      <p:sp>
        <p:nvSpPr>
          <p:cNvPr id="588810" name="Text Box 10" descr="Light upward diagonal"/>
          <p:cNvSpPr txBox="1">
            <a:spLocks noChangeArrowheads="1"/>
          </p:cNvSpPr>
          <p:nvPr/>
        </p:nvSpPr>
        <p:spPr bwMode="auto">
          <a:xfrm>
            <a:off x="414338" y="3282950"/>
            <a:ext cx="288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>
                <a:latin typeface="Arial"/>
                <a:cs typeface="Arial"/>
              </a:rPr>
              <a:t>Lorentz, T invariance</a:t>
            </a:r>
          </a:p>
        </p:txBody>
      </p:sp>
      <p:pic>
        <p:nvPicPr>
          <p:cNvPr id="588811" name="Picture 11" descr="Light upward diag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7350" y="1882775"/>
            <a:ext cx="5294313" cy="534988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88812" name="Text Box 12" descr="Light upward diagonal"/>
          <p:cNvSpPr txBox="1">
            <a:spLocks noChangeArrowheads="1"/>
          </p:cNvSpPr>
          <p:nvPr/>
        </p:nvSpPr>
        <p:spPr bwMode="auto">
          <a:xfrm>
            <a:off x="7410450" y="2806700"/>
            <a:ext cx="173355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808080"/>
                </a:solidFill>
                <a:latin typeface="Arial"/>
                <a:cs typeface="Arial"/>
              </a:rPr>
              <a:t>+ second class currents</a:t>
            </a:r>
            <a:br>
              <a:rPr lang="en-US" sz="1800" dirty="0">
                <a:solidFill>
                  <a:srgbClr val="808080"/>
                </a:solidFill>
                <a:latin typeface="Arial"/>
                <a:cs typeface="Arial"/>
              </a:rPr>
            </a:br>
            <a:r>
              <a:rPr lang="en-US" sz="1600" b="0" dirty="0">
                <a:solidFill>
                  <a:srgbClr val="808080"/>
                </a:solidFill>
                <a:latin typeface="Arial"/>
                <a:cs typeface="Arial"/>
              </a:rPr>
              <a:t>suppressed by </a:t>
            </a:r>
            <a:r>
              <a:rPr lang="en-US" sz="1600" b="0" dirty="0" err="1">
                <a:solidFill>
                  <a:srgbClr val="808080"/>
                </a:solidFill>
                <a:latin typeface="Arial"/>
                <a:cs typeface="Arial"/>
              </a:rPr>
              <a:t>isospin</a:t>
            </a:r>
            <a:r>
              <a:rPr lang="en-US" sz="1600" b="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en-US" sz="1600" b="0" dirty="0" err="1">
                <a:solidFill>
                  <a:srgbClr val="808080"/>
                </a:solidFill>
                <a:latin typeface="Arial"/>
                <a:cs typeface="Arial"/>
              </a:rPr>
              <a:t>symm</a:t>
            </a:r>
            <a:r>
              <a:rPr lang="en-US" sz="1600" b="0" dirty="0">
                <a:solidFill>
                  <a:srgbClr val="808080"/>
                </a:solidFill>
              </a:rPr>
              <a:t>.</a:t>
            </a:r>
          </a:p>
        </p:txBody>
      </p:sp>
      <p:sp>
        <p:nvSpPr>
          <p:cNvPr id="588813" name="Text Box 13"/>
          <p:cNvSpPr txBox="1">
            <a:spLocks noChangeArrowheads="1"/>
          </p:cNvSpPr>
          <p:nvPr/>
        </p:nvSpPr>
        <p:spPr bwMode="auto">
          <a:xfrm>
            <a:off x="539894" y="5043388"/>
            <a:ext cx="3446038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FF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apart from </a:t>
            </a:r>
            <a:r>
              <a:rPr lang="en-US" b="1" dirty="0" err="1">
                <a:solidFill>
                  <a:srgbClr val="FF0000"/>
                </a:solidFill>
                <a:latin typeface="Comic Sans MS"/>
                <a:cs typeface="Comic Sans MS"/>
              </a:rPr>
              <a:t>g</a:t>
            </a:r>
            <a:r>
              <a:rPr lang="en-US" b="1" baseline="-25000" dirty="0" err="1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en-US" b="1" dirty="0">
                <a:solidFill>
                  <a:srgbClr val="FF0000"/>
                </a:solidFill>
                <a:latin typeface="Comic Sans MS"/>
                <a:cs typeface="Comic Sans MS"/>
              </a:rPr>
              <a:t> = 8.3  ± 50%</a:t>
            </a:r>
            <a:r>
              <a:rPr lang="en-US" b="1" dirty="0">
                <a:solidFill>
                  <a:schemeClr val="tx2"/>
                </a:solidFill>
                <a:latin typeface="Comic Sans MS"/>
                <a:cs typeface="Comic Sans MS"/>
              </a:rPr>
              <a:t>  </a:t>
            </a:r>
            <a:endParaRPr lang="en-US" b="1" dirty="0" smtClean="0">
              <a:solidFill>
                <a:schemeClr val="tx2"/>
              </a:solidFill>
              <a:latin typeface="Comic Sans MS"/>
              <a:cs typeface="Comic Sans MS"/>
            </a:endParaRPr>
          </a:p>
        </p:txBody>
      </p:sp>
      <p:sp>
        <p:nvSpPr>
          <p:cNvPr id="588815" name="Text Box 15" descr="Light upward diagonal"/>
          <p:cNvSpPr txBox="1">
            <a:spLocks noChangeArrowheads="1"/>
          </p:cNvSpPr>
          <p:nvPr/>
        </p:nvSpPr>
        <p:spPr bwMode="auto">
          <a:xfrm>
            <a:off x="495621" y="4337050"/>
            <a:ext cx="36318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>
                <a:latin typeface="Arial"/>
                <a:cs typeface="Arial"/>
              </a:rPr>
              <a:t>All form factors precisely known </a:t>
            </a:r>
            <a:br>
              <a:rPr lang="en-US" sz="1800" dirty="0">
                <a:latin typeface="Arial"/>
                <a:cs typeface="Arial"/>
              </a:rPr>
            </a:br>
            <a:r>
              <a:rPr lang="en-US" sz="1800" dirty="0">
                <a:latin typeface="Arial"/>
                <a:cs typeface="Arial"/>
              </a:rPr>
              <a:t>from SM symmetries and data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</p:txBody>
      </p:sp>
      <p:sp>
        <p:nvSpPr>
          <p:cNvPr id="16" name="Text Box 15" descr="Light upward diagonal"/>
          <p:cNvSpPr txBox="1">
            <a:spLocks noChangeArrowheads="1"/>
          </p:cNvSpPr>
          <p:nvPr/>
        </p:nvSpPr>
        <p:spPr bwMode="auto">
          <a:xfrm>
            <a:off x="4769071" y="4327330"/>
            <a:ext cx="363187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6213" indent="-176213" algn="l">
              <a:spcBef>
                <a:spcPct val="50000"/>
              </a:spcBef>
              <a:buClr>
                <a:srgbClr val="FF6600"/>
              </a:buClr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g</a:t>
            </a:r>
            <a:r>
              <a:rPr lang="en-US" baseline="-25000" dirty="0" err="1" smtClean="0">
                <a:latin typeface="Arial"/>
                <a:cs typeface="Arial"/>
              </a:rPr>
              <a:t>V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g</a:t>
            </a:r>
            <a:r>
              <a:rPr lang="en-US" baseline="-25000" dirty="0" err="1" smtClean="0">
                <a:latin typeface="Arial"/>
                <a:cs typeface="Arial"/>
              </a:rPr>
              <a:t>M</a:t>
            </a:r>
            <a:r>
              <a:rPr lang="en-US" dirty="0" smtClean="0">
                <a:latin typeface="Arial"/>
                <a:cs typeface="Arial"/>
              </a:rPr>
              <a:t> from CVC, e scattering</a:t>
            </a:r>
          </a:p>
          <a:p>
            <a:pPr marL="176213" indent="-176213" algn="l">
              <a:spcBef>
                <a:spcPct val="50000"/>
              </a:spcBef>
              <a:buClr>
                <a:srgbClr val="FF6600"/>
              </a:buClr>
              <a:buFont typeface="Arial"/>
              <a:buChar char="•"/>
            </a:pPr>
            <a:r>
              <a:rPr lang="en-US" sz="1800" dirty="0" err="1" smtClean="0">
                <a:latin typeface="Arial"/>
                <a:cs typeface="Arial"/>
              </a:rPr>
              <a:t>g</a:t>
            </a:r>
            <a:r>
              <a:rPr lang="en-US" sz="1800" baseline="-25000" dirty="0" err="1" smtClean="0">
                <a:latin typeface="Arial"/>
                <a:cs typeface="Arial"/>
              </a:rPr>
              <a:t>A</a:t>
            </a:r>
            <a:r>
              <a:rPr lang="en-US" sz="1800" dirty="0" smtClean="0">
                <a:latin typeface="Arial"/>
                <a:cs typeface="Arial"/>
              </a:rPr>
              <a:t> from neutron beta decay</a:t>
            </a:r>
          </a:p>
        </p:txBody>
      </p:sp>
      <p:pic>
        <p:nvPicPr>
          <p:cNvPr id="17" name="Picture 1035" descr="latex-image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930" y="5665141"/>
            <a:ext cx="7084471" cy="63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26303" y="6376707"/>
            <a:ext cx="264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  <a:latin typeface="Arial"/>
                <a:cs typeface="Arial"/>
              </a:rPr>
              <a:t>0.45 %</a:t>
            </a:r>
            <a:endParaRPr lang="en-US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66961" y="6405047"/>
            <a:ext cx="2648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Arial"/>
                <a:cs typeface="Arial"/>
              </a:rPr>
              <a:t>9 % pre </a:t>
            </a:r>
            <a:r>
              <a:rPr lang="en-US" b="1" dirty="0" err="1" smtClean="0">
                <a:solidFill>
                  <a:srgbClr val="FF6600"/>
                </a:solidFill>
                <a:latin typeface="Arial"/>
                <a:cs typeface="Arial"/>
              </a:rPr>
              <a:t>MuCap</a:t>
            </a:r>
            <a:endParaRPr lang="en-US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48420" y="5633659"/>
            <a:ext cx="5012817" cy="68900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  <a:alpha val="30000"/>
                </a:schemeClr>
              </a:gs>
              <a:gs pos="100000">
                <a:schemeClr val="accent1">
                  <a:shade val="94000"/>
                  <a:satMod val="135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77423" y="5664470"/>
            <a:ext cx="1341425" cy="689008"/>
          </a:xfrm>
          <a:prstGeom prst="rect">
            <a:avLst/>
          </a:prstGeom>
          <a:solidFill>
            <a:srgbClr val="FF66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3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888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88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88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88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10" grpId="0"/>
      <p:bldP spid="588812" grpId="0"/>
      <p:bldP spid="588813" grpId="0" animBg="1"/>
      <p:bldP spid="588815" grpId="0"/>
      <p:bldP spid="16" grpId="0"/>
      <p:bldP spid="3" grpId="0"/>
      <p:bldP spid="19" grpId="0" animBg="1"/>
      <p:bldP spid="4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2-11-08 at 12.0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131" y="836728"/>
            <a:ext cx="4919869" cy="40796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xial Vector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A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65759" y="1005839"/>
            <a:ext cx="4660569" cy="571769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PDG 2008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b="0" dirty="0" err="1" smtClean="0"/>
              <a:t>g</a:t>
            </a:r>
            <a:r>
              <a:rPr lang="en-US" b="0" baseline="-25000" dirty="0" err="1" smtClean="0"/>
              <a:t>A</a:t>
            </a:r>
            <a:r>
              <a:rPr lang="en-US" b="0" dirty="0"/>
              <a:t>(0)</a:t>
            </a:r>
            <a:r>
              <a:rPr lang="en-US" b="0" dirty="0" smtClean="0"/>
              <a:t>= 1.2695</a:t>
            </a:r>
            <a:r>
              <a:rPr lang="en-US" b="0" dirty="0"/>
              <a:t>±0.0029 </a:t>
            </a:r>
            <a:r>
              <a:rPr lang="en-US" b="0" dirty="0" smtClean="0"/>
              <a:t/>
            </a:r>
            <a:br>
              <a:rPr lang="en-US" b="0" dirty="0" smtClean="0"/>
            </a:br>
            <a:endParaRPr lang="en-US" dirty="0" smtClean="0"/>
          </a:p>
          <a:p>
            <a:r>
              <a:rPr lang="en-US" dirty="0" smtClean="0"/>
              <a:t>PDG 2012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b="0" dirty="0" err="1" smtClean="0"/>
              <a:t>g</a:t>
            </a:r>
            <a:r>
              <a:rPr lang="en-US" b="0" baseline="-25000" dirty="0" err="1" smtClean="0"/>
              <a:t>A</a:t>
            </a:r>
            <a:r>
              <a:rPr lang="en-US" b="0" dirty="0"/>
              <a:t>(0)</a:t>
            </a:r>
            <a:r>
              <a:rPr lang="en-US" b="0" dirty="0" smtClean="0"/>
              <a:t>=</a:t>
            </a:r>
            <a:r>
              <a:rPr lang="en-US" b="0" dirty="0"/>
              <a:t> </a:t>
            </a:r>
            <a:r>
              <a:rPr lang="en-US" b="0" dirty="0" smtClean="0"/>
              <a:t>1.2701 </a:t>
            </a:r>
            <a:r>
              <a:rPr lang="en-US" b="0" dirty="0"/>
              <a:t>±0.0025 </a:t>
            </a:r>
            <a:br>
              <a:rPr lang="en-US" b="0" dirty="0"/>
            </a:br>
            <a:endParaRPr lang="en-US" dirty="0"/>
          </a:p>
          <a:p>
            <a:r>
              <a:rPr lang="en-US" dirty="0" smtClean="0"/>
              <a:t>Future ?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	</a:t>
            </a:r>
            <a:r>
              <a:rPr lang="en-US" b="0" dirty="0" err="1" smtClean="0"/>
              <a:t>g</a:t>
            </a:r>
            <a:r>
              <a:rPr lang="en-US" b="0" baseline="-25000" dirty="0" err="1" smtClean="0"/>
              <a:t>A</a:t>
            </a:r>
            <a:r>
              <a:rPr lang="en-US" b="0" dirty="0"/>
              <a:t>(0)</a:t>
            </a:r>
            <a:r>
              <a:rPr lang="en-US" b="0" dirty="0" smtClean="0"/>
              <a:t>=</a:t>
            </a:r>
            <a:r>
              <a:rPr lang="en-US" b="0" dirty="0">
                <a:solidFill>
                  <a:srgbClr val="FF0000"/>
                </a:solidFill>
              </a:rPr>
              <a:t> </a:t>
            </a:r>
            <a:r>
              <a:rPr lang="en-US" b="0" dirty="0" smtClean="0">
                <a:solidFill>
                  <a:srgbClr val="FF0000"/>
                </a:solidFill>
              </a:rPr>
              <a:t>1.275</a:t>
            </a:r>
          </a:p>
          <a:p>
            <a:endParaRPr lang="en-US" b="0" dirty="0" smtClean="0"/>
          </a:p>
          <a:p>
            <a:r>
              <a:rPr lang="en-US" dirty="0" smtClean="0"/>
              <a:t>Lattice QCD 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Axial Mass</a:t>
            </a:r>
            <a:endParaRPr lang="en-US" dirty="0"/>
          </a:p>
          <a:p>
            <a:endParaRPr lang="en-US" b="0" dirty="0" smtClean="0"/>
          </a:p>
          <a:p>
            <a:pPr>
              <a:tabLst>
                <a:tab pos="635000" algn="l"/>
              </a:tabLst>
            </a:pPr>
            <a:endParaRPr lang="en-US" b="0" dirty="0" smtClean="0">
              <a:latin typeface="Symbol" charset="2"/>
              <a:cs typeface="Symbol" charset="2"/>
            </a:endParaRPr>
          </a:p>
          <a:p>
            <a:pPr>
              <a:tabLst>
                <a:tab pos="635000" algn="l"/>
              </a:tabLst>
            </a:pPr>
            <a:r>
              <a:rPr lang="en-US" b="0" dirty="0" smtClean="0">
                <a:latin typeface="Symbol" charset="2"/>
                <a:cs typeface="Symbol" charset="2"/>
              </a:rPr>
              <a:t>L</a:t>
            </a:r>
            <a:r>
              <a:rPr lang="en-US" b="0" baseline="-25000" dirty="0" smtClean="0"/>
              <a:t>A</a:t>
            </a:r>
            <a:r>
              <a:rPr lang="en-US" b="0" dirty="0" smtClean="0"/>
              <a:t>=	1 </a:t>
            </a:r>
            <a:r>
              <a:rPr lang="en-US" b="0" dirty="0" err="1" smtClean="0"/>
              <a:t>GeV</a:t>
            </a:r>
            <a:r>
              <a:rPr lang="en-US" b="0" dirty="0" smtClean="0"/>
              <a:t> </a:t>
            </a:r>
            <a:r>
              <a:rPr lang="en-US" sz="2000" b="0" dirty="0" err="1" smtClean="0">
                <a:latin typeface="Symbol" charset="2"/>
                <a:cs typeface="Symbol" charset="2"/>
              </a:rPr>
              <a:t>n</a:t>
            </a:r>
            <a:r>
              <a:rPr lang="en-US" sz="2000" b="0" dirty="0" err="1" smtClean="0"/>
              <a:t>p</a:t>
            </a:r>
            <a:r>
              <a:rPr lang="en-US" sz="2000" b="0" dirty="0" smtClean="0"/>
              <a:t>, </a:t>
            </a:r>
            <a:r>
              <a:rPr lang="en-US" sz="2000" b="0" dirty="0" smtClean="0">
                <a:latin typeface="Symbol" charset="2"/>
                <a:cs typeface="Symbol" charset="2"/>
              </a:rPr>
              <a:t>p</a:t>
            </a:r>
            <a:r>
              <a:rPr lang="en-US" sz="2000" b="0" dirty="0" smtClean="0"/>
              <a:t> electro production</a:t>
            </a:r>
          </a:p>
          <a:p>
            <a:pPr>
              <a:tabLst>
                <a:tab pos="635000" algn="l"/>
              </a:tabLst>
            </a:pPr>
            <a:r>
              <a:rPr lang="en-US" b="0" dirty="0" smtClean="0"/>
              <a:t>	1.35 </a:t>
            </a:r>
            <a:r>
              <a:rPr lang="en-US" sz="2000" b="0" dirty="0" smtClean="0"/>
              <a:t>nuclear targets</a:t>
            </a:r>
            <a:endParaRPr lang="en-US" b="0" dirty="0" smtClean="0"/>
          </a:p>
          <a:p>
            <a:endParaRPr lang="en-US" b="0" dirty="0"/>
          </a:p>
          <a:p>
            <a:endParaRPr lang="en-US" b="0" dirty="0"/>
          </a:p>
        </p:txBody>
      </p:sp>
      <p:pic>
        <p:nvPicPr>
          <p:cNvPr id="5" name="Picture 4" descr="Screen Shot 2012-08-05 at 9.52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83" y="5051645"/>
            <a:ext cx="3035187" cy="54231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88915" y="2986450"/>
            <a:ext cx="2785300" cy="45360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2727" y="3039180"/>
            <a:ext cx="100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PDG12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34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280"/>
            <a:ext cx="8229600" cy="770290"/>
          </a:xfrm>
        </p:spPr>
        <p:txBody>
          <a:bodyPr/>
          <a:lstStyle/>
          <a:p>
            <a:pPr algn="l"/>
            <a:r>
              <a:rPr lang="en-US" dirty="0" err="1" smtClean="0"/>
              <a:t>Pseudoscalar</a:t>
            </a:r>
            <a:r>
              <a:rPr lang="en-US" dirty="0" smtClean="0"/>
              <a:t> Form Factor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P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005839"/>
            <a:ext cx="4495800" cy="5466205"/>
          </a:xfrm>
        </p:spPr>
        <p:txBody>
          <a:bodyPr/>
          <a:lstStyle/>
          <a:p>
            <a:pPr marL="169863" lvl="1" indent="0">
              <a:spcBef>
                <a:spcPct val="50000"/>
              </a:spcBef>
              <a:buNone/>
            </a:pPr>
            <a:endParaRPr lang="en-US" dirty="0" smtClean="0"/>
          </a:p>
          <a:p>
            <a:pPr marL="169863" lvl="1" indent="0">
              <a:spcBef>
                <a:spcPct val="50000"/>
              </a:spcBef>
              <a:buNone/>
            </a:pPr>
            <a:endParaRPr lang="en-US" dirty="0" smtClean="0"/>
          </a:p>
          <a:p>
            <a:pPr marL="169862" lvl="2">
              <a:spcBef>
                <a:spcPct val="50000"/>
              </a:spcBef>
            </a:pPr>
            <a:r>
              <a:rPr lang="en-US" dirty="0" smtClean="0"/>
              <a:t>Foundations for</a:t>
            </a:r>
            <a:br>
              <a:rPr lang="en-US" dirty="0" smtClean="0"/>
            </a:br>
            <a:r>
              <a:rPr lang="en-US" dirty="0" smtClean="0"/>
              <a:t>  mass generation</a:t>
            </a:r>
            <a:br>
              <a:rPr lang="en-US" dirty="0" smtClean="0"/>
            </a:br>
            <a:r>
              <a:rPr lang="en-US" dirty="0" smtClean="0"/>
              <a:t>  chiral perturbation theory of QCD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65760" y="762659"/>
            <a:ext cx="4041648" cy="5466205"/>
          </a:xfrm>
        </p:spPr>
        <p:txBody>
          <a:bodyPr/>
          <a:lstStyle/>
          <a:p>
            <a:r>
              <a:rPr lang="en-US" b="0" dirty="0" smtClean="0"/>
              <a:t>History</a:t>
            </a:r>
          </a:p>
          <a:p>
            <a:pPr lvl="1"/>
            <a:r>
              <a:rPr lang="en-US" dirty="0" smtClean="0"/>
              <a:t>PCAC</a:t>
            </a:r>
            <a:endParaRPr lang="en-US" dirty="0"/>
          </a:p>
          <a:p>
            <a:pPr lvl="1"/>
            <a:r>
              <a:rPr lang="en-US" dirty="0" smtClean="0"/>
              <a:t>Spontaneous broken symmetries in subatomic physics, </a:t>
            </a:r>
            <a:r>
              <a:rPr lang="en-US" dirty="0" err="1" smtClean="0"/>
              <a:t>Nambu</a:t>
            </a:r>
            <a:r>
              <a:rPr lang="en-US" dirty="0" smtClean="0"/>
              <a:t>. Nobel 2008</a:t>
            </a:r>
          </a:p>
          <a:p>
            <a:r>
              <a:rPr lang="en-US" b="0" dirty="0" smtClean="0"/>
              <a:t>State-of-the-art</a:t>
            </a:r>
          </a:p>
          <a:p>
            <a:pPr lvl="1"/>
            <a:r>
              <a:rPr lang="en-US" dirty="0" smtClean="0"/>
              <a:t>Precision prediction of </a:t>
            </a:r>
            <a:r>
              <a:rPr lang="en-US" dirty="0" err="1" smtClean="0"/>
              <a:t>ChPT</a:t>
            </a:r>
            <a:endParaRPr lang="en-US" b="0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 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819" y="768697"/>
            <a:ext cx="3833989" cy="82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25" descr="Light upward diag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3770" y="3251200"/>
            <a:ext cx="2690468" cy="212658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" descr="Light upward diag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256" y="3414858"/>
            <a:ext cx="4283188" cy="56824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275" y="4157960"/>
            <a:ext cx="50368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 </a:t>
            </a:r>
            <a:r>
              <a:rPr lang="en-US" dirty="0" err="1" smtClean="0">
                <a:solidFill>
                  <a:srgbClr val="FF0000"/>
                </a:solidFill>
                <a:latin typeface="Arial"/>
                <a:cs typeface="Arial"/>
              </a:rPr>
              <a:t>g</a:t>
            </a:r>
            <a:r>
              <a:rPr lang="en-US" baseline="-25000" dirty="0" err="1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baseline="-250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 =</a:t>
            </a:r>
            <a:r>
              <a:rPr lang="en-US" sz="1400" b="0" dirty="0" smtClean="0">
                <a:latin typeface="Arial"/>
                <a:cs typeface="Arial"/>
              </a:rPr>
              <a:t>     (</a:t>
            </a:r>
            <a:r>
              <a:rPr lang="en-US" sz="1400" b="0" dirty="0">
                <a:latin typeface="Arial"/>
                <a:cs typeface="Arial"/>
              </a:rPr>
              <a:t>8.74 </a:t>
            </a:r>
            <a:r>
              <a:rPr lang="en-US" sz="1400" b="0" dirty="0">
                <a:latin typeface="Arial"/>
                <a:cs typeface="Arial"/>
                <a:sym typeface="Symbol" charset="0"/>
              </a:rPr>
              <a:t> 0.23)  </a:t>
            </a:r>
            <a:r>
              <a:rPr lang="en-US" sz="1400" b="0" dirty="0" smtClean="0">
                <a:latin typeface="Arial"/>
                <a:cs typeface="Arial"/>
                <a:sym typeface="Symbol" charset="0"/>
              </a:rPr>
              <a:t>–  </a:t>
            </a:r>
            <a:r>
              <a:rPr lang="en-US" sz="1400" b="0" dirty="0">
                <a:latin typeface="Arial"/>
                <a:cs typeface="Arial"/>
                <a:sym typeface="Symbol" charset="0"/>
              </a:rPr>
              <a:t>(0.48  0.02)</a:t>
            </a:r>
            <a:r>
              <a:rPr lang="en-US" sz="1600" b="0" dirty="0">
                <a:latin typeface="Arial"/>
                <a:cs typeface="Arial"/>
                <a:sym typeface="Symbol" charset="0"/>
              </a:rPr>
              <a:t>  </a:t>
            </a:r>
            <a:r>
              <a:rPr lang="en-US" sz="1600" b="0" dirty="0" smtClean="0">
                <a:latin typeface="Arial"/>
                <a:cs typeface="Arial"/>
                <a:sym typeface="Symbol" charset="0"/>
              </a:rPr>
              <a:t>=   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  <a:sym typeface="Symbol" charset="0"/>
              </a:rPr>
              <a:t>8.26  0.23</a:t>
            </a:r>
            <a:endParaRPr lang="en-US" sz="1800" b="0" dirty="0">
              <a:solidFill>
                <a:schemeClr val="tx2"/>
              </a:solidFill>
              <a:latin typeface="Arial"/>
              <a:cs typeface="Arial"/>
              <a:sym typeface="Symbol" charset="0"/>
            </a:endParaRPr>
          </a:p>
          <a:p>
            <a:pPr algn="l">
              <a:spcBef>
                <a:spcPct val="50000"/>
              </a:spcBef>
            </a:pPr>
            <a:r>
              <a:rPr lang="en-US" sz="1600" dirty="0">
                <a:solidFill>
                  <a:schemeClr val="tx2"/>
                </a:solidFill>
                <a:sym typeface="Symbol" charset="0"/>
              </a:rPr>
              <a:t> </a:t>
            </a:r>
            <a:r>
              <a:rPr lang="en-US" sz="1600" dirty="0" smtClean="0">
                <a:solidFill>
                  <a:schemeClr val="tx2"/>
                </a:solidFill>
                <a:sym typeface="Symbol" charset="0"/>
              </a:rPr>
              <a:t>       </a:t>
            </a:r>
            <a:r>
              <a:rPr lang="en-US" sz="1600" b="0" dirty="0" smtClean="0">
                <a:solidFill>
                  <a:schemeClr val="tx2"/>
                </a:solidFill>
                <a:sym typeface="Symbol" charset="0"/>
              </a:rPr>
              <a:t>         leading </a:t>
            </a:r>
            <a:r>
              <a:rPr lang="en-US" sz="1600" b="0" dirty="0">
                <a:solidFill>
                  <a:schemeClr val="tx2"/>
                </a:solidFill>
                <a:sym typeface="Symbol" charset="0"/>
              </a:rPr>
              <a:t>order      one loop       </a:t>
            </a:r>
            <a:r>
              <a:rPr lang="en-US" sz="1600" b="0" dirty="0" smtClean="0">
                <a:solidFill>
                  <a:schemeClr val="tx2"/>
                </a:solidFill>
                <a:sym typeface="Symbol" charset="0"/>
              </a:rPr>
              <a:t>two</a:t>
            </a:r>
            <a:r>
              <a:rPr lang="en-US" sz="1600" b="0" dirty="0">
                <a:solidFill>
                  <a:schemeClr val="tx2"/>
                </a:solidFill>
                <a:sym typeface="Symbol" charset="0"/>
              </a:rPr>
              <a:t>-loop &lt;1%</a:t>
            </a:r>
            <a:br>
              <a:rPr lang="en-US" sz="1600" b="0" dirty="0">
                <a:solidFill>
                  <a:schemeClr val="tx2"/>
                </a:solidFill>
                <a:sym typeface="Symbol" charset="0"/>
              </a:rPr>
            </a:br>
            <a:endParaRPr lang="en-US" sz="1200" i="1" dirty="0">
              <a:solidFill>
                <a:srgbClr val="00CC0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7595" y="5096978"/>
            <a:ext cx="4982781" cy="1615827"/>
          </a:xfrm>
          <a:prstGeom prst="rect">
            <a:avLst/>
          </a:prstGeom>
          <a:solidFill>
            <a:srgbClr val="2F5897"/>
          </a:solidFill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marL="174625" indent="-174625" algn="l">
              <a:spcBef>
                <a:spcPct val="50000"/>
              </a:spcBef>
              <a:buFontTx/>
              <a:buChar char="•"/>
            </a:pPr>
            <a:r>
              <a:rPr lang="en-US" sz="1800" b="1" dirty="0" err="1">
                <a:solidFill>
                  <a:srgbClr val="FFFF00"/>
                </a:solidFill>
                <a:latin typeface="Comic Sans MS"/>
                <a:cs typeface="Comic Sans MS"/>
              </a:rPr>
              <a:t>g</a:t>
            </a:r>
            <a:r>
              <a:rPr lang="en-US" sz="1800" b="1" baseline="-25000" dirty="0" err="1">
                <a:solidFill>
                  <a:srgbClr val="FFFF00"/>
                </a:solidFill>
                <a:latin typeface="Comic Sans MS"/>
                <a:cs typeface="Comic Sans MS"/>
              </a:rPr>
              <a:t>P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experimentally 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</a:rPr>
              <a:t>least known nucleon </a:t>
            </a:r>
            <a:r>
              <a:rPr lang="en-US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FF</a:t>
            </a:r>
            <a:endParaRPr lang="en-US" sz="1800" b="1" dirty="0">
              <a:solidFill>
                <a:srgbClr val="FFFF00"/>
              </a:solidFill>
              <a:latin typeface="Comic Sans MS"/>
              <a:cs typeface="Comic Sans MS"/>
            </a:endParaRPr>
          </a:p>
          <a:p>
            <a:pPr marL="174625" indent="-174625" algn="l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</a:rPr>
              <a:t>solid QCD </a:t>
            </a:r>
            <a:r>
              <a:rPr lang="en-US" sz="18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based prediction </a:t>
            </a: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</a:rPr>
              <a:t>(2-3% level)</a:t>
            </a:r>
          </a:p>
          <a:p>
            <a:pPr marL="174625" indent="-174625" algn="l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</a:rPr>
              <a:t>basic test of QCD symmetries</a:t>
            </a:r>
          </a:p>
          <a:p>
            <a:pPr marL="174625" indent="-174625" algn="l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Comic Sans MS"/>
                <a:cs typeface="Comic Sans MS"/>
              </a:rPr>
              <a:t>recent lattice results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229003" y="5636987"/>
            <a:ext cx="3914997" cy="10618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Kammel </a:t>
            </a:r>
            <a:r>
              <a:rPr lang="en-US" sz="1400" dirty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&amp; </a:t>
            </a:r>
            <a:r>
              <a:rPr lang="en-US" sz="1400" dirty="0" err="1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Kubodera</a:t>
            </a:r>
            <a:r>
              <a:rPr lang="en-US" sz="1400" dirty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, </a:t>
            </a:r>
            <a:r>
              <a:rPr lang="en-US" altLang="ja-JP" sz="1400" dirty="0" err="1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Annu</a:t>
            </a:r>
            <a:r>
              <a:rPr lang="en-US" altLang="ja-JP" sz="1400" dirty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. </a:t>
            </a:r>
            <a:r>
              <a:rPr lang="en-US" altLang="ja-JP" sz="1400" dirty="0" smtClean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Rev. </a:t>
            </a:r>
            <a:r>
              <a:rPr lang="en-US" altLang="ja-JP" sz="1400" dirty="0" err="1" smtClean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Nucl</a:t>
            </a:r>
            <a:r>
              <a:rPr lang="en-US" altLang="ja-JP" sz="1400" dirty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. Part. Sci</a:t>
            </a:r>
            <a:r>
              <a:rPr lang="en-US" altLang="ja-JP" sz="1400" dirty="0" smtClean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., 60</a:t>
            </a:r>
            <a:r>
              <a:rPr lang="en-US" altLang="ja-JP" sz="1400" dirty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 (2010</a:t>
            </a:r>
            <a:r>
              <a:rPr lang="en-US" altLang="ja-JP" sz="1400" dirty="0" smtClean="0">
                <a:solidFill>
                  <a:schemeClr val="accent5"/>
                </a:solidFill>
                <a:latin typeface="Comic Sans MS"/>
                <a:cs typeface="Comic Sans MS"/>
                <a:sym typeface="Symbol" charset="0"/>
              </a:rPr>
              <a:t>), 327</a:t>
            </a:r>
            <a:endParaRPr lang="en-US" altLang="ja-JP" sz="1400" dirty="0">
              <a:solidFill>
                <a:schemeClr val="accent5"/>
              </a:solidFill>
              <a:latin typeface="Comic Sans MS"/>
              <a:cs typeface="Comic Sans MS"/>
              <a:sym typeface="Symbol" charset="0"/>
            </a:endParaRPr>
          </a:p>
          <a:p>
            <a:pPr algn="l">
              <a:spcBef>
                <a:spcPct val="50000"/>
              </a:spcBef>
            </a:pPr>
            <a:r>
              <a:rPr lang="en-US" sz="1400" dirty="0" err="1" smtClean="0">
                <a:solidFill>
                  <a:schemeClr val="accent5"/>
                </a:solidFill>
                <a:latin typeface="Comic Sans MS"/>
                <a:cs typeface="Comic Sans MS"/>
              </a:rPr>
              <a:t>Gorringe</a:t>
            </a:r>
            <a:r>
              <a:rPr lang="en-US" sz="1400" dirty="0">
                <a:solidFill>
                  <a:schemeClr val="accent5"/>
                </a:solidFill>
                <a:latin typeface="Comic Sans MS"/>
                <a:cs typeface="Comic Sans MS"/>
              </a:rPr>
              <a:t>, </a:t>
            </a:r>
            <a:r>
              <a:rPr lang="en-US" sz="1400" dirty="0" smtClean="0">
                <a:solidFill>
                  <a:schemeClr val="accent5"/>
                </a:solidFill>
                <a:latin typeface="Comic Sans MS"/>
                <a:cs typeface="Comic Sans MS"/>
              </a:rPr>
              <a:t>F</a:t>
            </a:r>
            <a:r>
              <a:rPr lang="en-US" sz="1400" i="1" dirty="0" smtClean="0">
                <a:solidFill>
                  <a:schemeClr val="accent5"/>
                </a:solidFill>
                <a:latin typeface="Comic Sans MS"/>
                <a:cs typeface="Comic Sans MS"/>
              </a:rPr>
              <a:t>earing</a:t>
            </a:r>
            <a:r>
              <a:rPr lang="en-US" sz="1400" i="1" dirty="0">
                <a:solidFill>
                  <a:schemeClr val="accent5"/>
                </a:solidFill>
                <a:latin typeface="Comic Sans MS"/>
                <a:cs typeface="Comic Sans MS"/>
              </a:rPr>
              <a:t>,  Rev. Mod. Physics 76 (2004</a:t>
            </a:r>
            <a:r>
              <a:rPr lang="en-US" sz="1400" i="1" dirty="0" smtClean="0">
                <a:solidFill>
                  <a:schemeClr val="accent5"/>
                </a:solidFill>
                <a:latin typeface="Comic Sans MS"/>
                <a:cs typeface="Comic Sans MS"/>
              </a:rPr>
              <a:t>),31</a:t>
            </a: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902" y="0"/>
            <a:ext cx="1987098" cy="230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894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 years of effort to determine </a:t>
            </a:r>
            <a:r>
              <a:rPr lang="en-US" dirty="0" err="1" smtClean="0"/>
              <a:t>g</a:t>
            </a:r>
            <a:r>
              <a:rPr lang="en-US" baseline="-25000" dirty="0" err="1" smtClean="0"/>
              <a:t>P</a:t>
            </a:r>
            <a:endParaRPr lang="en-US" baseline="-25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C7AC-898A-054B-8961-58AA28B8553C}" type="slidenum">
              <a:rPr lang="en-US"/>
              <a:pPr/>
              <a:t>15</a:t>
            </a:fld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5373688"/>
            <a:ext cx="9016878" cy="1484312"/>
            <a:chOff x="558800" y="4904482"/>
            <a:chExt cx="7762875" cy="1483587"/>
          </a:xfrm>
        </p:grpSpPr>
        <p:sp>
          <p:nvSpPr>
            <p:cNvPr id="965640" name="Text Box 4"/>
            <p:cNvSpPr txBox="1">
              <a:spLocks noChangeArrowheads="1"/>
            </p:cNvSpPr>
            <p:nvPr/>
          </p:nvSpPr>
          <p:spPr bwMode="auto">
            <a:xfrm>
              <a:off x="558800" y="4904482"/>
              <a:ext cx="776287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ja-JP" alt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“</a:t>
              </a:r>
              <a: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 </a:t>
              </a:r>
              <a:r>
                <a:rPr lang="en-US" sz="1800" b="0" dirty="0" err="1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Radiative</a:t>
              </a:r>
              <a: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 </a:t>
              </a:r>
              <a:r>
                <a:rPr lang="en-US" sz="1800" b="0" dirty="0" err="1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muon</a:t>
              </a:r>
              <a: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 capture in hydrogen was carried out only recently with the result </a:t>
              </a:r>
              <a:b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</a:br>
              <a: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   that the derived </a:t>
              </a:r>
              <a:r>
                <a:rPr lang="en-US" sz="1800" b="0" i="1" dirty="0" err="1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g</a:t>
              </a:r>
              <a:r>
                <a:rPr lang="en-US" sz="1800" b="0" i="1" baseline="-25000" dirty="0" err="1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P</a:t>
              </a:r>
              <a: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 was almost 50% too high.  If this result is correct, it would be </a:t>
              </a:r>
              <a:b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</a:br>
              <a:r>
                <a:rPr 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   a sign of new physics... </a:t>
              </a:r>
              <a:r>
                <a:rPr lang="ja-JP" altLang="en-US" sz="1800" b="0" dirty="0">
                  <a:solidFill>
                    <a:srgbClr val="000090"/>
                  </a:solidFill>
                  <a:latin typeface="Arial" charset="0"/>
                  <a:ea typeface="MS PGothic" charset="0"/>
                  <a:cs typeface="MS PGothic" charset="0"/>
                </a:rPr>
                <a:t>’’</a:t>
              </a:r>
              <a:endParaRPr lang="en-US" sz="1800" b="0" i="1" dirty="0">
                <a:solidFill>
                  <a:srgbClr val="000090"/>
                </a:solidFill>
                <a:latin typeface="Arial" charset="0"/>
                <a:ea typeface="MS PGothic" charset="0"/>
                <a:cs typeface="MS PGothic" charset="0"/>
              </a:endParaRPr>
            </a:p>
          </p:txBody>
        </p:sp>
        <p:sp>
          <p:nvSpPr>
            <p:cNvPr id="965641" name="Text Box 4"/>
            <p:cNvSpPr txBox="1">
              <a:spLocks noChangeArrowheads="1"/>
            </p:cNvSpPr>
            <p:nvPr/>
          </p:nvSpPr>
          <p:spPr bwMode="auto">
            <a:xfrm>
              <a:off x="803140" y="5930869"/>
              <a:ext cx="5486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37931725" indent="-37474525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dirty="0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— </a:t>
              </a:r>
              <a:r>
                <a:rPr lang="en-US" sz="1800" i="1" dirty="0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Lincoln </a:t>
              </a:r>
              <a:r>
                <a:rPr lang="en-US" sz="1800" i="1" dirty="0" err="1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Wolfenstein</a:t>
              </a:r>
              <a:r>
                <a:rPr lang="en-US" sz="1600" i="1" dirty="0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 (</a:t>
              </a:r>
              <a:r>
                <a:rPr lang="en-US" sz="1600" i="1" dirty="0" smtClean="0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Ann. Rev. </a:t>
              </a:r>
              <a:r>
                <a:rPr lang="en-US" sz="1600" i="1" dirty="0" err="1" smtClean="0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Nucl</a:t>
              </a:r>
              <a:r>
                <a:rPr lang="en-US" sz="1600" i="1" dirty="0" smtClean="0">
                  <a:solidFill>
                    <a:srgbClr val="000090"/>
                  </a:solidFill>
                  <a:latin typeface="Comic Sans MS" charset="0"/>
                  <a:ea typeface="MS PGothic" charset="0"/>
                  <a:cs typeface="MS PGothic" charset="0"/>
                </a:rPr>
                <a:t>. Part. Sci. 2003)</a:t>
              </a:r>
              <a:endParaRPr lang="en-US" sz="1600" i="1" dirty="0">
                <a:solidFill>
                  <a:srgbClr val="000090"/>
                </a:solidFill>
                <a:latin typeface="Comic Sans MS" charset="0"/>
                <a:ea typeface="MS PGothic" charset="0"/>
                <a:cs typeface="MS PGothic" charset="0"/>
              </a:endParaRPr>
            </a:p>
          </p:txBody>
        </p:sp>
      </p:grpSp>
      <p:pic>
        <p:nvPicPr>
          <p:cNvPr id="4" name="Picture 3" descr="Screen Shot 2012-08-05 at 10.2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59" y="1019955"/>
            <a:ext cx="6100882" cy="4144989"/>
          </a:xfrm>
          <a:prstGeom prst="rect">
            <a:avLst/>
          </a:prstGeom>
        </p:spPr>
      </p:pic>
      <p:sp>
        <p:nvSpPr>
          <p:cNvPr id="965637" name="Rounded Rectangle 8"/>
          <p:cNvSpPr>
            <a:spLocks noChangeArrowheads="1"/>
          </p:cNvSpPr>
          <p:nvPr/>
        </p:nvSpPr>
        <p:spPr bwMode="auto">
          <a:xfrm>
            <a:off x="1175512" y="1039163"/>
            <a:ext cx="4783120" cy="352364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1600" b="0" dirty="0">
                <a:solidFill>
                  <a:schemeClr val="bg1"/>
                </a:solidFill>
                <a:latin typeface="Arial Rounded MT Bold" charset="0"/>
                <a:ea typeface="MS PGothic" charset="0"/>
                <a:cs typeface="MS PGothic" charset="0"/>
              </a:rPr>
              <a:t>OMC</a:t>
            </a:r>
          </a:p>
        </p:txBody>
      </p:sp>
      <p:sp>
        <p:nvSpPr>
          <p:cNvPr id="965638" name="Rounded Rectangle 9"/>
          <p:cNvSpPr>
            <a:spLocks noChangeArrowheads="1"/>
          </p:cNvSpPr>
          <p:nvPr/>
        </p:nvSpPr>
        <p:spPr bwMode="auto">
          <a:xfrm>
            <a:off x="5985654" y="1047944"/>
            <a:ext cx="810699" cy="336100"/>
          </a:xfrm>
          <a:prstGeom prst="roundRect">
            <a:avLst>
              <a:gd name="adj" fmla="val 50000"/>
            </a:avLst>
          </a:prstGeom>
          <a:solidFill>
            <a:srgbClr val="2F5897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1600" b="0">
                <a:solidFill>
                  <a:schemeClr val="bg1"/>
                </a:solidFill>
                <a:latin typeface="Arial Rounded MT Bold" charset="0"/>
                <a:ea typeface="MS PGothic" charset="0"/>
                <a:cs typeface="MS PGothic" charset="0"/>
              </a:rPr>
              <a:t>RMC</a:t>
            </a:r>
          </a:p>
        </p:txBody>
      </p:sp>
      <p:sp>
        <p:nvSpPr>
          <p:cNvPr id="965654" name="Text Box 22"/>
          <p:cNvSpPr txBox="1">
            <a:spLocks noChangeArrowheads="1"/>
          </p:cNvSpPr>
          <p:nvPr/>
        </p:nvSpPr>
        <p:spPr bwMode="auto">
          <a:xfrm>
            <a:off x="6367329" y="1819568"/>
            <a:ext cx="2651125" cy="457200"/>
          </a:xfrm>
          <a:prstGeom prst="rect">
            <a:avLst/>
          </a:prstGeom>
          <a:solidFill>
            <a:srgbClr val="2F5897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sym typeface="Symbol" charset="0"/>
              </a:rPr>
              <a:t></a:t>
            </a:r>
            <a:r>
              <a:rPr lang="en-US" sz="2400" baseline="30000" dirty="0">
                <a:solidFill>
                  <a:srgbClr val="FFFF00"/>
                </a:solidFill>
                <a:sym typeface="Symbol" charset="0"/>
              </a:rPr>
              <a:t>-</a:t>
            </a:r>
            <a:r>
              <a:rPr lang="en-US" sz="2400" dirty="0">
                <a:solidFill>
                  <a:srgbClr val="FFFF00"/>
                </a:solidFill>
                <a:sym typeface="Symbol" charset="0"/>
              </a:rPr>
              <a:t> + p  n +  + </a:t>
            </a:r>
            <a:r>
              <a:rPr lang="en-US" sz="2400" dirty="0">
                <a:solidFill>
                  <a:srgbClr val="FFFF00"/>
                </a:solidFill>
                <a:latin typeface="Symbol" charset="0"/>
                <a:sym typeface="Symbol" charset="0"/>
              </a:rPr>
              <a:t>g</a:t>
            </a:r>
            <a:r>
              <a:rPr lang="en-US" dirty="0">
                <a:solidFill>
                  <a:srgbClr val="0000FF"/>
                </a:solidFill>
                <a:sym typeface="Symbol" charset="0"/>
              </a:rPr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7445" y="3781778"/>
            <a:ext cx="224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5"/>
                </a:solidFill>
                <a:latin typeface="Comic Sans MS"/>
                <a:cs typeface="Comic Sans MS"/>
              </a:rPr>
              <a:t>Kammel&amp;Kubodera</a:t>
            </a:r>
            <a:endParaRPr lang="en-US" dirty="0">
              <a:solidFill>
                <a:schemeClr val="accent5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2165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93" y="162119"/>
            <a:ext cx="9035907" cy="1053779"/>
          </a:xfrm>
        </p:spPr>
        <p:txBody>
          <a:bodyPr/>
          <a:lstStyle/>
          <a:p>
            <a:pPr>
              <a:lnSpc>
                <a:spcPts val="3900"/>
              </a:lnSpc>
            </a:pPr>
            <a:r>
              <a:rPr lang="en-US" sz="3200" dirty="0" smtClean="0"/>
              <a:t>“Rich” </a:t>
            </a:r>
            <a:r>
              <a:rPr lang="en-US" sz="3200" dirty="0" err="1" smtClean="0"/>
              <a:t>Muon</a:t>
            </a:r>
            <a:r>
              <a:rPr lang="en-US" sz="3200" dirty="0" smtClean="0"/>
              <a:t> </a:t>
            </a:r>
            <a:r>
              <a:rPr lang="en-US" sz="3200" dirty="0"/>
              <a:t>Atomic </a:t>
            </a:r>
            <a:r>
              <a:rPr lang="en-US" sz="3200" dirty="0" smtClean="0"/>
              <a:t>Physics  </a:t>
            </a:r>
            <a:br>
              <a:rPr lang="en-US" sz="3200" dirty="0" smtClean="0"/>
            </a:br>
            <a:r>
              <a:rPr lang="en-US" sz="3200" dirty="0" smtClean="0"/>
              <a:t>Makes </a:t>
            </a:r>
            <a:r>
              <a:rPr lang="en-US" sz="3200" dirty="0"/>
              <a:t>Interpretation Difficult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884" y="5293924"/>
            <a:ext cx="6999028" cy="1149360"/>
          </a:xfrm>
        </p:spPr>
        <p:txBody>
          <a:bodyPr>
            <a:normAutofit fontScale="92500"/>
          </a:bodyPr>
          <a:lstStyle/>
          <a:p>
            <a:r>
              <a:rPr lang="en-US" b="0" dirty="0" smtClean="0">
                <a:latin typeface="Comic Sans MS"/>
                <a:cs typeface="Comic Sans MS"/>
              </a:rPr>
              <a:t>Strong sensitivity to hydrogen density </a:t>
            </a:r>
            <a:r>
              <a:rPr lang="en-US" dirty="0" smtClean="0">
                <a:latin typeface="Symbol" charset="2"/>
                <a:cs typeface="Symbol" charset="2"/>
              </a:rPr>
              <a:t>f (</a:t>
            </a:r>
            <a:r>
              <a:rPr lang="en-US" b="0" dirty="0" smtClean="0"/>
              <a:t>rel. to LH</a:t>
            </a:r>
            <a:r>
              <a:rPr lang="en-US" b="0" baseline="-25000" dirty="0" smtClean="0"/>
              <a:t>2</a:t>
            </a:r>
            <a:r>
              <a:rPr lang="en-US" b="0" dirty="0" smtClean="0"/>
              <a:t>)</a:t>
            </a:r>
          </a:p>
          <a:p>
            <a:r>
              <a:rPr lang="en-US" b="0" dirty="0" smtClean="0"/>
              <a:t>In LH</a:t>
            </a:r>
            <a:r>
              <a:rPr lang="en-US" baseline="-25000" dirty="0" smtClean="0"/>
              <a:t>2 </a:t>
            </a:r>
            <a:r>
              <a:rPr lang="en-US" b="0" dirty="0" smtClean="0"/>
              <a:t> fast pp</a:t>
            </a:r>
            <a:r>
              <a:rPr lang="en-US" b="0" dirty="0" smtClean="0">
                <a:latin typeface="Symbol" charset="2"/>
                <a:cs typeface="Symbol" charset="2"/>
              </a:rPr>
              <a:t>m</a:t>
            </a:r>
            <a:r>
              <a:rPr lang="en-US" b="0" dirty="0" smtClean="0"/>
              <a:t> formation, but </a:t>
            </a:r>
            <a:r>
              <a:rPr lang="en-US" sz="28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en-US" sz="2800" baseline="-25000" dirty="0" smtClean="0">
                <a:solidFill>
                  <a:srgbClr val="FF6600"/>
                </a:solidFill>
              </a:rPr>
              <a:t>op</a:t>
            </a:r>
            <a:r>
              <a:rPr lang="en-US" b="0" dirty="0" smtClean="0"/>
              <a:t> largely unknown</a:t>
            </a:r>
            <a:endParaRPr lang="en-US" baseline="-25000" dirty="0" smtClean="0"/>
          </a:p>
          <a:p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 descr="Screen Shot 2012-08-05 at 10.51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286" y="1339778"/>
            <a:ext cx="6100557" cy="32351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4676" y="1366797"/>
            <a:ext cx="999861" cy="3917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762960" y="4198634"/>
            <a:ext cx="170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rgbClr val="FF6600"/>
                </a:solidFill>
                <a:latin typeface="Symbol" charset="0"/>
              </a:rPr>
              <a:t>L</a:t>
            </a:r>
            <a:r>
              <a:rPr lang="en-US" sz="3200" baseline="-25000" dirty="0">
                <a:solidFill>
                  <a:srgbClr val="FF6600"/>
                </a:solidFill>
                <a:latin typeface="Times New Roman" charset="0"/>
              </a:rPr>
              <a:t>S</a:t>
            </a:r>
            <a:r>
              <a:rPr lang="en-US" sz="2000" b="1" dirty="0">
                <a:solidFill>
                  <a:srgbClr val="FF6600"/>
                </a:solidFill>
                <a:latin typeface="Times New Roman" charset="0"/>
              </a:rPr>
              <a:t>= 710 s</a:t>
            </a:r>
            <a:r>
              <a:rPr lang="en-US" sz="2000" b="1" baseline="30000" dirty="0">
                <a:solidFill>
                  <a:srgbClr val="FF6600"/>
                </a:solidFill>
                <a:latin typeface="Times New Roman" charset="0"/>
              </a:rPr>
              <a:t>-1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753698" y="1430004"/>
            <a:ext cx="1752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dirty="0">
                <a:latin typeface="Symbol" charset="0"/>
              </a:rPr>
              <a:t>L</a:t>
            </a:r>
            <a:r>
              <a:rPr lang="en-US" sz="1600" baseline="-25000" dirty="0">
                <a:latin typeface="Times New Roman" charset="0"/>
              </a:rPr>
              <a:t>T</a:t>
            </a:r>
            <a:r>
              <a:rPr lang="en-US" sz="1600" b="0" baseline="-25000" dirty="0">
                <a:latin typeface="Times New Roman" charset="0"/>
              </a:rPr>
              <a:t>   </a:t>
            </a:r>
            <a:r>
              <a:rPr lang="en-US" sz="1600" b="0" baseline="-25000" dirty="0" smtClean="0">
                <a:latin typeface="Times New Roman" charset="0"/>
              </a:rPr>
              <a:t> </a:t>
            </a:r>
            <a:r>
              <a:rPr lang="en-US" sz="1600" b="0" dirty="0">
                <a:latin typeface="Times New Roman" charset="0"/>
              </a:rPr>
              <a:t>= 12 s</a:t>
            </a:r>
            <a:r>
              <a:rPr lang="en-US" sz="1600" b="0" baseline="30000" dirty="0">
                <a:latin typeface="Times New Roman" charset="0"/>
              </a:rPr>
              <a:t>-1</a:t>
            </a:r>
            <a:endParaRPr lang="en-US" sz="1600" b="0" dirty="0">
              <a:latin typeface="Times New Roman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98734" y="1880658"/>
            <a:ext cx="186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 err="1">
                <a:latin typeface="Symbol" charset="0"/>
              </a:rPr>
              <a:t>L</a:t>
            </a:r>
            <a:r>
              <a:rPr lang="en-US" sz="2400" baseline="-25000" dirty="0" err="1">
                <a:latin typeface="Times New Roman" charset="0"/>
              </a:rPr>
              <a:t>ortho</a:t>
            </a:r>
            <a:r>
              <a:rPr lang="en-US" b="0" dirty="0">
                <a:latin typeface="Times New Roman" charset="0"/>
              </a:rPr>
              <a:t>=506</a:t>
            </a:r>
            <a:r>
              <a:rPr lang="en-US" sz="2400" b="0" dirty="0">
                <a:latin typeface="Times New Roman" charset="0"/>
              </a:rPr>
              <a:t> </a:t>
            </a:r>
            <a:r>
              <a:rPr lang="en-US" b="0" dirty="0">
                <a:latin typeface="Times New Roman" charset="0"/>
              </a:rPr>
              <a:t>s</a:t>
            </a:r>
            <a:r>
              <a:rPr lang="en-US" b="0" baseline="30000" dirty="0">
                <a:latin typeface="Times New Roman" charset="0"/>
              </a:rPr>
              <a:t>-1</a:t>
            </a:r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6428921" y="1887753"/>
            <a:ext cx="1905000" cy="6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err="1">
                <a:latin typeface="Symbol" charset="0"/>
              </a:rPr>
              <a:t>L</a:t>
            </a:r>
            <a:r>
              <a:rPr lang="en-US" baseline="-25000" dirty="0" err="1">
                <a:latin typeface="Times New Roman" charset="0"/>
              </a:rPr>
              <a:t>para</a:t>
            </a:r>
            <a:r>
              <a:rPr lang="en-US" sz="1800" b="0" dirty="0">
                <a:latin typeface="Times New Roman" charset="0"/>
              </a:rPr>
              <a:t>=200</a:t>
            </a:r>
            <a:r>
              <a:rPr lang="en-US" b="0" dirty="0">
                <a:latin typeface="Times New Roman" charset="0"/>
              </a:rPr>
              <a:t> </a:t>
            </a:r>
            <a:r>
              <a:rPr lang="en-US" sz="1800" b="0" dirty="0">
                <a:latin typeface="Times New Roman" charset="0"/>
              </a:rPr>
              <a:t>s</a:t>
            </a:r>
            <a:r>
              <a:rPr lang="en-US" sz="1800" b="0" baseline="30000" dirty="0">
                <a:latin typeface="Times New Roman" charset="0"/>
              </a:rPr>
              <a:t>-1</a:t>
            </a:r>
            <a:r>
              <a:rPr lang="en-US" sz="1600" b="0" baseline="30000" dirty="0">
                <a:latin typeface="Times New Roman" charset="0"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1800" b="0" baseline="30000" dirty="0"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6884" y="1432057"/>
            <a:ext cx="770164" cy="7835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0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B67AE-EFF4-5F41-ADC8-1192B31076C3}" type="slidenum">
              <a:rPr lang="en-US"/>
              <a:pPr/>
              <a:t>17</a:t>
            </a:fld>
            <a:endParaRPr lang="en-US"/>
          </a:p>
        </p:txBody>
      </p:sp>
      <p:sp>
        <p:nvSpPr>
          <p:cNvPr id="972802" name="Text Box 2"/>
          <p:cNvSpPr txBox="1">
            <a:spLocks noChangeArrowheads="1"/>
          </p:cNvSpPr>
          <p:nvPr/>
        </p:nvSpPr>
        <p:spPr bwMode="auto">
          <a:xfrm>
            <a:off x="2332390" y="5762009"/>
            <a:ext cx="5287173" cy="78483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square">
            <a:spAutoFit/>
          </a:bodyPr>
          <a:lstStyle/>
          <a:p>
            <a:pPr marL="742950" lvl="1" indent="-285750" algn="l">
              <a:spcBef>
                <a:spcPct val="50000"/>
              </a:spcBef>
              <a:buFont typeface="Arial"/>
              <a:buChar char="•"/>
            </a:pPr>
            <a:r>
              <a:rPr lang="en-US" sz="1800" b="1" dirty="0" smtClean="0">
                <a:solidFill>
                  <a:srgbClr val="FFFF00"/>
                </a:solidFill>
                <a:latin typeface="Arial"/>
                <a:cs typeface="Arial"/>
              </a:rPr>
              <a:t>no </a:t>
            </a: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</a:rPr>
              <a:t>overlap theory &amp; OMC &amp; RMC</a:t>
            </a:r>
          </a:p>
          <a:p>
            <a:pPr marL="742950" lvl="1" indent="-285750" algn="l">
              <a:spcBef>
                <a:spcPct val="50000"/>
              </a:spcBef>
              <a:buFont typeface="Arial"/>
              <a:buChar char="•"/>
            </a:pP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</a:rPr>
              <a:t> large uncertainty in </a:t>
            </a:r>
            <a:r>
              <a:rPr lang="en-US" sz="1800" b="1" dirty="0" err="1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sz="1800" b="1" baseline="-25000" dirty="0" err="1">
                <a:solidFill>
                  <a:srgbClr val="FFFF00"/>
                </a:solidFill>
                <a:latin typeface="Arial"/>
                <a:cs typeface="Arial"/>
              </a:rPr>
              <a:t>OP</a:t>
            </a: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  <a:sym typeface="Symbol" charset="0"/>
              </a:rPr>
              <a:t> </a:t>
            </a:r>
            <a:r>
              <a:rPr lang="en-US" sz="1800" b="1" dirty="0" err="1">
                <a:solidFill>
                  <a:srgbClr val="FFFF00"/>
                </a:solidFill>
                <a:latin typeface="Arial"/>
                <a:cs typeface="Arial"/>
                <a:sym typeface="Symbol" charset="0"/>
              </a:rPr>
              <a:t>g</a:t>
            </a:r>
            <a:r>
              <a:rPr lang="en-US" sz="1800" b="1" baseline="-25000" dirty="0" err="1">
                <a:solidFill>
                  <a:srgbClr val="FFFF00"/>
                </a:solidFill>
                <a:latin typeface="Arial"/>
                <a:cs typeface="Arial"/>
                <a:sym typeface="Symbol" charset="0"/>
              </a:rPr>
              <a:t>P</a:t>
            </a:r>
            <a:r>
              <a:rPr lang="en-US" sz="1800" b="1" dirty="0">
                <a:solidFill>
                  <a:srgbClr val="FFFF00"/>
                </a:solidFill>
                <a:latin typeface="Arial"/>
                <a:cs typeface="Arial"/>
                <a:sym typeface="Symbol" charset="0"/>
              </a:rPr>
              <a:t>  50% ?</a:t>
            </a:r>
            <a:endParaRPr lang="en-US" sz="18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72803" name="Rectangle 3"/>
          <p:cNvSpPr>
            <a:spLocks noGrp="1" noChangeArrowheads="1"/>
          </p:cNvSpPr>
          <p:nvPr>
            <p:ph type="title"/>
          </p:nvPr>
        </p:nvSpPr>
        <p:spPr>
          <a:xfrm>
            <a:off x="321033" y="13510"/>
            <a:ext cx="8455025" cy="609600"/>
          </a:xfrm>
        </p:spPr>
        <p:txBody>
          <a:bodyPr/>
          <a:lstStyle/>
          <a:p>
            <a:r>
              <a:rPr lang="en-US" sz="2800" dirty="0"/>
              <a:t>Precise Theory vs. Controversial Experiments</a:t>
            </a:r>
          </a:p>
        </p:txBody>
      </p:sp>
      <p:pic>
        <p:nvPicPr>
          <p:cNvPr id="972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838200"/>
            <a:ext cx="6407150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06" name="Rectangle 6"/>
          <p:cNvSpPr>
            <a:spLocks noChangeArrowheads="1"/>
          </p:cNvSpPr>
          <p:nvPr/>
        </p:nvSpPr>
        <p:spPr bwMode="auto">
          <a:xfrm>
            <a:off x="2560638" y="4348163"/>
            <a:ext cx="674687" cy="238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07" name="Rectangle 7"/>
          <p:cNvSpPr>
            <a:spLocks noChangeArrowheads="1"/>
          </p:cNvSpPr>
          <p:nvPr/>
        </p:nvSpPr>
        <p:spPr bwMode="auto">
          <a:xfrm>
            <a:off x="2552700" y="4273550"/>
            <a:ext cx="527050" cy="184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08" name="Text Box 8"/>
          <p:cNvSpPr txBox="1">
            <a:spLocks noChangeArrowheads="1"/>
          </p:cNvSpPr>
          <p:nvPr/>
        </p:nvSpPr>
        <p:spPr bwMode="auto">
          <a:xfrm>
            <a:off x="7645400" y="3036888"/>
            <a:ext cx="1042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solidFill>
                  <a:schemeClr val="tx2"/>
                </a:solidFill>
                <a:sym typeface="Symbol" charset="0"/>
              </a:rPr>
              <a:t>Ch</a:t>
            </a:r>
            <a:r>
              <a:rPr lang="en-US" sz="2400">
                <a:solidFill>
                  <a:schemeClr val="tx2"/>
                </a:solidFill>
              </a:rPr>
              <a:t>PT</a:t>
            </a:r>
          </a:p>
        </p:txBody>
      </p:sp>
      <p:sp>
        <p:nvSpPr>
          <p:cNvPr id="972809" name="Text Box 9"/>
          <p:cNvSpPr txBox="1">
            <a:spLocks noChangeArrowheads="1"/>
          </p:cNvSpPr>
          <p:nvPr/>
        </p:nvSpPr>
        <p:spPr bwMode="auto">
          <a:xfrm>
            <a:off x="5969000" y="5256213"/>
            <a:ext cx="1603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>
                <a:latin typeface="Symbol" charset="0"/>
              </a:rPr>
              <a:t>l</a:t>
            </a:r>
            <a:r>
              <a:rPr lang="en-US" sz="2400" baseline="-25000"/>
              <a:t>OP</a:t>
            </a:r>
            <a:r>
              <a:rPr lang="en-US" sz="2400">
                <a:latin typeface="Times New Roman" charset="0"/>
              </a:rPr>
              <a:t> </a:t>
            </a:r>
            <a:r>
              <a:rPr lang="en-US"/>
              <a:t>(ms</a:t>
            </a:r>
            <a:r>
              <a:rPr lang="en-US" baseline="30000"/>
              <a:t>-1</a:t>
            </a:r>
            <a:r>
              <a:rPr lang="en-US"/>
              <a:t>)</a:t>
            </a:r>
          </a:p>
        </p:txBody>
      </p:sp>
      <p:sp>
        <p:nvSpPr>
          <p:cNvPr id="972810" name="Text Box 10"/>
          <p:cNvSpPr txBox="1">
            <a:spLocks noChangeArrowheads="1"/>
          </p:cNvSpPr>
          <p:nvPr/>
        </p:nvSpPr>
        <p:spPr bwMode="auto">
          <a:xfrm rot="16200000">
            <a:off x="458787" y="968376"/>
            <a:ext cx="125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/>
              <a:t>g</a:t>
            </a:r>
            <a:r>
              <a:rPr lang="en-US" sz="2400" baseline="-25000"/>
              <a:t>P</a:t>
            </a:r>
            <a:endParaRPr lang="en-US" sz="2400"/>
          </a:p>
        </p:txBody>
      </p:sp>
      <p:sp>
        <p:nvSpPr>
          <p:cNvPr id="972811" name="Text Box 11"/>
          <p:cNvSpPr txBox="1">
            <a:spLocks noChangeArrowheads="1"/>
          </p:cNvSpPr>
          <p:nvPr/>
        </p:nvSpPr>
        <p:spPr bwMode="auto">
          <a:xfrm rot="443871">
            <a:off x="5211087" y="2635546"/>
            <a:ext cx="3365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RMC @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Arial"/>
                <a:cs typeface="Arial"/>
              </a:rPr>
              <a:t>TRIUMF</a:t>
            </a:r>
            <a:endParaRPr lang="en-US" sz="24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72813" name="Text Box 13"/>
          <p:cNvSpPr txBox="1">
            <a:spLocks noChangeArrowheads="1"/>
          </p:cNvSpPr>
          <p:nvPr/>
        </p:nvSpPr>
        <p:spPr bwMode="auto">
          <a:xfrm>
            <a:off x="3322638" y="4443413"/>
            <a:ext cx="92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/>
              <a:t>exp</a:t>
            </a:r>
          </a:p>
        </p:txBody>
      </p:sp>
      <p:sp>
        <p:nvSpPr>
          <p:cNvPr id="972814" name="Text Box 14"/>
          <p:cNvSpPr txBox="1">
            <a:spLocks noChangeArrowheads="1"/>
          </p:cNvSpPr>
          <p:nvPr/>
        </p:nvSpPr>
        <p:spPr bwMode="auto">
          <a:xfrm>
            <a:off x="4621213" y="4445000"/>
            <a:ext cx="92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0"/>
              <a:t>theory</a:t>
            </a:r>
          </a:p>
        </p:txBody>
      </p:sp>
      <p:sp>
        <p:nvSpPr>
          <p:cNvPr id="972815" name="Line 15"/>
          <p:cNvSpPr>
            <a:spLocks noChangeShapeType="1"/>
          </p:cNvSpPr>
          <p:nvPr/>
        </p:nvSpPr>
        <p:spPr bwMode="auto">
          <a:xfrm>
            <a:off x="2127250" y="3302000"/>
            <a:ext cx="54451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72816" name="Group 16"/>
          <p:cNvGrpSpPr>
            <a:grpSpLocks/>
          </p:cNvGrpSpPr>
          <p:nvPr/>
        </p:nvGrpSpPr>
        <p:grpSpPr bwMode="auto">
          <a:xfrm>
            <a:off x="6248400" y="4733925"/>
            <a:ext cx="1819275" cy="88900"/>
            <a:chOff x="3648" y="2982"/>
            <a:chExt cx="1146" cy="56"/>
          </a:xfrm>
        </p:grpSpPr>
        <p:sp>
          <p:nvSpPr>
            <p:cNvPr id="972817" name="Line 17"/>
            <p:cNvSpPr>
              <a:spLocks noChangeShapeType="1"/>
            </p:cNvSpPr>
            <p:nvPr/>
          </p:nvSpPr>
          <p:spPr bwMode="auto">
            <a:xfrm>
              <a:off x="3648" y="3012"/>
              <a:ext cx="11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818" name="Oval 18"/>
            <p:cNvSpPr>
              <a:spLocks noChangeArrowheads="1"/>
            </p:cNvSpPr>
            <p:nvPr/>
          </p:nvSpPr>
          <p:spPr bwMode="auto">
            <a:xfrm>
              <a:off x="4188" y="2982"/>
              <a:ext cx="56" cy="56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19" name="Text Box 19"/>
          <p:cNvSpPr txBox="1">
            <a:spLocks noChangeArrowheads="1"/>
          </p:cNvSpPr>
          <p:nvPr/>
        </p:nvSpPr>
        <p:spPr bwMode="auto">
          <a:xfrm>
            <a:off x="6884177" y="4281071"/>
            <a:ext cx="1617662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 b="0" dirty="0">
                <a:latin typeface="Arial"/>
                <a:cs typeface="Arial"/>
              </a:rPr>
              <a:t>TRIUMF 2006</a:t>
            </a:r>
            <a:r>
              <a:rPr lang="en-US" sz="1600" b="0" dirty="0">
                <a:latin typeface="Arial"/>
                <a:cs typeface="Arial"/>
              </a:rPr>
              <a:t> </a:t>
            </a:r>
          </a:p>
        </p:txBody>
      </p:sp>
      <p:sp>
        <p:nvSpPr>
          <p:cNvPr id="972820" name="Text Box 20"/>
          <p:cNvSpPr txBox="1">
            <a:spLocks noChangeArrowheads="1"/>
          </p:cNvSpPr>
          <p:nvPr/>
        </p:nvSpPr>
        <p:spPr bwMode="auto">
          <a:xfrm rot="1995288">
            <a:off x="5050194" y="3767187"/>
            <a:ext cx="1906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800" dirty="0" smtClean="0">
                <a:latin typeface="Arial"/>
                <a:cs typeface="Arial"/>
                <a:sym typeface="Symbol" charset="0"/>
              </a:rPr>
              <a:t>OMC@ </a:t>
            </a:r>
            <a:r>
              <a:rPr lang="en-US" b="0" dirty="0" err="1">
                <a:latin typeface="Arial"/>
                <a:cs typeface="Arial"/>
              </a:rPr>
              <a:t>Saclay</a:t>
            </a:r>
            <a:r>
              <a:rPr lang="en-US" sz="2400" dirty="0">
                <a:latin typeface="Arial"/>
                <a:cs typeface="Arial"/>
              </a:rPr>
              <a:t> </a:t>
            </a:r>
          </a:p>
        </p:txBody>
      </p:sp>
      <p:sp>
        <p:nvSpPr>
          <p:cNvPr id="972821" name="Rectangle 21"/>
          <p:cNvSpPr>
            <a:spLocks noChangeArrowheads="1"/>
          </p:cNvSpPr>
          <p:nvPr/>
        </p:nvSpPr>
        <p:spPr bwMode="auto">
          <a:xfrm>
            <a:off x="2224088" y="3243263"/>
            <a:ext cx="5370512" cy="88900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2" name="Rectangle 22"/>
          <p:cNvSpPr>
            <a:spLocks noChangeArrowheads="1"/>
          </p:cNvSpPr>
          <p:nvPr/>
        </p:nvSpPr>
        <p:spPr bwMode="auto">
          <a:xfrm>
            <a:off x="1724025" y="3181350"/>
            <a:ext cx="3429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25" name="Rectangle 25"/>
          <p:cNvSpPr>
            <a:spLocks noChangeArrowheads="1"/>
          </p:cNvSpPr>
          <p:nvPr/>
        </p:nvSpPr>
        <p:spPr bwMode="auto">
          <a:xfrm>
            <a:off x="1920875" y="3132138"/>
            <a:ext cx="242888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2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2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81280"/>
            <a:ext cx="8229600" cy="71625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MuCap</a:t>
            </a:r>
            <a:r>
              <a:rPr lang="en-US" sz="3200" dirty="0" smtClean="0">
                <a:cs typeface="+mj-cs"/>
              </a:rPr>
              <a:t> Strategy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D3CE455-CDF7-B344-B1E9-748E7EA52E0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3085" y="924779"/>
            <a:ext cx="3633684" cy="5466205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/>
              <a:t>Precision </a:t>
            </a:r>
            <a:r>
              <a:rPr lang="en-US" dirty="0"/>
              <a:t>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/>
              <a:t> Clear </a:t>
            </a:r>
            <a:r>
              <a:rPr lang="en-US" dirty="0"/>
              <a:t>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/>
              <a:t> Clean </a:t>
            </a:r>
            <a:r>
              <a:rPr lang="en-US" dirty="0"/>
              <a:t>stops in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endParaRPr lang="en-US" baseline="-25000" dirty="0"/>
          </a:p>
          <a:p>
            <a:pPr>
              <a:buSzPct val="100000"/>
              <a:buFont typeface="Arial"/>
              <a:buChar char="•"/>
              <a:defRPr/>
            </a:pPr>
            <a:endParaRPr lang="en-US" dirty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/>
              <a:t> Impurities </a:t>
            </a:r>
            <a:r>
              <a:rPr lang="en-US" dirty="0"/>
              <a:t>&lt; </a:t>
            </a:r>
            <a:r>
              <a:rPr lang="en-US" dirty="0" smtClean="0"/>
              <a:t>10 ppb</a:t>
            </a:r>
            <a:endParaRPr lang="en-US" dirty="0"/>
          </a:p>
          <a:p>
            <a:pPr>
              <a:buSzPct val="100000"/>
              <a:buFont typeface="Arial"/>
              <a:buChar char="•"/>
              <a:defRPr/>
            </a:pPr>
            <a:endParaRPr lang="en-US" dirty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/>
              <a:t> </a:t>
            </a:r>
            <a:r>
              <a:rPr lang="en-US" dirty="0" err="1" smtClean="0"/>
              <a:t>Protium</a:t>
            </a:r>
            <a:r>
              <a:rPr lang="en-US" dirty="0" smtClean="0"/>
              <a:t> D/</a:t>
            </a:r>
            <a:r>
              <a:rPr lang="en-US" dirty="0"/>
              <a:t>H</a:t>
            </a:r>
            <a:r>
              <a:rPr lang="en-US" dirty="0" smtClean="0"/>
              <a:t> </a:t>
            </a:r>
            <a:r>
              <a:rPr lang="en-US" dirty="0"/>
              <a:t>&lt; </a:t>
            </a:r>
            <a:r>
              <a:rPr lang="en-US" dirty="0" smtClean="0"/>
              <a:t>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-On-Request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defRPr/>
            </a:pPr>
            <a:r>
              <a:rPr lang="en-US" b="0" dirty="0" smtClean="0">
                <a:solidFill>
                  <a:srgbClr val="63891F"/>
                </a:solidFill>
                <a:latin typeface="Comic Sans MS"/>
                <a:cs typeface="Comic Sans MS"/>
              </a:rPr>
              <a:t>All requirements simultaneously</a:t>
            </a:r>
            <a:endParaRPr lang="en-US" b="0" dirty="0">
              <a:solidFill>
                <a:srgbClr val="63891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1480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81280"/>
            <a:ext cx="8229600" cy="71625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MuCap</a:t>
            </a:r>
            <a:r>
              <a:rPr lang="en-US" sz="3200" dirty="0" smtClean="0">
                <a:cs typeface="+mj-cs"/>
              </a:rPr>
              <a:t> Strategy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29212" y="924779"/>
            <a:ext cx="5120909" cy="5466205"/>
          </a:xfrm>
        </p:spPr>
        <p:txBody>
          <a:bodyPr/>
          <a:lstStyle/>
          <a:p>
            <a:pPr lvl="1"/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p</a:t>
            </a:r>
            <a:r>
              <a:rPr lang="en-US" dirty="0" err="1" smtClean="0">
                <a:sym typeface="Symbol" charset="0"/>
              </a:rPr>
              <a:t>n</a:t>
            </a:r>
            <a:r>
              <a:rPr lang="en-US" dirty="0" err="1" smtClean="0">
                <a:latin typeface="Symbol" charset="2"/>
                <a:cs typeface="Symbol" charset="2"/>
                <a:sym typeface="Symbol" charset="0"/>
              </a:rPr>
              <a:t>n</a:t>
            </a:r>
            <a:r>
              <a:rPr lang="en-US" dirty="0" smtClean="0">
                <a:sym typeface="Symbol" charset="0"/>
              </a:rPr>
              <a:t> rare, only 0.16% of </a:t>
            </a:r>
            <a:r>
              <a:rPr lang="en-US" dirty="0" err="1" smtClean="0">
                <a:latin typeface="Symbol" charset="2"/>
                <a:cs typeface="Symbol" charset="2"/>
                <a:sym typeface="Symbol" charset="0"/>
              </a:rPr>
              <a:t>m</a:t>
            </a:r>
            <a:r>
              <a:rPr lang="en-US" dirty="0" err="1" smtClean="0">
                <a:sym typeface="Symbol" charset="0"/>
              </a:rPr>
              <a:t>e</a:t>
            </a:r>
            <a:r>
              <a:rPr lang="en-US" dirty="0" err="1" smtClean="0">
                <a:latin typeface="Symbol" charset="2"/>
                <a:cs typeface="Symbol" charset="2"/>
                <a:sym typeface="Symbol" charset="0"/>
              </a:rPr>
              <a:t>nn</a:t>
            </a:r>
            <a:endParaRPr lang="en-US" dirty="0" smtClean="0">
              <a:latin typeface="Symbol" charset="2"/>
              <a:cs typeface="Symbol" charset="2"/>
              <a:sym typeface="Symbol" charset="0"/>
            </a:endParaRPr>
          </a:p>
          <a:p>
            <a:pPr lvl="1"/>
            <a:r>
              <a:rPr lang="en-US" dirty="0" smtClean="0">
                <a:sym typeface="Symbol" charset="0"/>
              </a:rPr>
              <a:t>neutron detection not precise enough</a:t>
            </a:r>
          </a:p>
          <a:p>
            <a:pPr lvl="1"/>
            <a:endParaRPr lang="en-US" dirty="0">
              <a:sym typeface="Symbol" charset="0"/>
            </a:endParaRPr>
          </a:p>
          <a:p>
            <a:pPr marL="169863" lvl="1" indent="0">
              <a:buNone/>
            </a:pPr>
            <a:r>
              <a:rPr lang="en-US" dirty="0" smtClean="0">
                <a:sym typeface="Symbol" charset="0"/>
              </a:rPr>
              <a:t>Lifetime method</a:t>
            </a:r>
          </a:p>
          <a:p>
            <a:pPr marL="169863" lvl="1" indent="0">
              <a:buNone/>
            </a:pPr>
            <a:endParaRPr lang="en-US" dirty="0">
              <a:sym typeface="Symbol" charset="0"/>
            </a:endParaRPr>
          </a:p>
          <a:p>
            <a:pPr marL="169863" lvl="1" indent="0">
              <a:buNone/>
            </a:pPr>
            <a:endParaRPr lang="en-US" dirty="0" smtClean="0">
              <a:sym typeface="Symbol" charset="0"/>
            </a:endParaRPr>
          </a:p>
          <a:p>
            <a:pPr marL="169863" lvl="1" indent="0">
              <a:buNone/>
            </a:pPr>
            <a:endParaRPr lang="en-US" dirty="0">
              <a:sym typeface="Symbol" charset="0"/>
            </a:endParaRPr>
          </a:p>
          <a:p>
            <a:pPr marL="169863" lvl="1" indent="0">
              <a:buNone/>
            </a:pPr>
            <a:endParaRPr lang="en-US" dirty="0" smtClean="0">
              <a:sym typeface="Symbol" charset="0"/>
            </a:endParaRPr>
          </a:p>
          <a:p>
            <a:pPr marL="169863" lvl="1" indent="0">
              <a:buNone/>
            </a:pPr>
            <a:endParaRPr lang="en-US" dirty="0">
              <a:sym typeface="Symbol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  </a:t>
            </a:r>
          </a:p>
          <a:p>
            <a:pPr>
              <a:defRPr/>
            </a:pPr>
            <a:endParaRPr lang="en-US" dirty="0">
              <a:solidFill>
                <a:srgbClr val="2F5897"/>
              </a:solidFill>
              <a:latin typeface="Symbol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  </a:t>
            </a:r>
            <a:r>
              <a:rPr lang="en-US" baseline="-25000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S</a:t>
            </a:r>
            <a:r>
              <a:rPr lang="en-US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dirty="0">
                <a:solidFill>
                  <a:srgbClr val="2F5897"/>
                </a:solidFill>
                <a:latin typeface="Arial" charset="0"/>
                <a:ea typeface="ＭＳ Ｐゴシック" charset="0"/>
              </a:rPr>
              <a:t>= </a:t>
            </a:r>
            <a:r>
              <a:rPr lang="en-US" b="0" dirty="0">
                <a:solidFill>
                  <a:srgbClr val="2F5897"/>
                </a:solidFill>
                <a:latin typeface="Arial" charset="0"/>
                <a:ea typeface="ＭＳ Ｐゴシック" charset="0"/>
              </a:rPr>
              <a:t>1</a:t>
            </a:r>
            <a:r>
              <a:rPr lang="en-US" dirty="0">
                <a:solidFill>
                  <a:srgbClr val="2F5897"/>
                </a:solidFill>
                <a:latin typeface="Arial" charset="0"/>
                <a:ea typeface="ＭＳ Ｐゴシック" charset="0"/>
              </a:rPr>
              <a:t>/</a:t>
            </a:r>
            <a:r>
              <a:rPr lang="en-US" dirty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</a:t>
            </a:r>
            <a:r>
              <a:rPr lang="en-US" baseline="-25000" dirty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-</a:t>
            </a:r>
            <a:r>
              <a:rPr lang="en-US" dirty="0">
                <a:solidFill>
                  <a:srgbClr val="2F5897"/>
                </a:solidFill>
                <a:latin typeface="Arial" charset="0"/>
                <a:ea typeface="ＭＳ Ｐゴシック" charset="0"/>
              </a:rPr>
              <a:t> - </a:t>
            </a:r>
            <a:r>
              <a:rPr lang="en-US" b="0" dirty="0">
                <a:solidFill>
                  <a:srgbClr val="2F5897"/>
                </a:solidFill>
                <a:latin typeface="Arial" charset="0"/>
                <a:ea typeface="ＭＳ Ｐゴシック" charset="0"/>
              </a:rPr>
              <a:t>1</a:t>
            </a:r>
            <a:r>
              <a:rPr lang="en-US" dirty="0">
                <a:solidFill>
                  <a:srgbClr val="2F5897"/>
                </a:solidFill>
                <a:latin typeface="Arial" charset="0"/>
                <a:ea typeface="ＭＳ Ｐゴシック" charset="0"/>
              </a:rPr>
              <a:t>/</a:t>
            </a:r>
            <a:r>
              <a:rPr lang="en-US" dirty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</a:t>
            </a:r>
            <a:r>
              <a:rPr lang="en-US" baseline="-25000" dirty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+</a:t>
            </a:r>
          </a:p>
          <a:p>
            <a:pPr>
              <a:defRPr/>
            </a:pPr>
            <a:r>
              <a:rPr lang="en-US" baseline="-25000" dirty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 </a:t>
            </a:r>
            <a:r>
              <a:rPr lang="en-US" baseline="-25000" dirty="0" smtClean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 </a:t>
            </a:r>
            <a:r>
              <a:rPr lang="en-US" b="0" baseline="-25000" dirty="0" smtClean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Comic Sans MS"/>
                <a:ea typeface="ＭＳ Ｐゴシック" charset="0"/>
                <a:cs typeface="Comic Sans MS"/>
              </a:rPr>
              <a:t>measure</a:t>
            </a:r>
            <a:r>
              <a:rPr lang="en-US" baseline="-25000" dirty="0" smtClean="0">
                <a:solidFill>
                  <a:srgbClr val="FF6600"/>
                </a:solidFill>
                <a:latin typeface="Comic Sans MS"/>
                <a:ea typeface="ＭＳ Ｐゴシック" charset="0"/>
                <a:cs typeface="Comic Sans MS"/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latin typeface="Symbol" charset="2"/>
                <a:ea typeface="ＭＳ Ｐゴシック" charset="0"/>
                <a:cs typeface="Symbol" charset="2"/>
              </a:rPr>
              <a:t></a:t>
            </a:r>
            <a:r>
              <a:rPr lang="en-US" sz="2800" baseline="-25000" dirty="0">
                <a:solidFill>
                  <a:srgbClr val="FF6600"/>
                </a:solidFill>
                <a:latin typeface="Symbol" charset="2"/>
                <a:ea typeface="ＭＳ Ｐゴシック" charset="0"/>
                <a:cs typeface="Symbol" charset="2"/>
              </a:rPr>
              <a:t></a:t>
            </a:r>
            <a:r>
              <a:rPr lang="en-US" baseline="-25000" dirty="0">
                <a:solidFill>
                  <a:srgbClr val="FF6600"/>
                </a:solidFill>
                <a:latin typeface="Comic Sans MS"/>
                <a:ea typeface="ＭＳ Ｐゴシック" charset="0"/>
                <a:cs typeface="Comic Sans MS"/>
              </a:rPr>
              <a:t>  </a:t>
            </a:r>
            <a:r>
              <a:rPr lang="en-US" dirty="0">
                <a:solidFill>
                  <a:srgbClr val="FF6600"/>
                </a:solidFill>
                <a:latin typeface="Comic Sans MS"/>
                <a:ea typeface="ＭＳ Ｐゴシック" charset="0"/>
                <a:cs typeface="Comic Sans MS"/>
              </a:rPr>
              <a:t>to 10ppm</a:t>
            </a:r>
            <a:endParaRPr lang="en-US" baseline="-25000" dirty="0">
              <a:solidFill>
                <a:srgbClr val="FF6600"/>
              </a:solidFill>
              <a:latin typeface="Comic Sans MS"/>
              <a:ea typeface="ＭＳ Ｐゴシック" charset="0"/>
              <a:cs typeface="Comic Sans MS"/>
            </a:endParaRPr>
          </a:p>
          <a:p>
            <a:pPr marL="169863" lvl="1" indent="0">
              <a:buNone/>
            </a:pPr>
            <a:endParaRPr lang="en-US" b="1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D3CE455-CDF7-B344-B1E9-748E7EA52E04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8680" name="Rectangle 1284098"/>
          <p:cNvSpPr>
            <a:spLocks noChangeArrowheads="1"/>
          </p:cNvSpPr>
          <p:nvPr/>
        </p:nvSpPr>
        <p:spPr bwMode="auto">
          <a:xfrm>
            <a:off x="3721100" y="685800"/>
            <a:ext cx="4991100" cy="6007100"/>
          </a:xfrm>
          <a:prstGeom prst="rect">
            <a:avLst/>
          </a:prstGeom>
          <a:noFill/>
          <a:ln w="3175">
            <a:solidFill>
              <a:srgbClr val="8DFF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424" y="2554188"/>
            <a:ext cx="4214907" cy="23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63085" y="924779"/>
            <a:ext cx="3633684" cy="5466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398463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120000"/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398462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568325" indent="-1698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795338" indent="-1698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Precision 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Clear 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Clean stops in H</a:t>
            </a:r>
            <a:r>
              <a:rPr lang="en-US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Impurities &lt; 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Protium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D/H &lt; 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-On-Request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defRPr/>
            </a:pPr>
            <a:r>
              <a:rPr lang="en-US" b="0" dirty="0" smtClean="0">
                <a:solidFill>
                  <a:srgbClr val="63891F"/>
                </a:solidFill>
                <a:latin typeface="Comic Sans MS"/>
                <a:cs typeface="Comic Sans MS"/>
              </a:rPr>
              <a:t>All requirements simultaneously</a:t>
            </a:r>
            <a:endParaRPr lang="en-US" b="0" dirty="0">
              <a:solidFill>
                <a:srgbClr val="63891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1002180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05840"/>
            <a:ext cx="8582086" cy="546620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dirty="0" smtClean="0"/>
              <a:t>Introduction</a:t>
            </a: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+mn-lt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m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 e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n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Strength of Weak Interaction</a:t>
            </a: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MuLan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	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3200" baseline="-25000" dirty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F</a:t>
            </a:r>
            <a:endParaRPr lang="en-US" sz="3200" dirty="0" smtClean="0">
              <a:solidFill>
                <a:schemeClr val="bg1">
                  <a:lumMod val="65000"/>
                </a:schemeClr>
              </a:solidFill>
              <a:latin typeface="Symbol" charset="2"/>
              <a:cs typeface="Symbol" charset="2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+ p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 n +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Basic QCD Symmetries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  <a:latin typeface="Comic Sans MS"/>
              <a:cs typeface="Comic Sans MS"/>
              <a:sym typeface="Symbol" charset="0"/>
            </a:endParaRP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	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MuCap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	</a:t>
            </a:r>
            <a:r>
              <a:rPr lang="en-US" sz="3200" b="1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g</a:t>
            </a:r>
            <a:r>
              <a:rPr lang="en-US" sz="3200" b="1" baseline="-25000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P</a:t>
            </a:r>
            <a:endParaRPr lang="en-US" sz="3200" b="1" baseline="-25000" dirty="0" smtClean="0">
              <a:solidFill>
                <a:schemeClr val="bg1">
                  <a:lumMod val="65000"/>
                </a:schemeClr>
              </a:solidFill>
              <a:sym typeface="Symbol" charset="0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dirty="0">
              <a:solidFill>
                <a:schemeClr val="bg1">
                  <a:lumMod val="65000"/>
                </a:schemeClr>
              </a:solidFill>
              <a:sym typeface="Symbol" charset="0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 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+ n +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Weak few nucleon reactions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ymbol" charset="2"/>
              <a:cs typeface="Symbol" charset="2"/>
              <a:sym typeface="Symbol" charset="0"/>
            </a:endParaRPr>
          </a:p>
          <a:p>
            <a:pPr>
              <a:tabLst>
                <a:tab pos="3378200" algn="l"/>
                <a:tab pos="3594100" algn="l"/>
              </a:tabLst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MuSun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and astrophysics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	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2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971627" y="1260475"/>
            <a:ext cx="1911350" cy="2484438"/>
            <a:chOff x="2494" y="638"/>
            <a:chExt cx="1204" cy="1565"/>
          </a:xfrm>
        </p:grpSpPr>
        <p:sp>
          <p:nvSpPr>
            <p:cNvPr id="111623" name="Line 7"/>
            <p:cNvSpPr>
              <a:spLocks noChangeShapeType="1"/>
            </p:cNvSpPr>
            <p:nvPr/>
          </p:nvSpPr>
          <p:spPr bwMode="auto">
            <a:xfrm flipV="1">
              <a:off x="2494" y="638"/>
              <a:ext cx="1204" cy="1565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4" name="Oval 8"/>
            <p:cNvSpPr>
              <a:spLocks noChangeArrowheads="1"/>
            </p:cNvSpPr>
            <p:nvPr/>
          </p:nvSpPr>
          <p:spPr bwMode="auto">
            <a:xfrm>
              <a:off x="2763" y="1775"/>
              <a:ext cx="72" cy="6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5" name="Oval 9"/>
            <p:cNvSpPr>
              <a:spLocks noChangeArrowheads="1"/>
            </p:cNvSpPr>
            <p:nvPr/>
          </p:nvSpPr>
          <p:spPr bwMode="auto">
            <a:xfrm>
              <a:off x="3047" y="1414"/>
              <a:ext cx="72" cy="6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6" name="Oval 10"/>
            <p:cNvSpPr>
              <a:spLocks noChangeArrowheads="1"/>
            </p:cNvSpPr>
            <p:nvPr/>
          </p:nvSpPr>
          <p:spPr bwMode="auto">
            <a:xfrm>
              <a:off x="3176" y="1240"/>
              <a:ext cx="72" cy="6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6890" y="3497263"/>
            <a:ext cx="1116012" cy="288925"/>
            <a:chOff x="1817" y="2047"/>
            <a:chExt cx="703" cy="182"/>
          </a:xfrm>
        </p:grpSpPr>
        <p:sp>
          <p:nvSpPr>
            <p:cNvPr id="111622" name="Line 6"/>
            <p:cNvSpPr>
              <a:spLocks noChangeShapeType="1"/>
            </p:cNvSpPr>
            <p:nvPr/>
          </p:nvSpPr>
          <p:spPr bwMode="auto">
            <a:xfrm>
              <a:off x="1817" y="2047"/>
              <a:ext cx="703" cy="1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7" name="Oval 11"/>
            <p:cNvSpPr>
              <a:spLocks noChangeArrowheads="1"/>
            </p:cNvSpPr>
            <p:nvPr/>
          </p:nvSpPr>
          <p:spPr bwMode="auto">
            <a:xfrm>
              <a:off x="1952" y="2070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8" name="Oval 12"/>
            <p:cNvSpPr>
              <a:spLocks noChangeArrowheads="1"/>
            </p:cNvSpPr>
            <p:nvPr/>
          </p:nvSpPr>
          <p:spPr bwMode="auto">
            <a:xfrm>
              <a:off x="2050" y="208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29" name="Oval 13"/>
            <p:cNvSpPr>
              <a:spLocks noChangeArrowheads="1"/>
            </p:cNvSpPr>
            <p:nvPr/>
          </p:nvSpPr>
          <p:spPr bwMode="auto">
            <a:xfrm>
              <a:off x="2151" y="2121"/>
              <a:ext cx="34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30" name="Oval 14"/>
            <p:cNvSpPr>
              <a:spLocks noChangeArrowheads="1"/>
            </p:cNvSpPr>
            <p:nvPr/>
          </p:nvSpPr>
          <p:spPr bwMode="auto">
            <a:xfrm>
              <a:off x="2255" y="2155"/>
              <a:ext cx="35" cy="3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  <p:sp>
          <p:nvSpPr>
            <p:cNvPr id="111631" name="Oval 15"/>
            <p:cNvSpPr>
              <a:spLocks noChangeArrowheads="1"/>
            </p:cNvSpPr>
            <p:nvPr/>
          </p:nvSpPr>
          <p:spPr bwMode="auto">
            <a:xfrm>
              <a:off x="2375" y="2178"/>
              <a:ext cx="35" cy="3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endParaRPr>
            </a:p>
          </p:txBody>
        </p:sp>
      </p:grp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3822402" y="3657600"/>
            <a:ext cx="36328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 dirty="0">
                <a:solidFill>
                  <a:srgbClr val="FF0000"/>
                </a:solidFill>
                <a:latin typeface="Symbol" pitchFamily="18" charset="2"/>
                <a:sym typeface="Symbol" pitchFamily="18" charset="2"/>
              </a:rPr>
              <a:t>m</a:t>
            </a:r>
          </a:p>
        </p:txBody>
      </p:sp>
      <p:sp>
        <p:nvSpPr>
          <p:cNvPr id="111636" name="Text Box 20"/>
          <p:cNvSpPr txBox="1">
            <a:spLocks noChangeArrowheads="1"/>
          </p:cNvSpPr>
          <p:nvPr/>
        </p:nvSpPr>
        <p:spPr bwMode="auto">
          <a:xfrm>
            <a:off x="5822652" y="933450"/>
            <a:ext cx="357119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2400" dirty="0" err="1">
                <a:solidFill>
                  <a:schemeClr val="bg1"/>
                </a:solidFill>
                <a:sym typeface="Symbol" pitchFamily="18" charset="2"/>
              </a:rPr>
              <a:t>e</a:t>
            </a:r>
            <a:endParaRPr lang="de-DE" sz="2400" dirty="0">
              <a:solidFill>
                <a:schemeClr val="bg1"/>
              </a:solidFill>
              <a:sym typeface="Symbol" pitchFamily="18" charset="2"/>
            </a:endParaRPr>
          </a:p>
        </p:txBody>
      </p:sp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796840" y="2569206"/>
            <a:ext cx="685800" cy="703893"/>
            <a:chOff x="1824" y="1536"/>
            <a:chExt cx="285" cy="285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1824" y="1536"/>
              <a:ext cx="285" cy="2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>
              <a:off x="1968" y="1545"/>
              <a:ext cx="0" cy="140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>
              <a:off x="1968" y="1542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rot="-5400000">
              <a:off x="2078" y="1651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rot="-5400000">
              <a:off x="1856" y="1651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968" y="1764"/>
              <a:ext cx="0" cy="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 rot="1800000">
              <a:off x="2028" y="1562"/>
              <a:ext cx="0" cy="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 rot="1800000">
              <a:off x="1911" y="1764"/>
              <a:ext cx="0" cy="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 rot="3600000">
              <a:off x="2070" y="1606"/>
              <a:ext cx="0" cy="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 rot="3600000">
              <a:off x="1870" y="1718"/>
              <a:ext cx="0" cy="33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endParaRPr lang="en-US"/>
            </a:p>
          </p:txBody>
        </p:sp>
        <p:grpSp>
          <p:nvGrpSpPr>
            <p:cNvPr id="29" name="Group 15"/>
            <p:cNvGrpSpPr>
              <a:grpSpLocks/>
            </p:cNvGrpSpPr>
            <p:nvPr/>
          </p:nvGrpSpPr>
          <p:grpSpPr bwMode="auto">
            <a:xfrm flipH="1">
              <a:off x="1913" y="1562"/>
              <a:ext cx="112" cy="236"/>
              <a:chOff x="1281" y="3696"/>
              <a:chExt cx="207" cy="438"/>
            </a:xfrm>
          </p:grpSpPr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 rot="1800000">
                <a:off x="1488" y="3696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Line 17"/>
              <p:cNvSpPr>
                <a:spLocks noChangeShapeType="1"/>
              </p:cNvSpPr>
              <p:nvPr/>
            </p:nvSpPr>
            <p:spPr bwMode="auto">
              <a:xfrm rot="1800000">
                <a:off x="1281" y="4074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" name="Group 18"/>
            <p:cNvGrpSpPr>
              <a:grpSpLocks/>
            </p:cNvGrpSpPr>
            <p:nvPr/>
          </p:nvGrpSpPr>
          <p:grpSpPr bwMode="auto">
            <a:xfrm flipV="1">
              <a:off x="1850" y="1622"/>
              <a:ext cx="233" cy="113"/>
              <a:chOff x="678" y="3903"/>
              <a:chExt cx="432" cy="210"/>
            </a:xfrm>
          </p:grpSpPr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rot="3600000">
                <a:off x="1080" y="3873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 rot="3600000">
                <a:off x="708" y="4083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5" name="Group 26"/>
          <p:cNvGrpSpPr>
            <a:grpSpLocks/>
          </p:cNvGrpSpPr>
          <p:nvPr/>
        </p:nvGrpSpPr>
        <p:grpSpPr bwMode="auto">
          <a:xfrm>
            <a:off x="5508854" y="1682454"/>
            <a:ext cx="1051598" cy="862307"/>
            <a:chOff x="4800" y="2592"/>
            <a:chExt cx="418" cy="333"/>
          </a:xfrm>
        </p:grpSpPr>
        <p:grpSp>
          <p:nvGrpSpPr>
            <p:cNvPr id="36" name="Group 27"/>
            <p:cNvGrpSpPr>
              <a:grpSpLocks/>
            </p:cNvGrpSpPr>
            <p:nvPr/>
          </p:nvGrpSpPr>
          <p:grpSpPr bwMode="auto">
            <a:xfrm>
              <a:off x="4800" y="2640"/>
              <a:ext cx="285" cy="285"/>
              <a:chOff x="4800" y="2640"/>
              <a:chExt cx="285" cy="285"/>
            </a:xfrm>
          </p:grpSpPr>
          <p:sp>
            <p:nvSpPr>
              <p:cNvPr id="38" name="Oval 28"/>
              <p:cNvSpPr>
                <a:spLocks noChangeArrowheads="1"/>
              </p:cNvSpPr>
              <p:nvPr/>
            </p:nvSpPr>
            <p:spPr bwMode="auto">
              <a:xfrm>
                <a:off x="4800" y="2640"/>
                <a:ext cx="285" cy="2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rgbClr val="FF00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9" name="Line 29"/>
              <p:cNvSpPr>
                <a:spLocks noChangeShapeType="1"/>
              </p:cNvSpPr>
              <p:nvPr/>
            </p:nvSpPr>
            <p:spPr bwMode="auto">
              <a:xfrm>
                <a:off x="4944" y="2661"/>
                <a:ext cx="0" cy="128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Line 30"/>
              <p:cNvSpPr>
                <a:spLocks noChangeShapeType="1"/>
              </p:cNvSpPr>
              <p:nvPr/>
            </p:nvSpPr>
            <p:spPr bwMode="auto">
              <a:xfrm>
                <a:off x="4944" y="2646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1" name="Line 31"/>
              <p:cNvSpPr>
                <a:spLocks noChangeShapeType="1"/>
              </p:cNvSpPr>
              <p:nvPr/>
            </p:nvSpPr>
            <p:spPr bwMode="auto">
              <a:xfrm rot="-5400000">
                <a:off x="5054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2" name="Line 32"/>
              <p:cNvSpPr>
                <a:spLocks noChangeShapeType="1"/>
              </p:cNvSpPr>
              <p:nvPr/>
            </p:nvSpPr>
            <p:spPr bwMode="auto">
              <a:xfrm rot="-5400000">
                <a:off x="4832" y="2755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Line 33"/>
              <p:cNvSpPr>
                <a:spLocks noChangeShapeType="1"/>
              </p:cNvSpPr>
              <p:nvPr/>
            </p:nvSpPr>
            <p:spPr bwMode="auto">
              <a:xfrm>
                <a:off x="4944" y="2868"/>
                <a:ext cx="0" cy="52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Arc 34"/>
              <p:cNvSpPr>
                <a:spLocks/>
              </p:cNvSpPr>
              <p:nvPr/>
            </p:nvSpPr>
            <p:spPr bwMode="auto">
              <a:xfrm>
                <a:off x="4948" y="2653"/>
                <a:ext cx="128" cy="137"/>
              </a:xfrm>
              <a:custGeom>
                <a:avLst/>
                <a:gdLst>
                  <a:gd name="G0" fmla="+- 0 0 0"/>
                  <a:gd name="G1" fmla="+- 21595 0 0"/>
                  <a:gd name="G2" fmla="+- 21600 0 0"/>
                  <a:gd name="T0" fmla="*/ 474 w 21156"/>
                  <a:gd name="T1" fmla="*/ 0 h 21595"/>
                  <a:gd name="T2" fmla="*/ 21156 w 21156"/>
                  <a:gd name="T3" fmla="*/ 17239 h 21595"/>
                  <a:gd name="T4" fmla="*/ 0 w 21156"/>
                  <a:gd name="T5" fmla="*/ 21595 h 21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156" h="21595" fill="none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</a:path>
                  <a:path w="21156" h="21595" stroke="0" extrusionOk="0">
                    <a:moveTo>
                      <a:pt x="473" y="0"/>
                    </a:moveTo>
                    <a:cubicBezTo>
                      <a:pt x="10544" y="221"/>
                      <a:pt x="19124" y="7373"/>
                      <a:pt x="21156" y="17238"/>
                    </a:cubicBezTo>
                    <a:lnTo>
                      <a:pt x="0" y="21595"/>
                    </a:lnTo>
                    <a:close/>
                  </a:path>
                </a:pathLst>
              </a:custGeom>
              <a:solidFill>
                <a:srgbClr val="00FF00"/>
              </a:solidFill>
              <a:ln w="19050">
                <a:solidFill>
                  <a:srgbClr val="00FF00"/>
                </a:solidFill>
                <a:round/>
                <a:headEnd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Line 35"/>
              <p:cNvSpPr>
                <a:spLocks noChangeShapeType="1"/>
              </p:cNvSpPr>
              <p:nvPr/>
            </p:nvSpPr>
            <p:spPr bwMode="auto">
              <a:xfrm rot="1800000">
                <a:off x="5004" y="2666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6" name="Line 36"/>
              <p:cNvSpPr>
                <a:spLocks noChangeShapeType="1"/>
              </p:cNvSpPr>
              <p:nvPr/>
            </p:nvSpPr>
            <p:spPr bwMode="auto">
              <a:xfrm rot="1800000">
                <a:off x="4887" y="2868"/>
                <a:ext cx="0" cy="3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7" name="Line 37"/>
              <p:cNvSpPr>
                <a:spLocks noChangeShapeType="1"/>
              </p:cNvSpPr>
              <p:nvPr/>
            </p:nvSpPr>
            <p:spPr bwMode="auto">
              <a:xfrm rot="3600000">
                <a:off x="5046" y="2710"/>
                <a:ext cx="0" cy="3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8" name="Line 38"/>
              <p:cNvSpPr>
                <a:spLocks noChangeShapeType="1"/>
              </p:cNvSpPr>
              <p:nvPr/>
            </p:nvSpPr>
            <p:spPr bwMode="auto">
              <a:xfrm rot="3600000">
                <a:off x="4846" y="2822"/>
                <a:ext cx="0" cy="33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 type="non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2075" tIns="46038" rIns="92075" bIns="46038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9" name="Group 39"/>
              <p:cNvGrpSpPr>
                <a:grpSpLocks/>
              </p:cNvGrpSpPr>
              <p:nvPr/>
            </p:nvGrpSpPr>
            <p:grpSpPr bwMode="auto">
              <a:xfrm flipH="1">
                <a:off x="4889" y="2666"/>
                <a:ext cx="112" cy="236"/>
                <a:chOff x="1281" y="3696"/>
                <a:chExt cx="207" cy="438"/>
              </a:xfrm>
            </p:grpSpPr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auto">
                <a:xfrm rot="1800000">
                  <a:off x="1488" y="3696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auto">
                <a:xfrm rot="1800000">
                  <a:off x="1281" y="4074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50" name="Group 42"/>
              <p:cNvGrpSpPr>
                <a:grpSpLocks/>
              </p:cNvGrpSpPr>
              <p:nvPr/>
            </p:nvGrpSpPr>
            <p:grpSpPr bwMode="auto">
              <a:xfrm flipV="1">
                <a:off x="4826" y="2726"/>
                <a:ext cx="233" cy="113"/>
                <a:chOff x="678" y="3903"/>
                <a:chExt cx="432" cy="210"/>
              </a:xfrm>
            </p:grpSpPr>
            <p:sp>
              <p:nvSpPr>
                <p:cNvPr id="51" name="Line 43"/>
                <p:cNvSpPr>
                  <a:spLocks noChangeShapeType="1"/>
                </p:cNvSpPr>
                <p:nvPr/>
              </p:nvSpPr>
              <p:spPr bwMode="auto">
                <a:xfrm rot="3600000">
                  <a:off x="1080" y="387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Line 44"/>
                <p:cNvSpPr>
                  <a:spLocks noChangeShapeType="1"/>
                </p:cNvSpPr>
                <p:nvPr/>
              </p:nvSpPr>
              <p:spPr bwMode="auto">
                <a:xfrm rot="3600000">
                  <a:off x="708" y="4083"/>
                  <a:ext cx="0" cy="60"/>
                </a:xfrm>
                <a:prstGeom prst="line">
                  <a:avLst/>
                </a:prstGeom>
                <a:noFill/>
                <a:ln w="12700">
                  <a:solidFill>
                    <a:schemeClr val="bg2"/>
                  </a:solidFill>
                  <a:round/>
                  <a:headEnd/>
                  <a:tailEnd type="non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2075" tIns="46038" rIns="92075" bIns="46038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7" name="Rectangle 45"/>
            <p:cNvSpPr>
              <a:spLocks noChangeArrowheads="1"/>
            </p:cNvSpPr>
            <p:nvPr/>
          </p:nvSpPr>
          <p:spPr bwMode="auto">
            <a:xfrm>
              <a:off x="5076" y="2592"/>
              <a:ext cx="142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FF00"/>
                  </a:solidFill>
                  <a:miter lim="800000"/>
                  <a:headEnd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de-DE" sz="4800">
                  <a:solidFill>
                    <a:srgbClr val="00FF00"/>
                  </a:solidFill>
                </a:rPr>
                <a:t>t</a:t>
              </a:r>
            </a:p>
          </p:txBody>
        </p:sp>
      </p:grpSp>
      <p:sp>
        <p:nvSpPr>
          <p:cNvPr id="55" name="Rectangle 8"/>
          <p:cNvSpPr>
            <a:spLocks noGrp="1" noChangeArrowheads="1"/>
          </p:cNvSpPr>
          <p:nvPr>
            <p:ph type="title"/>
          </p:nvPr>
        </p:nvSpPr>
        <p:spPr>
          <a:xfrm>
            <a:off x="873918" y="141111"/>
            <a:ext cx="7446963" cy="533400"/>
          </a:xfrm>
        </p:spPr>
        <p:txBody>
          <a:bodyPr/>
          <a:lstStyle/>
          <a:p>
            <a:r>
              <a:rPr lang="en-US" dirty="0" err="1" smtClean="0"/>
              <a:t>MuCap</a:t>
            </a:r>
            <a:r>
              <a:rPr lang="en-US" dirty="0" smtClean="0"/>
              <a:t> Technique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143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0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35" grpId="0" autoUpdateAnimBg="0"/>
      <p:bldP spid="111636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81280"/>
            <a:ext cx="8229600" cy="71625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MuCap</a:t>
            </a:r>
            <a:r>
              <a:rPr lang="en-US" sz="3200" dirty="0" smtClean="0">
                <a:cs typeface="+mj-cs"/>
              </a:rPr>
              <a:t> Strategy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29212" y="924779"/>
            <a:ext cx="5120909" cy="5466205"/>
          </a:xfrm>
        </p:spPr>
        <p:txBody>
          <a:bodyPr/>
          <a:lstStyle/>
          <a:p>
            <a:pPr marL="169863" lvl="1" indent="0">
              <a:buNone/>
            </a:pPr>
            <a:r>
              <a:rPr lang="en-US" dirty="0" smtClean="0"/>
              <a:t>At </a:t>
            </a:r>
            <a:r>
              <a:rPr lang="en-US" b="1" dirty="0" smtClean="0"/>
              <a:t>gas density </a:t>
            </a:r>
            <a:r>
              <a:rPr lang="en-US" dirty="0" smtClean="0"/>
              <a:t>of 1% LH</a:t>
            </a:r>
            <a:r>
              <a:rPr lang="en-US" baseline="-25000" dirty="0" smtClean="0"/>
              <a:t>2</a:t>
            </a:r>
            <a:r>
              <a:rPr lang="en-US" dirty="0" smtClean="0"/>
              <a:t> density mostly p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atoms during </a:t>
            </a:r>
            <a:r>
              <a:rPr lang="en-US" dirty="0" err="1" smtClean="0"/>
              <a:t>muon</a:t>
            </a:r>
            <a:r>
              <a:rPr lang="en-US" dirty="0" smtClean="0"/>
              <a:t> lifetime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D3CE455-CDF7-B344-B1E9-748E7EA52E04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63085" y="924779"/>
            <a:ext cx="3633684" cy="5466205"/>
          </a:xfrm>
        </p:spPr>
        <p:txBody>
          <a:bodyPr/>
          <a:lstStyle/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Precision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Clear </a:t>
            </a:r>
            <a:r>
              <a:rPr lang="en-US" dirty="0">
                <a:solidFill>
                  <a:srgbClr val="FF6600"/>
                </a:solidFill>
              </a:rPr>
              <a:t>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Clean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stops in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endParaRPr lang="en-US" baseline="-25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Impurities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 ppb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Protium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D/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&lt;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defRPr/>
            </a:pPr>
            <a:r>
              <a:rPr lang="en-US" b="0" dirty="0" smtClean="0">
                <a:solidFill>
                  <a:srgbClr val="63891F"/>
                </a:solidFill>
                <a:latin typeface="Comic Sans MS"/>
                <a:cs typeface="Comic Sans MS"/>
              </a:rPr>
              <a:t>All requirements simultaneously</a:t>
            </a:r>
            <a:endParaRPr lang="en-US" b="0" dirty="0">
              <a:solidFill>
                <a:srgbClr val="63891F"/>
              </a:solidFill>
              <a:latin typeface="Comic Sans MS"/>
              <a:cs typeface="Comic Sans MS"/>
            </a:endParaRPr>
          </a:p>
        </p:txBody>
      </p:sp>
      <p:sp>
        <p:nvSpPr>
          <p:cNvPr id="28680" name="Rectangle 1284098"/>
          <p:cNvSpPr>
            <a:spLocks noChangeArrowheads="1"/>
          </p:cNvSpPr>
          <p:nvPr/>
        </p:nvSpPr>
        <p:spPr bwMode="auto">
          <a:xfrm>
            <a:off x="3721100" y="685800"/>
            <a:ext cx="4991100" cy="6007100"/>
          </a:xfrm>
          <a:prstGeom prst="rect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" name="Picture 3" descr="Screen Shot 2012-08-05 at 10.51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912" y="2188615"/>
            <a:ext cx="5433088" cy="38949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99514" y="2026496"/>
            <a:ext cx="540465" cy="49986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2180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81280"/>
            <a:ext cx="8229600" cy="71625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MuCap</a:t>
            </a:r>
            <a:r>
              <a:rPr lang="en-US" sz="3200" dirty="0" smtClean="0">
                <a:cs typeface="+mj-cs"/>
              </a:rPr>
              <a:t> Strategy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29212" y="924779"/>
            <a:ext cx="5120909" cy="5466205"/>
          </a:xfrm>
        </p:spPr>
        <p:txBody>
          <a:bodyPr/>
          <a:lstStyle/>
          <a:p>
            <a:pPr marL="169863" lvl="1" indent="0">
              <a:buNone/>
            </a:pP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D3CE455-CDF7-B344-B1E9-748E7EA52E04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163085" y="924779"/>
            <a:ext cx="3633684" cy="5466205"/>
          </a:xfrm>
        </p:spPr>
        <p:txBody>
          <a:bodyPr/>
          <a:lstStyle/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ACB3B6"/>
                </a:solidFill>
              </a:rPr>
              <a:t>Precision </a:t>
            </a:r>
            <a:r>
              <a:rPr lang="en-US" dirty="0">
                <a:solidFill>
                  <a:srgbClr val="ACB3B6"/>
                </a:solidFill>
              </a:rPr>
              <a:t>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Clear </a:t>
            </a:r>
            <a:r>
              <a:rPr lang="en-US" dirty="0">
                <a:solidFill>
                  <a:srgbClr val="ACB3B6"/>
                </a:solidFill>
              </a:rPr>
              <a:t>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Clean </a:t>
            </a:r>
            <a:r>
              <a:rPr lang="en-US" dirty="0">
                <a:solidFill>
                  <a:srgbClr val="FF6600"/>
                </a:solidFill>
              </a:rPr>
              <a:t>stops in </a:t>
            </a:r>
            <a:r>
              <a:rPr lang="en-US" dirty="0" smtClean="0">
                <a:solidFill>
                  <a:srgbClr val="FF6600"/>
                </a:solidFill>
              </a:rPr>
              <a:t>H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endParaRPr lang="en-US" baseline="-25000" dirty="0">
              <a:solidFill>
                <a:srgbClr val="FF6600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Impurities </a:t>
            </a:r>
            <a:r>
              <a:rPr lang="en-US" dirty="0">
                <a:solidFill>
                  <a:srgbClr val="ACB3B6"/>
                </a:solidFill>
              </a:rPr>
              <a:t>&lt; </a:t>
            </a:r>
            <a:r>
              <a:rPr lang="en-US" dirty="0" smtClean="0">
                <a:solidFill>
                  <a:srgbClr val="ACB3B6"/>
                </a:solidFill>
              </a:rPr>
              <a:t>10 ppb</a:t>
            </a: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</a:t>
            </a:r>
            <a:r>
              <a:rPr lang="en-US" dirty="0" err="1" smtClean="0">
                <a:solidFill>
                  <a:srgbClr val="ACB3B6"/>
                </a:solidFill>
              </a:rPr>
              <a:t>Protium</a:t>
            </a:r>
            <a:r>
              <a:rPr lang="en-US" dirty="0" smtClean="0">
                <a:solidFill>
                  <a:srgbClr val="ACB3B6"/>
                </a:solidFill>
              </a:rPr>
              <a:t> D/</a:t>
            </a:r>
            <a:r>
              <a:rPr lang="en-US" dirty="0">
                <a:solidFill>
                  <a:srgbClr val="ACB3B6"/>
                </a:solidFill>
              </a:rPr>
              <a:t>H</a:t>
            </a:r>
            <a:r>
              <a:rPr lang="en-US" dirty="0" smtClean="0">
                <a:solidFill>
                  <a:srgbClr val="ACB3B6"/>
                </a:solidFill>
              </a:rPr>
              <a:t> </a:t>
            </a:r>
            <a:r>
              <a:rPr lang="en-US" dirty="0">
                <a:solidFill>
                  <a:srgbClr val="ACB3B6"/>
                </a:solidFill>
              </a:rPr>
              <a:t>&lt; </a:t>
            </a:r>
            <a:r>
              <a:rPr lang="en-US" dirty="0" smtClean="0">
                <a:solidFill>
                  <a:srgbClr val="ACB3B6"/>
                </a:solidFill>
              </a:rPr>
              <a:t>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defRPr/>
            </a:pPr>
            <a:r>
              <a:rPr lang="en-US" b="0" dirty="0" smtClean="0">
                <a:solidFill>
                  <a:srgbClr val="63891F"/>
                </a:solidFill>
                <a:latin typeface="Comic Sans MS"/>
                <a:cs typeface="Comic Sans MS"/>
              </a:rPr>
              <a:t>All requirements simultaneously</a:t>
            </a:r>
            <a:endParaRPr lang="en-US" b="0" dirty="0">
              <a:solidFill>
                <a:srgbClr val="63891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11002180"/>
      </p:ext>
    </p:extLst>
  </p:cSld>
  <p:clrMapOvr>
    <a:masterClrMapping/>
  </p:clrMapOvr>
  <p:transition xmlns:p14="http://schemas.microsoft.com/office/powerpoint/2010/main" spd="slow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78650" y="6357938"/>
            <a:ext cx="2133600" cy="476250"/>
          </a:xfrm>
          <a:prstGeom prst="rect">
            <a:avLst/>
          </a:prstGeom>
        </p:spPr>
        <p:txBody>
          <a:bodyPr/>
          <a:lstStyle/>
          <a:p>
            <a:fld id="{69F56B91-01E8-684C-B32F-AF705BA45FE5}" type="slidenum">
              <a:rPr lang="en-US"/>
              <a:pPr/>
              <a:t>23</a:t>
            </a:fld>
            <a:endParaRPr lang="en-US"/>
          </a:p>
        </p:txBody>
      </p:sp>
      <p:grpSp>
        <p:nvGrpSpPr>
          <p:cNvPr id="580610" name="Group 2"/>
          <p:cNvGrpSpPr>
            <a:grpSpLocks/>
          </p:cNvGrpSpPr>
          <p:nvPr/>
        </p:nvGrpSpPr>
        <p:grpSpPr bwMode="auto">
          <a:xfrm>
            <a:off x="3276600" y="3714750"/>
            <a:ext cx="5743575" cy="3105150"/>
            <a:chOff x="1122" y="1014"/>
            <a:chExt cx="3618" cy="1956"/>
          </a:xfrm>
        </p:grpSpPr>
        <p:sp>
          <p:nvSpPr>
            <p:cNvPr id="580611" name="AutoShape 3"/>
            <p:cNvSpPr>
              <a:spLocks noChangeArrowheads="1"/>
            </p:cNvSpPr>
            <p:nvPr/>
          </p:nvSpPr>
          <p:spPr bwMode="auto">
            <a:xfrm>
              <a:off x="1122" y="1020"/>
              <a:ext cx="3618" cy="1950"/>
            </a:xfrm>
            <a:prstGeom prst="cube">
              <a:avLst>
                <a:gd name="adj" fmla="val 34255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12" name="Line 4"/>
            <p:cNvSpPr>
              <a:spLocks noChangeShapeType="1"/>
            </p:cNvSpPr>
            <p:nvPr/>
          </p:nvSpPr>
          <p:spPr bwMode="auto">
            <a:xfrm flipV="1">
              <a:off x="1134" y="2280"/>
              <a:ext cx="666" cy="67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13" name="Line 5"/>
            <p:cNvSpPr>
              <a:spLocks noChangeShapeType="1"/>
            </p:cNvSpPr>
            <p:nvPr/>
          </p:nvSpPr>
          <p:spPr bwMode="auto">
            <a:xfrm>
              <a:off x="1794" y="1014"/>
              <a:ext cx="1" cy="1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614" name="Line 6"/>
            <p:cNvSpPr>
              <a:spLocks noChangeShapeType="1"/>
            </p:cNvSpPr>
            <p:nvPr/>
          </p:nvSpPr>
          <p:spPr bwMode="auto">
            <a:xfrm flipH="1">
              <a:off x="1794" y="2292"/>
              <a:ext cx="2946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0615" name="Text Box 7" descr="Light upward diagonal"/>
          <p:cNvSpPr txBox="1">
            <a:spLocks noChangeArrowheads="1"/>
          </p:cNvSpPr>
          <p:nvPr/>
        </p:nvSpPr>
        <p:spPr bwMode="auto">
          <a:xfrm>
            <a:off x="133350" y="5210175"/>
            <a:ext cx="2990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accent4"/>
                </a:solidFill>
                <a:latin typeface="Arial"/>
                <a:cs typeface="Arial"/>
              </a:rPr>
              <a:t>3D tracking w/o material in </a:t>
            </a:r>
            <a:r>
              <a:rPr lang="en-US" dirty="0" err="1">
                <a:solidFill>
                  <a:schemeClr val="accent4"/>
                </a:solidFill>
                <a:latin typeface="Arial"/>
                <a:cs typeface="Arial"/>
              </a:rPr>
              <a:t>fiducial</a:t>
            </a:r>
            <a:r>
              <a:rPr lang="en-US" dirty="0">
                <a:solidFill>
                  <a:schemeClr val="accent4"/>
                </a:solidFill>
                <a:latin typeface="Arial"/>
                <a:cs typeface="Arial"/>
              </a:rPr>
              <a:t> volume</a:t>
            </a:r>
          </a:p>
        </p:txBody>
      </p:sp>
      <p:sp>
        <p:nvSpPr>
          <p:cNvPr id="580616" name="Rectangle 8"/>
          <p:cNvSpPr>
            <a:spLocks noGrp="1" noChangeArrowheads="1"/>
          </p:cNvSpPr>
          <p:nvPr>
            <p:ph type="title"/>
          </p:nvPr>
        </p:nvSpPr>
        <p:spPr>
          <a:xfrm>
            <a:off x="1225550" y="0"/>
            <a:ext cx="7446963" cy="533400"/>
          </a:xfrm>
        </p:spPr>
        <p:txBody>
          <a:bodyPr/>
          <a:lstStyle/>
          <a:p>
            <a:r>
              <a:rPr lang="en-US" dirty="0" err="1"/>
              <a:t>Muons</a:t>
            </a:r>
            <a:r>
              <a:rPr lang="en-US" dirty="0"/>
              <a:t> Stop in Active TPC Target</a:t>
            </a:r>
          </a:p>
        </p:txBody>
      </p:sp>
      <p:sp>
        <p:nvSpPr>
          <p:cNvPr id="580617" name="Line 9"/>
          <p:cNvSpPr>
            <a:spLocks noChangeShapeType="1"/>
          </p:cNvSpPr>
          <p:nvPr/>
        </p:nvSpPr>
        <p:spPr bwMode="auto">
          <a:xfrm>
            <a:off x="527050" y="4637088"/>
            <a:ext cx="2667000" cy="314325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8" name="Line 10"/>
          <p:cNvSpPr>
            <a:spLocks noChangeShapeType="1"/>
          </p:cNvSpPr>
          <p:nvPr/>
        </p:nvSpPr>
        <p:spPr bwMode="auto">
          <a:xfrm flipV="1">
            <a:off x="593725" y="6208713"/>
            <a:ext cx="2600325" cy="161925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19" name="Oval 11"/>
          <p:cNvSpPr>
            <a:spLocks noChangeArrowheads="1"/>
          </p:cNvSpPr>
          <p:nvPr/>
        </p:nvSpPr>
        <p:spPr bwMode="auto">
          <a:xfrm>
            <a:off x="3889375" y="49704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0" name="Oval 12"/>
          <p:cNvSpPr>
            <a:spLocks noChangeArrowheads="1"/>
          </p:cNvSpPr>
          <p:nvPr/>
        </p:nvSpPr>
        <p:spPr bwMode="auto">
          <a:xfrm>
            <a:off x="4041775" y="50276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1" name="Oval 13"/>
          <p:cNvSpPr>
            <a:spLocks noChangeArrowheads="1"/>
          </p:cNvSpPr>
          <p:nvPr/>
        </p:nvSpPr>
        <p:spPr bwMode="auto">
          <a:xfrm>
            <a:off x="4184650" y="50466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2" name="Oval 14"/>
          <p:cNvSpPr>
            <a:spLocks noChangeArrowheads="1"/>
          </p:cNvSpPr>
          <p:nvPr/>
        </p:nvSpPr>
        <p:spPr bwMode="auto">
          <a:xfrm>
            <a:off x="4318000" y="507523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3" name="Oval 15"/>
          <p:cNvSpPr>
            <a:spLocks noChangeArrowheads="1"/>
          </p:cNvSpPr>
          <p:nvPr/>
        </p:nvSpPr>
        <p:spPr bwMode="auto">
          <a:xfrm>
            <a:off x="4470400" y="50657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4" name="Oval 16"/>
          <p:cNvSpPr>
            <a:spLocks noChangeArrowheads="1"/>
          </p:cNvSpPr>
          <p:nvPr/>
        </p:nvSpPr>
        <p:spPr bwMode="auto">
          <a:xfrm>
            <a:off x="4603750" y="50942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5" name="Oval 17"/>
          <p:cNvSpPr>
            <a:spLocks noChangeArrowheads="1"/>
          </p:cNvSpPr>
          <p:nvPr/>
        </p:nvSpPr>
        <p:spPr bwMode="auto">
          <a:xfrm>
            <a:off x="4737100" y="51038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6" name="Oval 18"/>
          <p:cNvSpPr>
            <a:spLocks noChangeArrowheads="1"/>
          </p:cNvSpPr>
          <p:nvPr/>
        </p:nvSpPr>
        <p:spPr bwMode="auto">
          <a:xfrm>
            <a:off x="4889500" y="51038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7" name="Oval 19"/>
          <p:cNvSpPr>
            <a:spLocks noChangeArrowheads="1"/>
          </p:cNvSpPr>
          <p:nvPr/>
        </p:nvSpPr>
        <p:spPr bwMode="auto">
          <a:xfrm>
            <a:off x="5041900" y="51323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8" name="Oval 20"/>
          <p:cNvSpPr>
            <a:spLocks noChangeArrowheads="1"/>
          </p:cNvSpPr>
          <p:nvPr/>
        </p:nvSpPr>
        <p:spPr bwMode="auto">
          <a:xfrm>
            <a:off x="5165725" y="51323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29" name="Oval 21"/>
          <p:cNvSpPr>
            <a:spLocks noChangeArrowheads="1"/>
          </p:cNvSpPr>
          <p:nvPr/>
        </p:nvSpPr>
        <p:spPr bwMode="auto">
          <a:xfrm>
            <a:off x="5318125" y="51609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0" name="Oval 22"/>
          <p:cNvSpPr>
            <a:spLocks noChangeArrowheads="1"/>
          </p:cNvSpPr>
          <p:nvPr/>
        </p:nvSpPr>
        <p:spPr bwMode="auto">
          <a:xfrm>
            <a:off x="5461000" y="51800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1" name="Oval 23"/>
          <p:cNvSpPr>
            <a:spLocks noChangeArrowheads="1"/>
          </p:cNvSpPr>
          <p:nvPr/>
        </p:nvSpPr>
        <p:spPr bwMode="auto">
          <a:xfrm>
            <a:off x="5603875" y="5170488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2" name="Oval 24"/>
          <p:cNvSpPr>
            <a:spLocks noChangeArrowheads="1"/>
          </p:cNvSpPr>
          <p:nvPr/>
        </p:nvSpPr>
        <p:spPr bwMode="auto">
          <a:xfrm>
            <a:off x="5708650" y="51990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3" name="Oval 25"/>
          <p:cNvSpPr>
            <a:spLocks noChangeArrowheads="1"/>
          </p:cNvSpPr>
          <p:nvPr/>
        </p:nvSpPr>
        <p:spPr bwMode="auto">
          <a:xfrm>
            <a:off x="5851525" y="52371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4" name="Oval 26"/>
          <p:cNvSpPr>
            <a:spLocks noChangeArrowheads="1"/>
          </p:cNvSpPr>
          <p:nvPr/>
        </p:nvSpPr>
        <p:spPr bwMode="auto">
          <a:xfrm>
            <a:off x="5975350" y="52181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5" name="Oval 27"/>
          <p:cNvSpPr>
            <a:spLocks noChangeArrowheads="1"/>
          </p:cNvSpPr>
          <p:nvPr/>
        </p:nvSpPr>
        <p:spPr bwMode="auto">
          <a:xfrm>
            <a:off x="6108700" y="52562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6" name="Oval 28"/>
          <p:cNvSpPr>
            <a:spLocks noChangeArrowheads="1"/>
          </p:cNvSpPr>
          <p:nvPr/>
        </p:nvSpPr>
        <p:spPr bwMode="auto">
          <a:xfrm>
            <a:off x="6232525" y="527526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7" name="Oval 29"/>
          <p:cNvSpPr>
            <a:spLocks noChangeArrowheads="1"/>
          </p:cNvSpPr>
          <p:nvPr/>
        </p:nvSpPr>
        <p:spPr bwMode="auto">
          <a:xfrm>
            <a:off x="6346825" y="52562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8" name="Oval 30"/>
          <p:cNvSpPr>
            <a:spLocks noChangeArrowheads="1"/>
          </p:cNvSpPr>
          <p:nvPr/>
        </p:nvSpPr>
        <p:spPr bwMode="auto">
          <a:xfrm>
            <a:off x="6451600" y="5294313"/>
            <a:ext cx="88900" cy="88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639" name="Text Box 31"/>
          <p:cNvSpPr txBox="1">
            <a:spLocks noChangeArrowheads="1"/>
          </p:cNvSpPr>
          <p:nvPr/>
        </p:nvSpPr>
        <p:spPr bwMode="auto">
          <a:xfrm>
            <a:off x="6384925" y="4865688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400" b="0">
                <a:solidFill>
                  <a:srgbClr val="0000FF"/>
                </a:solidFill>
              </a:rPr>
              <a:t>p</a:t>
            </a:r>
          </a:p>
        </p:txBody>
      </p:sp>
      <p:grpSp>
        <p:nvGrpSpPr>
          <p:cNvPr id="580640" name="Group 32"/>
          <p:cNvGrpSpPr>
            <a:grpSpLocks/>
          </p:cNvGrpSpPr>
          <p:nvPr/>
        </p:nvGrpSpPr>
        <p:grpSpPr bwMode="auto">
          <a:xfrm>
            <a:off x="2778125" y="4446588"/>
            <a:ext cx="577850" cy="536575"/>
            <a:chOff x="1088" y="804"/>
            <a:chExt cx="364" cy="338"/>
          </a:xfrm>
        </p:grpSpPr>
        <p:sp>
          <p:nvSpPr>
            <p:cNvPr id="580641" name="Oval 33"/>
            <p:cNvSpPr>
              <a:spLocks noChangeArrowheads="1"/>
            </p:cNvSpPr>
            <p:nvPr/>
          </p:nvSpPr>
          <p:spPr bwMode="auto">
            <a:xfrm>
              <a:off x="1260" y="1080"/>
              <a:ext cx="55" cy="62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0642" name="Text Box 34"/>
            <p:cNvSpPr txBox="1">
              <a:spLocks noChangeArrowheads="1"/>
            </p:cNvSpPr>
            <p:nvPr/>
          </p:nvSpPr>
          <p:spPr bwMode="auto">
            <a:xfrm>
              <a:off x="1088" y="804"/>
              <a:ext cx="3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400" b="0">
                  <a:solidFill>
                    <a:srgbClr val="0000FF"/>
                  </a:solidFill>
                  <a:latin typeface="Symbol" charset="0"/>
                </a:rPr>
                <a:t>m</a:t>
              </a:r>
              <a:r>
                <a:rPr lang="en-US" sz="2400" b="0" baseline="30000">
                  <a:solidFill>
                    <a:srgbClr val="0000FF"/>
                  </a:solidFill>
                </a:rPr>
                <a:t>-</a:t>
              </a:r>
              <a:endParaRPr lang="en-US" sz="2400" b="0">
                <a:solidFill>
                  <a:srgbClr val="0000FF"/>
                </a:solidFill>
                <a:latin typeface="Symbol" charset="0"/>
              </a:endParaRPr>
            </a:p>
          </p:txBody>
        </p:sp>
      </p:grpSp>
      <p:sp>
        <p:nvSpPr>
          <p:cNvPr id="580643" name="Line 35"/>
          <p:cNvSpPr>
            <a:spLocks noChangeShapeType="1"/>
          </p:cNvSpPr>
          <p:nvPr/>
        </p:nvSpPr>
        <p:spPr bwMode="auto">
          <a:xfrm flipV="1">
            <a:off x="3422650" y="5703888"/>
            <a:ext cx="1038225" cy="1066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44" name="Line 36"/>
          <p:cNvSpPr>
            <a:spLocks noChangeShapeType="1"/>
          </p:cNvSpPr>
          <p:nvPr/>
        </p:nvSpPr>
        <p:spPr bwMode="auto">
          <a:xfrm flipV="1">
            <a:off x="3527425" y="569436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45" name="Line 37"/>
          <p:cNvSpPr>
            <a:spLocks noChangeShapeType="1"/>
          </p:cNvSpPr>
          <p:nvPr/>
        </p:nvSpPr>
        <p:spPr bwMode="auto">
          <a:xfrm flipV="1">
            <a:off x="3651250" y="567531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46" name="Line 38"/>
          <p:cNvSpPr>
            <a:spLocks noChangeShapeType="1"/>
          </p:cNvSpPr>
          <p:nvPr/>
        </p:nvSpPr>
        <p:spPr bwMode="auto">
          <a:xfrm flipV="1">
            <a:off x="3746500" y="567531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47" name="Line 39"/>
          <p:cNvSpPr>
            <a:spLocks noChangeShapeType="1"/>
          </p:cNvSpPr>
          <p:nvPr/>
        </p:nvSpPr>
        <p:spPr bwMode="auto">
          <a:xfrm flipV="1">
            <a:off x="3841750" y="568483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48" name="Line 40"/>
          <p:cNvSpPr>
            <a:spLocks noChangeShapeType="1"/>
          </p:cNvSpPr>
          <p:nvPr/>
        </p:nvSpPr>
        <p:spPr bwMode="auto">
          <a:xfrm flipV="1">
            <a:off x="3937000" y="5694363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49" name="Line 41"/>
          <p:cNvSpPr>
            <a:spLocks noChangeShapeType="1"/>
          </p:cNvSpPr>
          <p:nvPr/>
        </p:nvSpPr>
        <p:spPr bwMode="auto">
          <a:xfrm flipV="1">
            <a:off x="4032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0" name="Line 42"/>
          <p:cNvSpPr>
            <a:spLocks noChangeShapeType="1"/>
          </p:cNvSpPr>
          <p:nvPr/>
        </p:nvSpPr>
        <p:spPr bwMode="auto">
          <a:xfrm flipV="1">
            <a:off x="4127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1" name="Line 43"/>
          <p:cNvSpPr>
            <a:spLocks noChangeShapeType="1"/>
          </p:cNvSpPr>
          <p:nvPr/>
        </p:nvSpPr>
        <p:spPr bwMode="auto">
          <a:xfrm flipV="1">
            <a:off x="4222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2" name="Line 44"/>
          <p:cNvSpPr>
            <a:spLocks noChangeShapeType="1"/>
          </p:cNvSpPr>
          <p:nvPr/>
        </p:nvSpPr>
        <p:spPr bwMode="auto">
          <a:xfrm flipV="1">
            <a:off x="4318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3" name="Line 45"/>
          <p:cNvSpPr>
            <a:spLocks noChangeShapeType="1"/>
          </p:cNvSpPr>
          <p:nvPr/>
        </p:nvSpPr>
        <p:spPr bwMode="auto">
          <a:xfrm flipV="1">
            <a:off x="4413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4" name="Line 46"/>
          <p:cNvSpPr>
            <a:spLocks noChangeShapeType="1"/>
          </p:cNvSpPr>
          <p:nvPr/>
        </p:nvSpPr>
        <p:spPr bwMode="auto">
          <a:xfrm flipV="1">
            <a:off x="4508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5" name="Line 47"/>
          <p:cNvSpPr>
            <a:spLocks noChangeShapeType="1"/>
          </p:cNvSpPr>
          <p:nvPr/>
        </p:nvSpPr>
        <p:spPr bwMode="auto">
          <a:xfrm flipV="1">
            <a:off x="4603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6" name="Line 48"/>
          <p:cNvSpPr>
            <a:spLocks noChangeShapeType="1"/>
          </p:cNvSpPr>
          <p:nvPr/>
        </p:nvSpPr>
        <p:spPr bwMode="auto">
          <a:xfrm flipV="1">
            <a:off x="4699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7" name="Line 49"/>
          <p:cNvSpPr>
            <a:spLocks noChangeShapeType="1"/>
          </p:cNvSpPr>
          <p:nvPr/>
        </p:nvSpPr>
        <p:spPr bwMode="auto">
          <a:xfrm flipV="1">
            <a:off x="4794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8" name="Line 50"/>
          <p:cNvSpPr>
            <a:spLocks noChangeShapeType="1"/>
          </p:cNvSpPr>
          <p:nvPr/>
        </p:nvSpPr>
        <p:spPr bwMode="auto">
          <a:xfrm flipV="1">
            <a:off x="4889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59" name="Line 51"/>
          <p:cNvSpPr>
            <a:spLocks noChangeShapeType="1"/>
          </p:cNvSpPr>
          <p:nvPr/>
        </p:nvSpPr>
        <p:spPr bwMode="auto">
          <a:xfrm flipV="1">
            <a:off x="4984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0" name="Line 52"/>
          <p:cNvSpPr>
            <a:spLocks noChangeShapeType="1"/>
          </p:cNvSpPr>
          <p:nvPr/>
        </p:nvSpPr>
        <p:spPr bwMode="auto">
          <a:xfrm flipV="1">
            <a:off x="5080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1" name="Line 53"/>
          <p:cNvSpPr>
            <a:spLocks noChangeShapeType="1"/>
          </p:cNvSpPr>
          <p:nvPr/>
        </p:nvSpPr>
        <p:spPr bwMode="auto">
          <a:xfrm flipV="1">
            <a:off x="5175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2" name="Line 54"/>
          <p:cNvSpPr>
            <a:spLocks noChangeShapeType="1"/>
          </p:cNvSpPr>
          <p:nvPr/>
        </p:nvSpPr>
        <p:spPr bwMode="auto">
          <a:xfrm flipV="1">
            <a:off x="5270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3" name="Line 55"/>
          <p:cNvSpPr>
            <a:spLocks noChangeShapeType="1"/>
          </p:cNvSpPr>
          <p:nvPr/>
        </p:nvSpPr>
        <p:spPr bwMode="auto">
          <a:xfrm flipV="1">
            <a:off x="5365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4" name="Line 56"/>
          <p:cNvSpPr>
            <a:spLocks noChangeShapeType="1"/>
          </p:cNvSpPr>
          <p:nvPr/>
        </p:nvSpPr>
        <p:spPr bwMode="auto">
          <a:xfrm flipV="1">
            <a:off x="5461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5" name="Line 57"/>
          <p:cNvSpPr>
            <a:spLocks noChangeShapeType="1"/>
          </p:cNvSpPr>
          <p:nvPr/>
        </p:nvSpPr>
        <p:spPr bwMode="auto">
          <a:xfrm flipV="1">
            <a:off x="5556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6" name="Line 58"/>
          <p:cNvSpPr>
            <a:spLocks noChangeShapeType="1"/>
          </p:cNvSpPr>
          <p:nvPr/>
        </p:nvSpPr>
        <p:spPr bwMode="auto">
          <a:xfrm flipV="1">
            <a:off x="5651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7" name="Line 59"/>
          <p:cNvSpPr>
            <a:spLocks noChangeShapeType="1"/>
          </p:cNvSpPr>
          <p:nvPr/>
        </p:nvSpPr>
        <p:spPr bwMode="auto">
          <a:xfrm flipV="1">
            <a:off x="5746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8" name="Line 60"/>
          <p:cNvSpPr>
            <a:spLocks noChangeShapeType="1"/>
          </p:cNvSpPr>
          <p:nvPr/>
        </p:nvSpPr>
        <p:spPr bwMode="auto">
          <a:xfrm flipV="1">
            <a:off x="5842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69" name="Line 61"/>
          <p:cNvSpPr>
            <a:spLocks noChangeShapeType="1"/>
          </p:cNvSpPr>
          <p:nvPr/>
        </p:nvSpPr>
        <p:spPr bwMode="auto">
          <a:xfrm flipV="1">
            <a:off x="5937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0" name="Line 62"/>
          <p:cNvSpPr>
            <a:spLocks noChangeShapeType="1"/>
          </p:cNvSpPr>
          <p:nvPr/>
        </p:nvSpPr>
        <p:spPr bwMode="auto">
          <a:xfrm flipV="1">
            <a:off x="6032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1" name="Line 63"/>
          <p:cNvSpPr>
            <a:spLocks noChangeShapeType="1"/>
          </p:cNvSpPr>
          <p:nvPr/>
        </p:nvSpPr>
        <p:spPr bwMode="auto">
          <a:xfrm flipV="1">
            <a:off x="6127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2" name="Line 64"/>
          <p:cNvSpPr>
            <a:spLocks noChangeShapeType="1"/>
          </p:cNvSpPr>
          <p:nvPr/>
        </p:nvSpPr>
        <p:spPr bwMode="auto">
          <a:xfrm flipV="1">
            <a:off x="6223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3" name="Line 65"/>
          <p:cNvSpPr>
            <a:spLocks noChangeShapeType="1"/>
          </p:cNvSpPr>
          <p:nvPr/>
        </p:nvSpPr>
        <p:spPr bwMode="auto">
          <a:xfrm flipV="1">
            <a:off x="6318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4" name="Line 66"/>
          <p:cNvSpPr>
            <a:spLocks noChangeShapeType="1"/>
          </p:cNvSpPr>
          <p:nvPr/>
        </p:nvSpPr>
        <p:spPr bwMode="auto">
          <a:xfrm flipV="1">
            <a:off x="6413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5" name="Line 67"/>
          <p:cNvSpPr>
            <a:spLocks noChangeShapeType="1"/>
          </p:cNvSpPr>
          <p:nvPr/>
        </p:nvSpPr>
        <p:spPr bwMode="auto">
          <a:xfrm flipV="1">
            <a:off x="6508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6" name="Line 68"/>
          <p:cNvSpPr>
            <a:spLocks noChangeShapeType="1"/>
          </p:cNvSpPr>
          <p:nvPr/>
        </p:nvSpPr>
        <p:spPr bwMode="auto">
          <a:xfrm flipV="1">
            <a:off x="6604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7" name="Line 69"/>
          <p:cNvSpPr>
            <a:spLocks noChangeShapeType="1"/>
          </p:cNvSpPr>
          <p:nvPr/>
        </p:nvSpPr>
        <p:spPr bwMode="auto">
          <a:xfrm flipV="1">
            <a:off x="6699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8" name="Line 70"/>
          <p:cNvSpPr>
            <a:spLocks noChangeShapeType="1"/>
          </p:cNvSpPr>
          <p:nvPr/>
        </p:nvSpPr>
        <p:spPr bwMode="auto">
          <a:xfrm flipV="1">
            <a:off x="6794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79" name="Line 71"/>
          <p:cNvSpPr>
            <a:spLocks noChangeShapeType="1"/>
          </p:cNvSpPr>
          <p:nvPr/>
        </p:nvSpPr>
        <p:spPr bwMode="auto">
          <a:xfrm flipV="1">
            <a:off x="6889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0" name="Line 72"/>
          <p:cNvSpPr>
            <a:spLocks noChangeShapeType="1"/>
          </p:cNvSpPr>
          <p:nvPr/>
        </p:nvSpPr>
        <p:spPr bwMode="auto">
          <a:xfrm flipV="1">
            <a:off x="6985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1" name="Line 73"/>
          <p:cNvSpPr>
            <a:spLocks noChangeShapeType="1"/>
          </p:cNvSpPr>
          <p:nvPr/>
        </p:nvSpPr>
        <p:spPr bwMode="auto">
          <a:xfrm flipV="1">
            <a:off x="7080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2" name="Line 74"/>
          <p:cNvSpPr>
            <a:spLocks noChangeShapeType="1"/>
          </p:cNvSpPr>
          <p:nvPr/>
        </p:nvSpPr>
        <p:spPr bwMode="auto">
          <a:xfrm flipV="1">
            <a:off x="7175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3" name="Line 75"/>
          <p:cNvSpPr>
            <a:spLocks noChangeShapeType="1"/>
          </p:cNvSpPr>
          <p:nvPr/>
        </p:nvSpPr>
        <p:spPr bwMode="auto">
          <a:xfrm flipV="1">
            <a:off x="7270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4" name="Line 76"/>
          <p:cNvSpPr>
            <a:spLocks noChangeShapeType="1"/>
          </p:cNvSpPr>
          <p:nvPr/>
        </p:nvSpPr>
        <p:spPr bwMode="auto">
          <a:xfrm flipV="1">
            <a:off x="73660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5" name="Line 77"/>
          <p:cNvSpPr>
            <a:spLocks noChangeShapeType="1"/>
          </p:cNvSpPr>
          <p:nvPr/>
        </p:nvSpPr>
        <p:spPr bwMode="auto">
          <a:xfrm flipV="1">
            <a:off x="7461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6" name="Line 78"/>
          <p:cNvSpPr>
            <a:spLocks noChangeShapeType="1"/>
          </p:cNvSpPr>
          <p:nvPr/>
        </p:nvSpPr>
        <p:spPr bwMode="auto">
          <a:xfrm flipV="1">
            <a:off x="7556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7" name="Line 79"/>
          <p:cNvSpPr>
            <a:spLocks noChangeShapeType="1"/>
          </p:cNvSpPr>
          <p:nvPr/>
        </p:nvSpPr>
        <p:spPr bwMode="auto">
          <a:xfrm flipV="1">
            <a:off x="76517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8" name="Line 80"/>
          <p:cNvSpPr>
            <a:spLocks noChangeShapeType="1"/>
          </p:cNvSpPr>
          <p:nvPr/>
        </p:nvSpPr>
        <p:spPr bwMode="auto">
          <a:xfrm flipV="1">
            <a:off x="7747000" y="5781675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89" name="Line 81"/>
          <p:cNvSpPr>
            <a:spLocks noChangeShapeType="1"/>
          </p:cNvSpPr>
          <p:nvPr/>
        </p:nvSpPr>
        <p:spPr bwMode="auto">
          <a:xfrm flipV="1">
            <a:off x="784225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0" name="Line 82"/>
          <p:cNvSpPr>
            <a:spLocks noChangeShapeType="1"/>
          </p:cNvSpPr>
          <p:nvPr/>
        </p:nvSpPr>
        <p:spPr bwMode="auto">
          <a:xfrm flipV="1">
            <a:off x="7937500" y="5703888"/>
            <a:ext cx="1038225" cy="10763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1" name="Line 83"/>
          <p:cNvSpPr>
            <a:spLocks noChangeShapeType="1"/>
          </p:cNvSpPr>
          <p:nvPr/>
        </p:nvSpPr>
        <p:spPr bwMode="auto">
          <a:xfrm>
            <a:off x="3394075" y="66944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2" name="Line 84"/>
          <p:cNvSpPr>
            <a:spLocks noChangeShapeType="1"/>
          </p:cNvSpPr>
          <p:nvPr/>
        </p:nvSpPr>
        <p:spPr bwMode="auto">
          <a:xfrm>
            <a:off x="3479800" y="66087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3" name="Line 85"/>
          <p:cNvSpPr>
            <a:spLocks noChangeShapeType="1"/>
          </p:cNvSpPr>
          <p:nvPr/>
        </p:nvSpPr>
        <p:spPr bwMode="auto">
          <a:xfrm>
            <a:off x="3565525" y="65230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4" name="Line 86"/>
          <p:cNvSpPr>
            <a:spLocks noChangeShapeType="1"/>
          </p:cNvSpPr>
          <p:nvPr/>
        </p:nvSpPr>
        <p:spPr bwMode="auto">
          <a:xfrm>
            <a:off x="3651250" y="64373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5" name="Line 87"/>
          <p:cNvSpPr>
            <a:spLocks noChangeShapeType="1"/>
          </p:cNvSpPr>
          <p:nvPr/>
        </p:nvSpPr>
        <p:spPr bwMode="auto">
          <a:xfrm>
            <a:off x="3736975" y="63515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6" name="Line 88"/>
          <p:cNvSpPr>
            <a:spLocks noChangeShapeType="1"/>
          </p:cNvSpPr>
          <p:nvPr/>
        </p:nvSpPr>
        <p:spPr bwMode="auto">
          <a:xfrm>
            <a:off x="3822700" y="62658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7" name="Line 89"/>
          <p:cNvSpPr>
            <a:spLocks noChangeShapeType="1"/>
          </p:cNvSpPr>
          <p:nvPr/>
        </p:nvSpPr>
        <p:spPr bwMode="auto">
          <a:xfrm>
            <a:off x="3908425" y="61801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8" name="Line 90"/>
          <p:cNvSpPr>
            <a:spLocks noChangeShapeType="1"/>
          </p:cNvSpPr>
          <p:nvPr/>
        </p:nvSpPr>
        <p:spPr bwMode="auto">
          <a:xfrm>
            <a:off x="3994150" y="60944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699" name="Line 91"/>
          <p:cNvSpPr>
            <a:spLocks noChangeShapeType="1"/>
          </p:cNvSpPr>
          <p:nvPr/>
        </p:nvSpPr>
        <p:spPr bwMode="auto">
          <a:xfrm>
            <a:off x="4079875" y="600868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700" name="Line 92"/>
          <p:cNvSpPr>
            <a:spLocks noChangeShapeType="1"/>
          </p:cNvSpPr>
          <p:nvPr/>
        </p:nvSpPr>
        <p:spPr bwMode="auto">
          <a:xfrm>
            <a:off x="4165600" y="592296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701" name="Line 93"/>
          <p:cNvSpPr>
            <a:spLocks noChangeShapeType="1"/>
          </p:cNvSpPr>
          <p:nvPr/>
        </p:nvSpPr>
        <p:spPr bwMode="auto">
          <a:xfrm>
            <a:off x="4251325" y="5837238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0702" name="Line 94"/>
          <p:cNvSpPr>
            <a:spLocks noChangeShapeType="1"/>
          </p:cNvSpPr>
          <p:nvPr/>
        </p:nvSpPr>
        <p:spPr bwMode="auto">
          <a:xfrm>
            <a:off x="4337050" y="5751513"/>
            <a:ext cx="4686300" cy="1587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0703" name="Picture 95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50" y="852488"/>
            <a:ext cx="3919538" cy="289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0705" name="Text Box 97"/>
          <p:cNvSpPr txBox="1">
            <a:spLocks noChangeArrowheads="1"/>
          </p:cNvSpPr>
          <p:nvPr/>
        </p:nvSpPr>
        <p:spPr bwMode="auto">
          <a:xfrm>
            <a:off x="4667250" y="3279710"/>
            <a:ext cx="429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chemeClr val="accent4"/>
                </a:solidFill>
                <a:latin typeface="Arial"/>
                <a:cs typeface="Arial"/>
              </a:rPr>
              <a:t>Observed </a:t>
            </a:r>
            <a:r>
              <a:rPr lang="en-US" dirty="0" err="1">
                <a:solidFill>
                  <a:schemeClr val="accent4"/>
                </a:solidFill>
                <a:latin typeface="Arial"/>
                <a:cs typeface="Arial"/>
              </a:rPr>
              <a:t>muon</a:t>
            </a:r>
            <a:r>
              <a:rPr lang="en-US" dirty="0">
                <a:solidFill>
                  <a:schemeClr val="accent4"/>
                </a:solidFill>
                <a:latin typeface="Arial"/>
                <a:cs typeface="Arial"/>
              </a:rPr>
              <a:t> stopping distribution</a:t>
            </a:r>
          </a:p>
        </p:txBody>
      </p:sp>
      <p:sp>
        <p:nvSpPr>
          <p:cNvPr id="580706" name="Line 98"/>
          <p:cNvSpPr>
            <a:spLocks noChangeShapeType="1"/>
          </p:cNvSpPr>
          <p:nvPr/>
        </p:nvSpPr>
        <p:spPr bwMode="auto">
          <a:xfrm flipV="1">
            <a:off x="8539056" y="4850079"/>
            <a:ext cx="298" cy="755839"/>
          </a:xfrm>
          <a:prstGeom prst="line">
            <a:avLst/>
          </a:prstGeom>
          <a:noFill/>
          <a:ln w="476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0707" name="Text Box 99" descr="Light upward diagonal"/>
          <p:cNvSpPr txBox="1">
            <a:spLocks noChangeArrowheads="1"/>
          </p:cNvSpPr>
          <p:nvPr/>
        </p:nvSpPr>
        <p:spPr bwMode="auto">
          <a:xfrm>
            <a:off x="8666198" y="4939394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accent2"/>
                </a:solidFill>
              </a:rPr>
              <a:t>E</a:t>
            </a:r>
          </a:p>
        </p:txBody>
      </p:sp>
      <p:sp>
        <p:nvSpPr>
          <p:cNvPr id="580708" name="Text Box 100" descr="Light upward diagonal"/>
          <p:cNvSpPr txBox="1">
            <a:spLocks noChangeArrowheads="1"/>
          </p:cNvSpPr>
          <p:nvPr/>
        </p:nvSpPr>
        <p:spPr bwMode="auto">
          <a:xfrm>
            <a:off x="5133975" y="4867275"/>
            <a:ext cx="438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e</a:t>
            </a:r>
            <a:r>
              <a:rPr lang="en-US" sz="1600" baseline="30000">
                <a:solidFill>
                  <a:schemeClr val="accent2"/>
                </a:solidFill>
              </a:rPr>
              <a:t>-</a:t>
            </a:r>
          </a:p>
        </p:txBody>
      </p:sp>
      <p:pic>
        <p:nvPicPr>
          <p:cNvPr id="580709" name="Picture 101" descr="Light upward diag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7550" y="4791075"/>
            <a:ext cx="467836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80710" name="Group 102"/>
          <p:cNvGrpSpPr>
            <a:grpSpLocks/>
          </p:cNvGrpSpPr>
          <p:nvPr/>
        </p:nvGrpSpPr>
        <p:grpSpPr bwMode="auto">
          <a:xfrm>
            <a:off x="3247286" y="3641726"/>
            <a:ext cx="6089256" cy="1138238"/>
            <a:chOff x="1440" y="374"/>
            <a:chExt cx="3836" cy="686"/>
          </a:xfrm>
        </p:grpSpPr>
        <p:pic>
          <p:nvPicPr>
            <p:cNvPr id="580711" name="Picture 1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84"/>
              <a:ext cx="3822" cy="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 useBgFill="1">
          <p:nvSpPr>
            <p:cNvPr id="580712" name="Freeform 104"/>
            <p:cNvSpPr>
              <a:spLocks/>
            </p:cNvSpPr>
            <p:nvPr/>
          </p:nvSpPr>
          <p:spPr bwMode="auto">
            <a:xfrm>
              <a:off x="1440" y="374"/>
              <a:ext cx="939" cy="686"/>
            </a:xfrm>
            <a:custGeom>
              <a:avLst/>
              <a:gdLst>
                <a:gd name="T0" fmla="*/ 0 w 939"/>
                <a:gd name="T1" fmla="*/ 686 h 686"/>
                <a:gd name="T2" fmla="*/ 939 w 939"/>
                <a:gd name="T3" fmla="*/ 6 h 686"/>
                <a:gd name="T4" fmla="*/ 0 w 939"/>
                <a:gd name="T5" fmla="*/ 0 h 686"/>
                <a:gd name="T6" fmla="*/ 0 w 939"/>
                <a:gd name="T7" fmla="*/ 68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9" h="686">
                  <a:moveTo>
                    <a:pt x="0" y="686"/>
                  </a:moveTo>
                  <a:lnTo>
                    <a:pt x="939" y="6"/>
                  </a:lnTo>
                  <a:lnTo>
                    <a:pt x="0" y="0"/>
                  </a:lnTo>
                  <a:lnTo>
                    <a:pt x="0" y="686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 useBgFill="1">
          <p:nvSpPr>
            <p:cNvPr id="580713" name="Freeform 105"/>
            <p:cNvSpPr>
              <a:spLocks/>
            </p:cNvSpPr>
            <p:nvPr/>
          </p:nvSpPr>
          <p:spPr bwMode="auto">
            <a:xfrm>
              <a:off x="4401" y="409"/>
              <a:ext cx="875" cy="639"/>
            </a:xfrm>
            <a:custGeom>
              <a:avLst/>
              <a:gdLst>
                <a:gd name="T0" fmla="*/ 875 w 875"/>
                <a:gd name="T1" fmla="*/ 0 h 639"/>
                <a:gd name="T2" fmla="*/ 0 w 875"/>
                <a:gd name="T3" fmla="*/ 639 h 639"/>
                <a:gd name="T4" fmla="*/ 875 w 875"/>
                <a:gd name="T5" fmla="*/ 639 h 639"/>
                <a:gd name="T6" fmla="*/ 875 w 875"/>
                <a:gd name="T7" fmla="*/ 0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5" h="639">
                  <a:moveTo>
                    <a:pt x="875" y="0"/>
                  </a:moveTo>
                  <a:lnTo>
                    <a:pt x="0" y="639"/>
                  </a:lnTo>
                  <a:lnTo>
                    <a:pt x="875" y="639"/>
                  </a:lnTo>
                  <a:lnTo>
                    <a:pt x="875" y="0"/>
                  </a:lnTo>
                  <a:close/>
                </a:path>
              </a:pathLst>
            </a:cu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80714" name="Rectangle 106" descr="Light upward diagonal"/>
          <p:cNvSpPr>
            <a:spLocks noChangeArrowheads="1"/>
          </p:cNvSpPr>
          <p:nvPr/>
        </p:nvSpPr>
        <p:spPr bwMode="auto">
          <a:xfrm>
            <a:off x="4168775" y="1617534"/>
            <a:ext cx="50006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b="0" dirty="0">
                <a:solidFill>
                  <a:schemeClr val="accent4"/>
                </a:solidFill>
                <a:latin typeface="Arial"/>
                <a:cs typeface="Arial"/>
              </a:rPr>
              <a:t>10 bar ultra-pure hydrogen,  1.12% LH</a:t>
            </a:r>
            <a:r>
              <a:rPr lang="en-US" b="0" baseline="-25000" dirty="0">
                <a:solidFill>
                  <a:schemeClr val="accent4"/>
                </a:solidFill>
                <a:latin typeface="Arial"/>
                <a:cs typeface="Arial"/>
              </a:rPr>
              <a:t>2</a:t>
            </a:r>
          </a:p>
          <a:p>
            <a:pPr algn="l"/>
            <a:r>
              <a:rPr lang="en-US" b="0" dirty="0">
                <a:solidFill>
                  <a:schemeClr val="accent4"/>
                </a:solidFill>
                <a:latin typeface="Arial"/>
                <a:cs typeface="Arial"/>
              </a:rPr>
              <a:t>2.0 kV/cm drift field </a:t>
            </a:r>
          </a:p>
          <a:p>
            <a:pPr algn="l"/>
            <a:r>
              <a:rPr lang="en-US" b="0" dirty="0">
                <a:solidFill>
                  <a:schemeClr val="accent4"/>
                </a:solidFill>
                <a:latin typeface="Arial"/>
                <a:cs typeface="Arial"/>
              </a:rPr>
              <a:t>~5.4 kV on 3.5 mm anode half gap</a:t>
            </a:r>
          </a:p>
          <a:p>
            <a:pPr algn="l"/>
            <a:r>
              <a:rPr lang="en-US" b="0" dirty="0" err="1">
                <a:solidFill>
                  <a:schemeClr val="accent4"/>
                </a:solidFill>
                <a:latin typeface="Arial"/>
                <a:cs typeface="Arial"/>
              </a:rPr>
              <a:t>bakeable</a:t>
            </a:r>
            <a:r>
              <a:rPr lang="en-US" b="0" dirty="0">
                <a:solidFill>
                  <a:schemeClr val="accent4"/>
                </a:solidFill>
                <a:latin typeface="Arial"/>
                <a:cs typeface="Arial"/>
              </a:rPr>
              <a:t> glass/ceramic materials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53280" y="56256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 lvl="1" indent="0">
              <a:buNone/>
            </a:pPr>
            <a:r>
              <a:rPr lang="en-US" sz="2400" dirty="0" smtClean="0">
                <a:solidFill>
                  <a:schemeClr val="tx2"/>
                </a:solidFill>
                <a:latin typeface="Arial"/>
                <a:cs typeface="Arial"/>
              </a:rPr>
              <a:t>to 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prevent </a:t>
            </a:r>
            <a:r>
              <a:rPr lang="en-US" sz="2400" dirty="0" err="1">
                <a:solidFill>
                  <a:schemeClr val="tx2"/>
                </a:solidFill>
                <a:latin typeface="Arial"/>
                <a:cs typeface="Arial"/>
              </a:rPr>
              <a:t>muon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 stops in walls</a:t>
            </a:r>
            <a:b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(Capture rate scales with ~Z</a:t>
            </a:r>
            <a:r>
              <a:rPr lang="en-US" sz="2400" baseline="30000" dirty="0">
                <a:solidFill>
                  <a:schemeClr val="tx2"/>
                </a:solidFill>
                <a:latin typeface="Arial"/>
                <a:cs typeface="Arial"/>
              </a:rPr>
              <a:t>4</a:t>
            </a:r>
            <a:r>
              <a:rPr lang="en-US" sz="2400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5073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36771 0.06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806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3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139 L 0.36979 0.0597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806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33" y="30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2.22222E-6 L 0.36459 -0.031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806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0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58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0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0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0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80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80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-4.44444E-6 0.09305 " pathEditMode="relative" rAng="0" ptsTypes="AA">
                                      <p:cBhvr>
                                        <p:cTn id="82" dur="2300" fill="hold"/>
                                        <p:tgtEl>
                                          <p:spTgt spid="580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5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pTgt spid="580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3.88889E-6 0.10278 " pathEditMode="relative" rAng="0" ptsTypes="AA">
                                      <p:cBhvr>
                                        <p:cTn id="86" dur="2390" fill="hold"/>
                                        <p:tgtEl>
                                          <p:spTgt spid="5806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1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5"/>
                                            </p:cond>
                                          </p:stCondLst>
                                        </p:cTn>
                                        <p:tgtEl>
                                          <p:spTgt spid="58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3.88889E-6 0.09861 " pathEditMode="relative" rAng="0" ptsTypes="AA">
                                      <p:cBhvr>
                                        <p:cTn id="88" dur="2480" fill="hold"/>
                                        <p:tgtEl>
                                          <p:spTgt spid="5806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pTgt spid="58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00105 0.10556 " pathEditMode="relative" rAng="0" ptsTypes="AA">
                                      <p:cBhvr>
                                        <p:cTn id="90" dur="2570" fill="hold"/>
                                        <p:tgtEl>
                                          <p:spTgt spid="580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2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58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1.11111E-6 0.1125 " pathEditMode="relative" rAng="0" ptsTypes="AA">
                                      <p:cBhvr>
                                        <p:cTn id="92" dur="2660" fill="hold"/>
                                        <p:tgtEl>
                                          <p:spTgt spid="5806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2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1"/>
                                            </p:cond>
                                          </p:stCondLst>
                                        </p:cTn>
                                        <p:tgtEl>
                                          <p:spTgt spid="58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0.11111 " pathEditMode="relative" rAng="0" ptsTypes="AA">
                                      <p:cBhvr>
                                        <p:cTn id="94" dur="2750" fill="hold"/>
                                        <p:tgtEl>
                                          <p:spTgt spid="5806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3"/>
                                            </p:cond>
                                          </p:stCondLst>
                                        </p:cTn>
                                        <p:tgtEl>
                                          <p:spTgt spid="58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4.44444E-6 0.11806 " pathEditMode="relative" rAng="0" ptsTypes="AA">
                                      <p:cBhvr>
                                        <p:cTn id="96" dur="2840" fill="hold"/>
                                        <p:tgtEl>
                                          <p:spTgt spid="5806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90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5"/>
                                            </p:cond>
                                          </p:stCondLst>
                                        </p:cTn>
                                        <p:tgtEl>
                                          <p:spTgt spid="58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3.88889E-6 0.12361 " pathEditMode="relative" rAng="0" ptsTypes="AA">
                                      <p:cBhvr>
                                        <p:cTn id="98" dur="2930" fill="hold"/>
                                        <p:tgtEl>
                                          <p:spTgt spid="5806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8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7"/>
                                            </p:cond>
                                          </p:stCondLst>
                                        </p:cTn>
                                        <p:tgtEl>
                                          <p:spTgt spid="58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1.11111E-6 0.12222 " pathEditMode="relative" rAng="0" ptsTypes="AA">
                                      <p:cBhvr>
                                        <p:cTn id="100" dur="3020" fill="hold"/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1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9"/>
                                            </p:cond>
                                          </p:stCondLst>
                                        </p:cTn>
                                        <p:tgtEl>
                                          <p:spTgt spid="58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3.88889E-6 0.12778 " pathEditMode="relative" rAng="0" ptsTypes="AA">
                                      <p:cBhvr>
                                        <p:cTn id="102" dur="3110" fill="hold"/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8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58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-0.00104 0.13333 " pathEditMode="relative" rAng="0" ptsTypes="AA">
                                      <p:cBhvr>
                                        <p:cTn id="104" dur="3190" fill="hold"/>
                                        <p:tgtEl>
                                          <p:spTgt spid="580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3"/>
                                            </p:cond>
                                          </p:stCondLst>
                                        </p:cTn>
                                        <p:tgtEl>
                                          <p:spTgt spid="58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2.22222E-6 0.13333 " pathEditMode="relative" rAng="0" ptsTypes="AA">
                                      <p:cBhvr>
                                        <p:cTn id="106" dur="3280" fill="hold"/>
                                        <p:tgtEl>
                                          <p:spTgt spid="580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66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5"/>
                                            </p:cond>
                                          </p:stCondLst>
                                        </p:cTn>
                                        <p:tgtEl>
                                          <p:spTgt spid="58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1.11111E-6 0.13889 " pathEditMode="relative" rAng="0" ptsTypes="AA">
                                      <p:cBhvr>
                                        <p:cTn id="108" dur="3370" fill="hold"/>
                                        <p:tgtEl>
                                          <p:spTgt spid="580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4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7"/>
                                            </p:cond>
                                          </p:stCondLst>
                                        </p:cTn>
                                        <p:tgtEl>
                                          <p:spTgt spid="58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L -4.44444E-6 0.14028 " pathEditMode="relative" rAng="0" ptsTypes="AA">
                                      <p:cBhvr>
                                        <p:cTn id="110" dur="3460" fill="hold"/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9"/>
                                            </p:cond>
                                          </p:stCondLst>
                                        </p:cTn>
                                        <p:tgtEl>
                                          <p:spTgt spid="58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00104 0.14167 " pathEditMode="relative" rAng="0" ptsTypes="AA">
                                      <p:cBhvr>
                                        <p:cTn id="112" dur="3550" fill="hold"/>
                                        <p:tgtEl>
                                          <p:spTgt spid="580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08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1"/>
                                            </p:cond>
                                          </p:stCondLst>
                                        </p:cTn>
                                        <p:tgtEl>
                                          <p:spTgt spid="58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0.14722 " pathEditMode="relative" rAng="0" ptsTypes="AA">
                                      <p:cBhvr>
                                        <p:cTn id="114" dur="3640" fill="hold"/>
                                        <p:tgtEl>
                                          <p:spTgt spid="5806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6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58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5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0.00104 0.14584 " pathEditMode="relative" rAng="0" ptsTypes="AA">
                                      <p:cBhvr>
                                        <p:cTn id="116" dur="3730" fill="hold"/>
                                        <p:tgtEl>
                                          <p:spTgt spid="580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5"/>
                                            </p:cond>
                                          </p:stCondLst>
                                        </p:cTn>
                                        <p:tgtEl>
                                          <p:spTgt spid="58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2.22222E-6 0.15278 " pathEditMode="relative" rAng="0" ptsTypes="AA">
                                      <p:cBhvr>
                                        <p:cTn id="118" dur="3820" fill="hold"/>
                                        <p:tgtEl>
                                          <p:spTgt spid="5806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3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7"/>
                                            </p:cond>
                                          </p:stCondLst>
                                        </p:cTn>
                                        <p:tgtEl>
                                          <p:spTgt spid="58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9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-2.77778E-6 0.15556 " pathEditMode="relative" rAng="0" ptsTypes="AA">
                                      <p:cBhvr>
                                        <p:cTn id="120" dur="3910" fill="hold"/>
                                        <p:tgtEl>
                                          <p:spTgt spid="5806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9"/>
                                            </p:cond>
                                          </p:stCondLst>
                                        </p:cTn>
                                        <p:tgtEl>
                                          <p:spTgt spid="58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1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96296E-6 L 3.88889E-6 0.16944 " pathEditMode="relative" rAng="0" ptsTypes="AA">
                                      <p:cBhvr>
                                        <p:cTn id="122" dur="4000" fill="hold"/>
                                        <p:tgtEl>
                                          <p:spTgt spid="580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1"/>
                                            </p:cond>
                                          </p:stCondLst>
                                        </p:cTn>
                                        <p:tgtEl>
                                          <p:spTgt spid="58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80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0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1000"/>
                                        <p:tgtEl>
                                          <p:spTgt spid="580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1000"/>
                                        <p:tgtEl>
                                          <p:spTgt spid="580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617" grpId="0" animBg="1"/>
      <p:bldP spid="580617" grpId="1" animBg="1"/>
      <p:bldP spid="580618" grpId="0" animBg="1"/>
      <p:bldP spid="580619" grpId="0" animBg="1"/>
      <p:bldP spid="580619" grpId="1" animBg="1"/>
      <p:bldP spid="580620" grpId="0" animBg="1"/>
      <p:bldP spid="580620" grpId="1" animBg="1"/>
      <p:bldP spid="580621" grpId="0" animBg="1"/>
      <p:bldP spid="580621" grpId="1" animBg="1"/>
      <p:bldP spid="580622" grpId="0" animBg="1"/>
      <p:bldP spid="580622" grpId="1" animBg="1"/>
      <p:bldP spid="580623" grpId="0" animBg="1"/>
      <p:bldP spid="580623" grpId="1" animBg="1"/>
      <p:bldP spid="580624" grpId="0" animBg="1"/>
      <p:bldP spid="580624" grpId="1" animBg="1"/>
      <p:bldP spid="580625" grpId="0" animBg="1"/>
      <p:bldP spid="580625" grpId="1" animBg="1"/>
      <p:bldP spid="580626" grpId="0" animBg="1"/>
      <p:bldP spid="580626" grpId="1" animBg="1"/>
      <p:bldP spid="580627" grpId="0" animBg="1"/>
      <p:bldP spid="580627" grpId="1" animBg="1"/>
      <p:bldP spid="580628" grpId="0" animBg="1"/>
      <p:bldP spid="580628" grpId="1" animBg="1"/>
      <p:bldP spid="580629" grpId="0" animBg="1"/>
      <p:bldP spid="580629" grpId="1" animBg="1"/>
      <p:bldP spid="580630" grpId="0" animBg="1"/>
      <p:bldP spid="580630" grpId="1" animBg="1"/>
      <p:bldP spid="580631" grpId="0" animBg="1"/>
      <p:bldP spid="580631" grpId="1" animBg="1"/>
      <p:bldP spid="580632" grpId="0" animBg="1"/>
      <p:bldP spid="580632" grpId="1" animBg="1"/>
      <p:bldP spid="580633" grpId="0" animBg="1"/>
      <p:bldP spid="580633" grpId="1" animBg="1"/>
      <p:bldP spid="580634" grpId="0" animBg="1"/>
      <p:bldP spid="580634" grpId="1" animBg="1"/>
      <p:bldP spid="580635" grpId="0" animBg="1"/>
      <p:bldP spid="580635" grpId="1" animBg="1"/>
      <p:bldP spid="580636" grpId="0" animBg="1"/>
      <p:bldP spid="580636" grpId="1" animBg="1"/>
      <p:bldP spid="580637" grpId="0" animBg="1"/>
      <p:bldP spid="580637" grpId="1" animBg="1"/>
      <p:bldP spid="580638" grpId="0" animBg="1"/>
      <p:bldP spid="580638" grpId="1" animBg="1"/>
      <p:bldP spid="580708" grpId="0"/>
      <p:bldP spid="58070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81280"/>
            <a:ext cx="8229600" cy="71625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MuCap</a:t>
            </a:r>
            <a:r>
              <a:rPr lang="en-US" sz="3200" dirty="0" smtClean="0">
                <a:cs typeface="+mj-cs"/>
              </a:rPr>
              <a:t> Strategy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458979" y="908622"/>
            <a:ext cx="5120909" cy="5466205"/>
          </a:xfrm>
        </p:spPr>
        <p:txBody>
          <a:bodyPr/>
          <a:lstStyle/>
          <a:p>
            <a:pPr lvl="1"/>
            <a:r>
              <a:rPr lang="en-US" dirty="0"/>
              <a:t>G</a:t>
            </a:r>
            <a:r>
              <a:rPr lang="en-US" dirty="0" smtClean="0"/>
              <a:t>as continuously </a:t>
            </a:r>
            <a:br>
              <a:rPr lang="en-US" dirty="0" smtClean="0"/>
            </a:br>
            <a:r>
              <a:rPr lang="en-US" dirty="0" smtClean="0"/>
              <a:t>purified</a:t>
            </a:r>
            <a:endParaRPr lang="en-US" dirty="0"/>
          </a:p>
          <a:p>
            <a:pPr lvl="1"/>
            <a:r>
              <a:rPr lang="en-US" dirty="0" smtClean="0"/>
              <a:t>TPC monitors </a:t>
            </a:r>
            <a:br>
              <a:rPr lang="en-US" dirty="0" smtClean="0"/>
            </a:br>
            <a:r>
              <a:rPr lang="en-US" dirty="0" smtClean="0"/>
              <a:t>impurities</a:t>
            </a:r>
          </a:p>
          <a:p>
            <a:pPr lvl="1"/>
            <a:r>
              <a:rPr lang="en-US" dirty="0" smtClean="0"/>
              <a:t>Impurity doping </a:t>
            </a:r>
            <a:br>
              <a:rPr lang="en-US" dirty="0" smtClean="0"/>
            </a:br>
            <a:r>
              <a:rPr lang="en-US" dirty="0" smtClean="0"/>
              <a:t>calibrates effect</a:t>
            </a:r>
          </a:p>
          <a:p>
            <a:pPr marL="169863" lvl="1" indent="0">
              <a:buNone/>
            </a:pPr>
            <a:endParaRPr lang="en-US" dirty="0"/>
          </a:p>
          <a:p>
            <a:pPr marL="169863" lvl="1" indent="0">
              <a:buNone/>
            </a:pP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D3CE455-CDF7-B344-B1E9-748E7EA52E04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3821" y="1256425"/>
            <a:ext cx="60853" cy="18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888" y="189469"/>
            <a:ext cx="2188885" cy="280471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4" descr="yield_vs_h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0008" y="3463737"/>
            <a:ext cx="3938206" cy="249910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4168775" y="6037262"/>
            <a:ext cx="4859164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000" dirty="0" smtClean="0">
                <a:latin typeface="Arial"/>
                <a:cs typeface="Arial"/>
              </a:rPr>
              <a:t>2004:</a:t>
            </a:r>
            <a:r>
              <a:rPr lang="en-US" sz="2000" dirty="0">
                <a:latin typeface="Arial"/>
                <a:cs typeface="Arial"/>
              </a:rPr>
              <a:t>		</a:t>
            </a:r>
            <a:r>
              <a:rPr lang="en-US" sz="2000" dirty="0" err="1">
                <a:latin typeface="Arial"/>
                <a:cs typeface="Arial"/>
              </a:rPr>
              <a:t>c</a:t>
            </a:r>
            <a:r>
              <a:rPr lang="en-US" sz="2000" baseline="-25000" dirty="0" err="1">
                <a:latin typeface="Arial"/>
                <a:cs typeface="Arial"/>
              </a:rPr>
              <a:t>N</a:t>
            </a:r>
            <a:r>
              <a:rPr lang="en-US" sz="2000" dirty="0">
                <a:latin typeface="Arial"/>
                <a:cs typeface="Arial"/>
              </a:rPr>
              <a:t> &lt; 7 ppb, c</a:t>
            </a:r>
            <a:r>
              <a:rPr lang="en-US" sz="2000" baseline="-25000" dirty="0">
                <a:latin typeface="Arial"/>
                <a:cs typeface="Arial"/>
              </a:rPr>
              <a:t>H2O</a:t>
            </a:r>
            <a:r>
              <a:rPr lang="en-US" sz="2000" dirty="0" smtClean="0">
                <a:latin typeface="Arial"/>
                <a:cs typeface="Arial"/>
              </a:rPr>
              <a:t>~20 </a:t>
            </a:r>
            <a:r>
              <a:rPr lang="en-US" sz="2000" dirty="0">
                <a:latin typeface="Arial"/>
                <a:cs typeface="Arial"/>
              </a:rPr>
              <a:t>ppb</a:t>
            </a:r>
          </a:p>
          <a:p>
            <a:pPr>
              <a:lnSpc>
                <a:spcPct val="12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2006 / </a:t>
            </a:r>
            <a:r>
              <a:rPr lang="en-US" sz="2000" dirty="0" smtClean="0">
                <a:latin typeface="Arial"/>
                <a:cs typeface="Arial"/>
              </a:rPr>
              <a:t>2007:   </a:t>
            </a:r>
            <a:r>
              <a:rPr lang="en-US" sz="2000" dirty="0">
                <a:latin typeface="Arial"/>
                <a:cs typeface="Arial"/>
              </a:rPr>
              <a:t>	</a:t>
            </a:r>
            <a:r>
              <a:rPr lang="en-US" sz="2000" dirty="0" err="1">
                <a:latin typeface="Arial"/>
                <a:cs typeface="Arial"/>
              </a:rPr>
              <a:t>c</a:t>
            </a:r>
            <a:r>
              <a:rPr lang="en-US" sz="2000" baseline="-25000" dirty="0" err="1">
                <a:latin typeface="Arial"/>
                <a:cs typeface="Arial"/>
              </a:rPr>
              <a:t>N</a:t>
            </a:r>
            <a:r>
              <a:rPr lang="en-US" sz="2000" dirty="0">
                <a:latin typeface="Arial"/>
                <a:cs typeface="Arial"/>
              </a:rPr>
              <a:t> &lt; 7 ppb, c</a:t>
            </a:r>
            <a:r>
              <a:rPr lang="en-US" sz="2000" baseline="-25000" dirty="0">
                <a:latin typeface="Arial"/>
                <a:cs typeface="Arial"/>
              </a:rPr>
              <a:t>H2O</a:t>
            </a:r>
            <a:r>
              <a:rPr lang="en-US" sz="2000" dirty="0" smtClean="0">
                <a:latin typeface="Arial"/>
                <a:cs typeface="Arial"/>
              </a:rPr>
              <a:t>~9-4ppb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3085" y="924779"/>
            <a:ext cx="3633684" cy="54662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398463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SzPct val="120000"/>
              <a:buFont typeface="Wingdings" charset="2"/>
              <a:buChar char="§"/>
              <a:defRPr sz="2000" kern="120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2pPr>
            <a:lvl3pPr marL="398462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3pPr>
            <a:lvl4pPr marL="568325" indent="-169863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795338" indent="-16986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accent4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Precision 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/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Clear 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Clean stops in H</a:t>
            </a:r>
            <a:r>
              <a:rPr lang="en-US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2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6600"/>
                </a:solidFill>
              </a:rPr>
              <a:t>Impurities &lt; 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Protium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D/H &lt; 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-On-Request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defRPr/>
            </a:pPr>
            <a:r>
              <a:rPr lang="en-US" b="0" dirty="0" smtClean="0">
                <a:solidFill>
                  <a:schemeClr val="accent5"/>
                </a:solidFill>
                <a:latin typeface="Comic Sans MS"/>
                <a:cs typeface="Comic Sans MS"/>
              </a:rPr>
              <a:t>All requirements simultaneously</a:t>
            </a:r>
            <a:endParaRPr lang="en-US" b="0" dirty="0">
              <a:solidFill>
                <a:schemeClr val="accent5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5877562" y="1067288"/>
            <a:ext cx="141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anodes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7079" y="2962472"/>
            <a:ext cx="1418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time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675532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81280"/>
            <a:ext cx="8229600" cy="716250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MuCap</a:t>
            </a:r>
            <a:r>
              <a:rPr lang="en-US" sz="3200" dirty="0" smtClean="0">
                <a:cs typeface="+mj-cs"/>
              </a:rPr>
              <a:t> Strategy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D3CE455-CDF7-B344-B1E9-748E7EA52E04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3"/>
          </p:nvPr>
        </p:nvSpPr>
        <p:spPr>
          <a:xfrm>
            <a:off x="163085" y="924779"/>
            <a:ext cx="3633684" cy="5466205"/>
          </a:xfrm>
        </p:spPr>
        <p:txBody>
          <a:bodyPr/>
          <a:lstStyle/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ACB3B6"/>
                </a:solidFill>
              </a:rPr>
              <a:t>Precision </a:t>
            </a:r>
            <a:r>
              <a:rPr lang="en-US" dirty="0">
                <a:solidFill>
                  <a:srgbClr val="ACB3B6"/>
                </a:solidFill>
              </a:rPr>
              <a:t>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</a:t>
            </a:r>
            <a:r>
              <a:rPr lang="en-US" dirty="0" smtClean="0">
                <a:solidFill>
                  <a:srgbClr val="BFBFBF"/>
                </a:solidFill>
              </a:rPr>
              <a:t>Clear </a:t>
            </a:r>
            <a:r>
              <a:rPr lang="en-US" dirty="0">
                <a:solidFill>
                  <a:srgbClr val="BFBFBF"/>
                </a:solidFill>
              </a:rPr>
              <a:t>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BFBFBF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BFBFBF"/>
                </a:solidFill>
              </a:rPr>
              <a:t> Clean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stops in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H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en-US" baseline="-25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Impurities </a:t>
            </a:r>
            <a:r>
              <a:rPr lang="en-US" dirty="0">
                <a:solidFill>
                  <a:srgbClr val="ACB3B6"/>
                </a:solidFill>
              </a:rPr>
              <a:t>&lt; </a:t>
            </a:r>
            <a:r>
              <a:rPr lang="en-US" dirty="0" smtClean="0">
                <a:solidFill>
                  <a:srgbClr val="ACB3B6"/>
                </a:solidFill>
              </a:rPr>
              <a:t>10 ppb</a:t>
            </a: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rgbClr val="ACB3B6"/>
              </a:solidFill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ACB3B6"/>
                </a:solidFill>
              </a:rPr>
              <a:t> </a:t>
            </a:r>
            <a:r>
              <a:rPr lang="en-US" dirty="0" err="1" smtClean="0">
                <a:solidFill>
                  <a:srgbClr val="FF6600"/>
                </a:solidFill>
              </a:rPr>
              <a:t>Protium</a:t>
            </a:r>
            <a:r>
              <a:rPr lang="en-US" dirty="0" smtClean="0">
                <a:solidFill>
                  <a:srgbClr val="FF6600"/>
                </a:solidFill>
              </a:rPr>
              <a:t> D/</a:t>
            </a:r>
            <a:r>
              <a:rPr lang="en-US" dirty="0">
                <a:solidFill>
                  <a:srgbClr val="FF6600"/>
                </a:solidFill>
              </a:rPr>
              <a:t>H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>
                <a:solidFill>
                  <a:srgbClr val="FF6600"/>
                </a:solidFill>
              </a:rPr>
              <a:t>&lt; </a:t>
            </a:r>
            <a:r>
              <a:rPr lang="en-US" dirty="0" smtClean="0">
                <a:solidFill>
                  <a:srgbClr val="FF6600"/>
                </a:solidFill>
              </a:rPr>
              <a:t>10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SzPct val="100000"/>
              <a:defRPr/>
            </a:pPr>
            <a:r>
              <a:rPr lang="en-US" b="0" dirty="0" smtClean="0">
                <a:solidFill>
                  <a:srgbClr val="63891F"/>
                </a:solidFill>
                <a:latin typeface="Comic Sans MS"/>
                <a:cs typeface="Comic Sans MS"/>
              </a:rPr>
              <a:t>All requirements simultaneously</a:t>
            </a:r>
            <a:endParaRPr lang="en-US" b="0" dirty="0">
              <a:solidFill>
                <a:srgbClr val="63891F"/>
              </a:solidFill>
              <a:latin typeface="Comic Sans MS"/>
              <a:cs typeface="Comic Sans MS"/>
            </a:endParaRPr>
          </a:p>
        </p:txBody>
      </p:sp>
      <p:pic>
        <p:nvPicPr>
          <p:cNvPr id="6" name="Content Placeholder 7" descr="Colum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904" y="1028634"/>
            <a:ext cx="2953609" cy="420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5251" y="5500046"/>
            <a:ext cx="369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Cryo</a:t>
            </a:r>
            <a:r>
              <a:rPr lang="en-US" dirty="0" smtClean="0"/>
              <a:t> distillation column,</a:t>
            </a:r>
          </a:p>
          <a:p>
            <a:r>
              <a:rPr lang="en-US" dirty="0" smtClean="0"/>
              <a:t>purity verified by 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970768"/>
      </p:ext>
    </p:extLst>
  </p:cSld>
  <p:clrMapOvr>
    <a:masterClrMapping/>
  </p:clrMapOvr>
  <p:transition xmlns:p14="http://schemas.microsoft.com/office/powerpoint/2010/main" spd="slow" advClick="0" advTm="3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04800"/>
            <a:ext cx="9144000" cy="804669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E</a:t>
            </a:r>
            <a:r>
              <a:rPr lang="en-US" sz="3000" dirty="0" smtClean="0"/>
              <a:t>xperiment at PSI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883-8C8D-4E59-AFD1-1C216D76060E}" type="slidenum">
              <a:rPr lang="en-US" smtClean="0"/>
              <a:t>26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75649" y="805040"/>
            <a:ext cx="4658442" cy="5647586"/>
            <a:chOff x="1831888" y="135704"/>
            <a:chExt cx="5429689" cy="6582595"/>
          </a:xfrm>
        </p:grpSpPr>
        <p:pic>
          <p:nvPicPr>
            <p:cNvPr id="7" name="Picture 4" descr="F:\EigeneDateien\MuCap\Vorträge\Troia2007\piE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578" y="139700"/>
              <a:ext cx="5333999" cy="657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4267471" y="860817"/>
              <a:ext cx="2222067" cy="992998"/>
              <a:chOff x="4267471" y="860817"/>
              <a:chExt cx="2222067" cy="992998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5463822" y="860817"/>
                <a:ext cx="1025716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FF3300"/>
                    </a:solidFill>
                    <a:latin typeface="Arial Rounded MT Bold" pitchFamily="34" charset="0"/>
                  </a:rPr>
                  <a:t>Kicker</a:t>
                </a:r>
                <a:endParaRPr lang="en-US" sz="2000" dirty="0">
                  <a:solidFill>
                    <a:srgbClr val="FF3300"/>
                  </a:solidFill>
                  <a:latin typeface="Arial Rounded MT Bold" pitchFamily="34" charset="0"/>
                </a:endParaRPr>
              </a:p>
            </p:txBody>
          </p:sp>
          <p:cxnSp>
            <p:nvCxnSpPr>
              <p:cNvPr id="33" name="Straight Connector 32"/>
              <p:cNvCxnSpPr>
                <a:stCxn id="32" idx="1"/>
              </p:cNvCxnSpPr>
              <p:nvPr/>
            </p:nvCxnSpPr>
            <p:spPr>
              <a:xfrm flipH="1">
                <a:off x="4397022" y="1082154"/>
                <a:ext cx="1066800" cy="670446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>
                <a:spLocks noChangeAspect="1"/>
              </p:cNvSpPr>
              <p:nvPr/>
            </p:nvSpPr>
            <p:spPr>
              <a:xfrm>
                <a:off x="4267471" y="1727333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038727" y="2207114"/>
              <a:ext cx="2376097" cy="597760"/>
              <a:chOff x="2021795" y="1738622"/>
              <a:chExt cx="2376097" cy="597760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021795" y="1893708"/>
                <a:ext cx="1469847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FF3300"/>
                    </a:solidFill>
                    <a:latin typeface="Arial Rounded MT Bold" pitchFamily="34" charset="0"/>
                  </a:rPr>
                  <a:t>Separator</a:t>
                </a:r>
                <a:endParaRPr lang="en-US" sz="2000">
                  <a:solidFill>
                    <a:srgbClr val="FF3300"/>
                  </a:solidFill>
                  <a:latin typeface="Arial Rounded MT Bold" pitchFamily="34" charset="0"/>
                </a:endParaRPr>
              </a:p>
            </p:txBody>
          </p:sp>
          <p:cxnSp>
            <p:nvCxnSpPr>
              <p:cNvPr id="30" name="Straight Connector 29"/>
              <p:cNvCxnSpPr>
                <a:stCxn id="29" idx="3"/>
              </p:cNvCxnSpPr>
              <p:nvPr/>
            </p:nvCxnSpPr>
            <p:spPr>
              <a:xfrm flipV="1">
                <a:off x="3491642" y="1811864"/>
                <a:ext cx="837648" cy="303181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>
                <a:spLocks noChangeAspect="1"/>
              </p:cNvSpPr>
              <p:nvPr/>
            </p:nvSpPr>
            <p:spPr>
              <a:xfrm>
                <a:off x="4267471" y="1738622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441579" y="2670340"/>
              <a:ext cx="2644490" cy="667934"/>
              <a:chOff x="4518050" y="1628555"/>
              <a:chExt cx="2644490" cy="667934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5333757" y="1853815"/>
                <a:ext cx="1828783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FF3300"/>
                    </a:solidFill>
                    <a:latin typeface="Arial Rounded MT Bold" pitchFamily="34" charset="0"/>
                  </a:rPr>
                  <a:t>Quadrupoles</a:t>
                </a:r>
                <a:endParaRPr lang="en-US" sz="2000">
                  <a:solidFill>
                    <a:srgbClr val="FF3300"/>
                  </a:solidFill>
                  <a:latin typeface="Arial Rounded MT Bold" pitchFamily="34" charset="0"/>
                </a:endParaRPr>
              </a:p>
            </p:txBody>
          </p:sp>
          <p:cxnSp>
            <p:nvCxnSpPr>
              <p:cNvPr id="27" name="Straight Connector 26"/>
              <p:cNvCxnSpPr>
                <a:endCxn id="26" idx="1"/>
              </p:cNvCxnSpPr>
              <p:nvPr/>
            </p:nvCxnSpPr>
            <p:spPr>
              <a:xfrm>
                <a:off x="4648471" y="1727333"/>
                <a:ext cx="685286" cy="347819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>
                <a:off x="4518050" y="1628555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495800" y="3733800"/>
              <a:ext cx="130421" cy="126482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" name="Straight Connector 11"/>
            <p:cNvCxnSpPr>
              <a:stCxn id="11" idx="7"/>
              <a:endCxn id="26" idx="1"/>
            </p:cNvCxnSpPr>
            <p:nvPr/>
          </p:nvCxnSpPr>
          <p:spPr>
            <a:xfrm flipV="1">
              <a:off x="4607121" y="3116937"/>
              <a:ext cx="650165" cy="635386"/>
            </a:xfrm>
            <a:prstGeom prst="line">
              <a:avLst/>
            </a:prstGeom>
            <a:ln w="381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831888" y="4590608"/>
              <a:ext cx="2718133" cy="2075436"/>
              <a:chOff x="1679759" y="1727333"/>
              <a:chExt cx="2718133" cy="207543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679759" y="3286806"/>
                <a:ext cx="2644974" cy="515963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FF3300"/>
                    </a:solidFill>
                    <a:latin typeface="Arial Rounded MT Bold" pitchFamily="34" charset="0"/>
                  </a:rPr>
                  <a:t>MuCap</a:t>
                </a:r>
                <a:r>
                  <a:rPr lang="en-US" sz="2000" dirty="0" smtClean="0">
                    <a:solidFill>
                      <a:srgbClr val="FF3300"/>
                    </a:solidFill>
                    <a:latin typeface="Arial Rounded MT Bold" pitchFamily="34" charset="0"/>
                  </a:rPr>
                  <a:t> detector </a:t>
                </a:r>
                <a:endParaRPr lang="en-US" sz="2000" dirty="0">
                  <a:solidFill>
                    <a:srgbClr val="FF3300"/>
                  </a:solidFill>
                  <a:latin typeface="Arial Rounded MT Bold" pitchFamily="34" charset="0"/>
                </a:endParaRPr>
              </a:p>
            </p:txBody>
          </p:sp>
          <p:cxnSp>
            <p:nvCxnSpPr>
              <p:cNvPr id="24" name="Straight Connector 23"/>
              <p:cNvCxnSpPr>
                <a:stCxn id="23" idx="0"/>
              </p:cNvCxnSpPr>
              <p:nvPr/>
            </p:nvCxnSpPr>
            <p:spPr>
              <a:xfrm flipV="1">
                <a:off x="3002247" y="1767997"/>
                <a:ext cx="1338332" cy="1518809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4267471" y="1727333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436803" y="4884110"/>
              <a:ext cx="2067119" cy="678490"/>
              <a:chOff x="4267471" y="1175325"/>
              <a:chExt cx="2067119" cy="678490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588001" y="1175325"/>
                <a:ext cx="746589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FF3300"/>
                    </a:solidFill>
                    <a:latin typeface="Arial Rounded MT Bold" pitchFamily="34" charset="0"/>
                  </a:rPr>
                  <a:t>TPC</a:t>
                </a:r>
                <a:endParaRPr lang="en-US" sz="2000">
                  <a:solidFill>
                    <a:srgbClr val="FF3300"/>
                  </a:solidFill>
                  <a:latin typeface="Arial Rounded MT Bold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4397023" y="1389816"/>
                <a:ext cx="1202267" cy="378181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>
                <a:spLocks noChangeAspect="1"/>
              </p:cNvSpPr>
              <p:nvPr/>
            </p:nvSpPr>
            <p:spPr>
              <a:xfrm>
                <a:off x="4267471" y="1727333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465903" y="3276600"/>
              <a:ext cx="1953697" cy="597760"/>
              <a:chOff x="2444195" y="1738622"/>
              <a:chExt cx="1953697" cy="597760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444195" y="1893708"/>
                <a:ext cx="625049" cy="442674"/>
              </a:xfrm>
              <a:prstGeom prst="roundRect">
                <a:avLst/>
              </a:prstGeom>
              <a:solidFill>
                <a:srgbClr val="FFFFCC">
                  <a:alpha val="83922"/>
                </a:srgbClr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91440" tIns="45720" rIns="91440" bIns="45720" rtlCol="0" anchor="ctr">
                <a:spAutoFit/>
              </a:bodyPr>
              <a:lstStyle/>
              <a:p>
                <a:pPr algn="ctr"/>
                <a:r>
                  <a:rPr lang="en-US" sz="2000" smtClean="0">
                    <a:solidFill>
                      <a:srgbClr val="FF3300"/>
                    </a:solidFill>
                    <a:latin typeface="Arial Rounded MT Bold" pitchFamily="34" charset="0"/>
                  </a:rPr>
                  <a:t>Slit</a:t>
                </a:r>
                <a:endParaRPr lang="en-US" sz="2000">
                  <a:solidFill>
                    <a:srgbClr val="FF3300"/>
                  </a:solidFill>
                  <a:latin typeface="Arial Rounded MT Bold" pitchFamily="34" charset="0"/>
                </a:endParaRPr>
              </a:p>
            </p:txBody>
          </p:sp>
          <p:cxnSp>
            <p:nvCxnSpPr>
              <p:cNvPr id="18" name="Straight Connector 17"/>
              <p:cNvCxnSpPr>
                <a:stCxn id="17" idx="3"/>
              </p:cNvCxnSpPr>
              <p:nvPr/>
            </p:nvCxnSpPr>
            <p:spPr>
              <a:xfrm flipV="1">
                <a:off x="3069244" y="1811865"/>
                <a:ext cx="1260046" cy="303180"/>
              </a:xfrm>
              <a:prstGeom prst="line">
                <a:avLst/>
              </a:prstGeom>
              <a:ln w="38100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>
                <a:spLocks noChangeAspect="1"/>
              </p:cNvSpPr>
              <p:nvPr/>
            </p:nvSpPr>
            <p:spPr>
              <a:xfrm>
                <a:off x="4267471" y="1738622"/>
                <a:ext cx="130421" cy="126482"/>
              </a:xfrm>
              <a:prstGeom prst="ellipse">
                <a:avLst/>
              </a:prstGeom>
              <a:solidFill>
                <a:srgbClr val="FFFFCC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1946805" y="135704"/>
              <a:ext cx="2594356" cy="595342"/>
            </a:xfrm>
            <a:prstGeom prst="roundRect">
              <a:avLst/>
            </a:prstGeom>
            <a:solidFill>
              <a:srgbClr val="FFFFCC">
                <a:alpha val="83922"/>
              </a:srgbClr>
            </a:solidFill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91440" tIns="45720" rIns="91440" bIns="45720" rtlCol="0" anchor="ctr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3300"/>
                  </a:solidFill>
                  <a:latin typeface="Symbol" pitchFamily="18" charset="2"/>
                </a:rPr>
                <a:t>p</a:t>
              </a:r>
              <a:r>
                <a:rPr lang="en-US" sz="2400" dirty="0" smtClean="0">
                  <a:solidFill>
                    <a:srgbClr val="FF3300"/>
                  </a:solidFill>
                  <a:latin typeface="Arial Rounded MT Bold" pitchFamily="34" charset="0"/>
                </a:rPr>
                <a:t>E3 </a:t>
              </a:r>
              <a:r>
                <a:rPr lang="en-US" sz="2400" dirty="0" err="1" smtClean="0">
                  <a:solidFill>
                    <a:srgbClr val="FF3300"/>
                  </a:solidFill>
                  <a:latin typeface="Arial Rounded MT Bold" pitchFamily="34" charset="0"/>
                </a:rPr>
                <a:t>beamline</a:t>
              </a:r>
              <a:endParaRPr lang="en-US" sz="2400" dirty="0">
                <a:solidFill>
                  <a:srgbClr val="FF3300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783229" y="1357767"/>
            <a:ext cx="2266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Muon On Request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6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defined by TPC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70257" y="2859837"/>
            <a:ext cx="21531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TPC side view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26" y="867652"/>
            <a:ext cx="7147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F5897"/>
                </a:solidFill>
                <a:latin typeface="Arial"/>
                <a:cs typeface="Arial"/>
              </a:rPr>
              <a:t>Signals digitized into pixels with three thresholds (green, blue, red)</a:t>
            </a:r>
            <a:endParaRPr lang="en-US" dirty="0">
              <a:solidFill>
                <a:srgbClr val="2F5897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861" y="5259069"/>
            <a:ext cx="30455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b) Large angle </a:t>
            </a:r>
            <a:r>
              <a:rPr lang="en-US" sz="1400" dirty="0" smtClean="0">
                <a:latin typeface="Symbol" charset="2"/>
                <a:cs typeface="Symbol" charset="2"/>
              </a:rPr>
              <a:t>m</a:t>
            </a:r>
            <a:r>
              <a:rPr lang="en-US" sz="1400" dirty="0" smtClean="0"/>
              <a:t>-</a:t>
            </a:r>
            <a:r>
              <a:rPr lang="en-US" sz="1400" dirty="0"/>
              <a:t>p scatter 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/>
          </a:p>
          <a:p>
            <a:r>
              <a:rPr lang="en-US" sz="1400" dirty="0" smtClean="0"/>
              <a:t>c) Delayed capture </a:t>
            </a:r>
            <a:r>
              <a:rPr lang="en-US" sz="1400" dirty="0"/>
              <a:t>on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    impurity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400" dirty="0" err="1" smtClean="0"/>
              <a:t>O</a:t>
            </a:r>
            <a:r>
              <a:rPr lang="en-US" sz="1400" dirty="0" err="1" smtClean="0">
                <a:sym typeface="Symbol" charset="0"/>
              </a:rPr>
              <a:t>N</a:t>
            </a:r>
            <a:r>
              <a:rPr lang="en-US" sz="1400" dirty="0" err="1" smtClean="0">
                <a:latin typeface="Symbol" charset="2"/>
                <a:cs typeface="Symbol" charset="2"/>
                <a:sym typeface="Symbol" charset="0"/>
              </a:rPr>
              <a:t>n</a:t>
            </a:r>
            <a:r>
              <a:rPr lang="en-US" sz="1400" dirty="0">
                <a:latin typeface="Symbol" charset="2"/>
                <a:cs typeface="Symbol" charset="2"/>
                <a:sym typeface="Symbol" charset="0"/>
              </a:rPr>
              <a:t> </a:t>
            </a:r>
            <a:endParaRPr lang="en-US" sz="1400" dirty="0"/>
          </a:p>
        </p:txBody>
      </p:sp>
      <p:pic>
        <p:nvPicPr>
          <p:cNvPr id="8" name="Picture 7" descr="Screen Shot 2013-03-20 at 8.58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382" y="1300280"/>
            <a:ext cx="5726617" cy="54848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01878" y="5006719"/>
            <a:ext cx="95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-2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52818" y="4975231"/>
            <a:ext cx="106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~10</a:t>
            </a:r>
            <a:r>
              <a:rPr lang="en-US" baseline="30000" dirty="0"/>
              <a:t>-6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16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05" y="0"/>
            <a:ext cx="8850122" cy="661989"/>
          </a:xfrm>
        </p:spPr>
        <p:txBody>
          <a:bodyPr/>
          <a:lstStyle/>
          <a:p>
            <a:r>
              <a:rPr lang="en-US" sz="3200" dirty="0" smtClean="0"/>
              <a:t>Electron defined by </a:t>
            </a:r>
            <a:r>
              <a:rPr lang="en-US" sz="3200" dirty="0" smtClean="0">
                <a:solidFill>
                  <a:srgbClr val="FF6600"/>
                </a:solidFill>
              </a:rPr>
              <a:t>Independent</a:t>
            </a:r>
            <a:r>
              <a:rPr lang="en-US" sz="3200" dirty="0" smtClean="0"/>
              <a:t> e-Tracker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S</a:t>
            </a:r>
            <a:r>
              <a:rPr lang="en-US" dirty="0" smtClean="0"/>
              <a:t>mall, but significant</a:t>
            </a:r>
            <a:br>
              <a:rPr lang="en-US" dirty="0" smtClean="0"/>
            </a:br>
            <a:r>
              <a:rPr lang="en-US" dirty="0" smtClean="0"/>
              <a:t>interference with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track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simple, robust track </a:t>
            </a:r>
            <a:br>
              <a:rPr lang="en-US" dirty="0" smtClean="0"/>
            </a:br>
            <a:r>
              <a:rPr lang="en-US" dirty="0" smtClean="0"/>
              <a:t>reconstruction and</a:t>
            </a:r>
            <a:br>
              <a:rPr lang="en-US" dirty="0" smtClean="0"/>
            </a:br>
            <a:r>
              <a:rPr lang="en-US" dirty="0" smtClean="0"/>
              <a:t>its </a:t>
            </a:r>
            <a:r>
              <a:rPr lang="en-US" b="1" dirty="0" smtClean="0"/>
              <a:t>verification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essential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Picture 6" descr="Screen Shot 2012-08-06 at 9.32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38" y="824109"/>
            <a:ext cx="4103863" cy="31507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823654" y="3877362"/>
            <a:ext cx="3877840" cy="2980638"/>
            <a:chOff x="-5255" y="1981200"/>
            <a:chExt cx="4815417" cy="3962399"/>
          </a:xfrm>
        </p:grpSpPr>
        <p:pic>
          <p:nvPicPr>
            <p:cNvPr id="14" name="Content Placeholder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255" y="1981200"/>
              <a:ext cx="4815417" cy="3611563"/>
            </a:xfrm>
            <a:prstGeom prst="rect">
              <a:avLst/>
            </a:prstGeom>
          </p:spPr>
        </p:pic>
        <p:pic>
          <p:nvPicPr>
            <p:cNvPr id="15" name="Content Placeholder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775" y="3350532"/>
              <a:ext cx="1253879" cy="9590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3352800"/>
              <a:ext cx="1227225" cy="975027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H="1" flipV="1">
              <a:off x="2209800" y="2194873"/>
              <a:ext cx="595320" cy="13484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Content Placeholder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775" y="3352800"/>
              <a:ext cx="1279615" cy="935718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>
            <a:xfrm flipH="1">
              <a:off x="2455529" y="3657600"/>
              <a:ext cx="304800" cy="22859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9769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1280"/>
            <a:ext cx="8229600" cy="67572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ime Distributions are </a:t>
            </a:r>
            <a:r>
              <a:rPr lang="en-US" dirty="0"/>
              <a:t>C</a:t>
            </a:r>
            <a:r>
              <a:rPr lang="en-US" dirty="0" smtClean="0"/>
              <a:t>onsistent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837619"/>
            <a:ext cx="4038600" cy="5634426"/>
          </a:xfrm>
        </p:spPr>
        <p:txBody>
          <a:bodyPr/>
          <a:lstStyle/>
          <a:p>
            <a:pPr marL="0" lvl="1" indent="0">
              <a:buClrTx/>
              <a:buSzTx/>
              <a:buNone/>
            </a:pPr>
            <a:r>
              <a:rPr lang="en-US" dirty="0"/>
              <a:t>No azimuth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dependence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sz="2000" dirty="0">
              <a:solidFill>
                <a:schemeClr val="accent1"/>
              </a:solidFill>
              <a:latin typeface="Arial"/>
              <a:cs typeface="Arial"/>
            </a:endParaRP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9" name="Content Placeholder 68"/>
          <p:cNvSpPr>
            <a:spLocks noGrp="1"/>
          </p:cNvSpPr>
          <p:nvPr>
            <p:ph sz="quarter" idx="13"/>
          </p:nvPr>
        </p:nvSpPr>
        <p:spPr>
          <a:xfrm>
            <a:off x="365760" y="743049"/>
            <a:ext cx="4041648" cy="5728995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lvl="1" indent="0">
              <a:buClrTx/>
              <a:buSzTx/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marL="0" lvl="1" indent="0">
              <a:buClrTx/>
              <a:buSzTx/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fitted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 </a:t>
            </a:r>
            <a:r>
              <a:rPr lang="en-US" dirty="0" smtClean="0"/>
              <a:t>is constant </a:t>
            </a:r>
            <a:endParaRPr lang="en-US" dirty="0"/>
          </a:p>
          <a:p>
            <a:endParaRPr lang="en-US" dirty="0"/>
          </a:p>
        </p:txBody>
      </p:sp>
      <p:pic>
        <p:nvPicPr>
          <p:cNvPr id="60" name="Picture 5" descr="2007-05-30_00-43-39-9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09" y="1310468"/>
            <a:ext cx="3103625" cy="183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5237044" y="6534835"/>
            <a:ext cx="342273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Data run number (~3 minutes per run)</a:t>
            </a: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Date Placeholder 2"/>
          <p:cNvSpPr txBox="1">
            <a:spLocks/>
          </p:cNvSpPr>
          <p:nvPr/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4/6/2012</a:t>
            </a:r>
            <a:endParaRPr lang="de-DE">
              <a:solidFill>
                <a:srgbClr val="FFFFFF"/>
              </a:solidFill>
            </a:endParaRPr>
          </a:p>
        </p:txBody>
      </p:sp>
      <p:sp>
        <p:nvSpPr>
          <p:cNvPr id="65" name="Slide Number Placeholder 4"/>
          <p:cNvSpPr txBox="1">
            <a:spLocks/>
          </p:cNvSpPr>
          <p:nvPr/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A43DB082-7995-481C-B8EC-576098E45935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de-DE">
              <a:solidFill>
                <a:srgbClr val="FFFFFF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92" y="3771500"/>
            <a:ext cx="3777059" cy="271416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67" y="3763315"/>
            <a:ext cx="3788421" cy="2792728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822511" y="6534835"/>
            <a:ext cx="11791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Run groups</a:t>
            </a: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1770" y="844551"/>
            <a:ext cx="2225142" cy="291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51" t="35635" r="1265" b="28731"/>
          <a:stretch/>
        </p:blipFill>
        <p:spPr bwMode="auto">
          <a:xfrm>
            <a:off x="523467" y="783578"/>
            <a:ext cx="3286815" cy="33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62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6286" y="783590"/>
            <a:ext cx="4052773" cy="2329180"/>
            <a:chOff x="306286" y="783590"/>
            <a:chExt cx="4052773" cy="2329180"/>
          </a:xfrm>
        </p:grpSpPr>
        <p:pic>
          <p:nvPicPr>
            <p:cNvPr id="6" name="Picture 5" descr="Screen Shot 2013-04-22 at 10.28.23 A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86" y="783590"/>
              <a:ext cx="4052773" cy="23291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45920" y="1198880"/>
              <a:ext cx="1381760" cy="2032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676400" y="1412240"/>
              <a:ext cx="885050" cy="2032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787557" y="2281740"/>
              <a:ext cx="1973900" cy="23602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14842" y="2826987"/>
              <a:ext cx="1973900" cy="23602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6296" y="956617"/>
            <a:ext cx="8229600" cy="5466204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smtClean="0"/>
              <a:t>Precision physics @ Intensity frontier</a:t>
            </a:r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err="1" smtClean="0"/>
              <a:t>Muon</a:t>
            </a:r>
            <a:r>
              <a:rPr lang="en-US" sz="1800" dirty="0" smtClean="0"/>
              <a:t> decay determines strength and structure of weak interaction</a:t>
            </a:r>
          </a:p>
          <a:p>
            <a:pPr marL="168275" indent="-168275">
              <a:buFont typeface="Arial"/>
              <a:buChar char="•"/>
            </a:pPr>
            <a:endParaRPr lang="en-US" sz="1800" dirty="0"/>
          </a:p>
          <a:p>
            <a:pPr marL="168275" indent="-168275">
              <a:buFont typeface="Arial"/>
              <a:buChar char="•"/>
            </a:pPr>
            <a:r>
              <a:rPr lang="en-US" sz="1800" dirty="0" err="1" smtClean="0">
                <a:solidFill>
                  <a:srgbClr val="FF6600"/>
                </a:solidFill>
              </a:rPr>
              <a:t>Muon</a:t>
            </a:r>
            <a:r>
              <a:rPr lang="en-US" sz="1800" dirty="0" smtClean="0">
                <a:solidFill>
                  <a:srgbClr val="FF6600"/>
                </a:solidFill>
              </a:rPr>
              <a:t> capture probes physics not accessible in 1</a:t>
            </a:r>
            <a:r>
              <a:rPr lang="en-US" sz="1800" baseline="30000" dirty="0" smtClean="0">
                <a:solidFill>
                  <a:srgbClr val="FF6600"/>
                </a:solidFill>
              </a:rPr>
              <a:t>st</a:t>
            </a:r>
            <a:r>
              <a:rPr lang="en-US" sz="1800" dirty="0" smtClean="0">
                <a:solidFill>
                  <a:srgbClr val="FF6600"/>
                </a:solidFill>
              </a:rPr>
              <a:t> lepton generation</a:t>
            </a:r>
          </a:p>
          <a:p>
            <a:pPr lvl="1" indent="0">
              <a:buNone/>
            </a:pPr>
            <a:r>
              <a:rPr lang="en-US" sz="1400" dirty="0" smtClean="0"/>
              <a:t>Aside: </a:t>
            </a:r>
            <a:r>
              <a:rPr lang="en-US" sz="1400" dirty="0" err="1" smtClean="0"/>
              <a:t>Muon</a:t>
            </a:r>
            <a:r>
              <a:rPr lang="en-US" sz="1400" dirty="0" smtClean="0"/>
              <a:t> is heavy electron</a:t>
            </a:r>
          </a:p>
          <a:p>
            <a:pPr marL="168275" indent="-168275">
              <a:buFont typeface="Arial"/>
              <a:buChar char="•"/>
            </a:pPr>
            <a:endParaRPr lang="en-US" sz="1800" dirty="0"/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9760"/>
          </a:xfrm>
        </p:spPr>
        <p:txBody>
          <a:bodyPr/>
          <a:lstStyle/>
          <a:p>
            <a:r>
              <a:rPr lang="en-US" dirty="0" smtClean="0"/>
              <a:t>What’s Special about </a:t>
            </a:r>
            <a:r>
              <a:rPr lang="en-US" dirty="0" err="1" smtClean="0"/>
              <a:t>Muons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845431" y="115448"/>
            <a:ext cx="5298569" cy="66537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5" name="Picture 14" descr="Screen Shot 2013-04-20 at 4.24.3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256" y="825892"/>
            <a:ext cx="2433368" cy="2545580"/>
          </a:xfrm>
          <a:prstGeom prst="rect">
            <a:avLst/>
          </a:prstGeom>
        </p:spPr>
      </p:pic>
      <p:pic>
        <p:nvPicPr>
          <p:cNvPr id="25" name="Picture 6" descr="Light upward diag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406" y="466143"/>
            <a:ext cx="5041900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" name="Picture 3" descr="Light upward diagon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058" y="470669"/>
            <a:ext cx="3098663" cy="129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" name="Rectangle 7" descr="Light upward diagonal"/>
          <p:cNvSpPr>
            <a:spLocks noChangeArrowheads="1"/>
          </p:cNvSpPr>
          <p:nvPr/>
        </p:nvSpPr>
        <p:spPr bwMode="auto">
          <a:xfrm>
            <a:off x="8202338" y="3469394"/>
            <a:ext cx="520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ymbol" charset="0"/>
              </a:rPr>
              <a:t>m</a:t>
            </a:r>
            <a:r>
              <a:rPr lang="en-US" sz="2800" baseline="30000" dirty="0">
                <a:solidFill>
                  <a:srgbClr val="FFFF00"/>
                </a:solidFill>
                <a:latin typeface="Symbol" charset="0"/>
              </a:rPr>
              <a:t>-</a:t>
            </a:r>
            <a:endParaRPr lang="en-US" sz="2400" baseline="30000" dirty="0">
              <a:solidFill>
                <a:srgbClr val="FFFF00"/>
              </a:solidFill>
            </a:endParaRPr>
          </a:p>
        </p:txBody>
      </p:sp>
      <p:sp>
        <p:nvSpPr>
          <p:cNvPr id="28" name="Rectangle 13" descr="Light upward diagonal"/>
          <p:cNvSpPr>
            <a:spLocks noChangeArrowheads="1"/>
          </p:cNvSpPr>
          <p:nvPr/>
        </p:nvSpPr>
        <p:spPr bwMode="auto">
          <a:xfrm>
            <a:off x="7518125" y="3872619"/>
            <a:ext cx="5207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9933"/>
                </a:solidFill>
                <a:latin typeface="Symbol" charset="0"/>
              </a:rPr>
              <a:t>m</a:t>
            </a:r>
            <a:r>
              <a:rPr lang="en-US" sz="2800" baseline="30000">
                <a:solidFill>
                  <a:srgbClr val="FF9933"/>
                </a:solidFill>
                <a:latin typeface="Symbol" charset="0"/>
              </a:rPr>
              <a:t>-</a:t>
            </a:r>
            <a:endParaRPr lang="en-US" sz="2400" baseline="30000">
              <a:solidFill>
                <a:srgbClr val="FF9933"/>
              </a:solidFill>
            </a:endParaRPr>
          </a:p>
        </p:txBody>
      </p:sp>
      <p:sp>
        <p:nvSpPr>
          <p:cNvPr id="29" name="Rectangle 14" descr="Light upward diagonal"/>
          <p:cNvSpPr>
            <a:spLocks noChangeArrowheads="1"/>
          </p:cNvSpPr>
          <p:nvPr/>
        </p:nvSpPr>
        <p:spPr bwMode="auto">
          <a:xfrm>
            <a:off x="6748188" y="1975557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9933"/>
                </a:solidFill>
              </a:rPr>
              <a:t>e</a:t>
            </a:r>
            <a:endParaRPr lang="en-US" sz="2000">
              <a:solidFill>
                <a:srgbClr val="FF9933"/>
              </a:solidFill>
            </a:endParaRPr>
          </a:p>
        </p:txBody>
      </p:sp>
      <p:sp>
        <p:nvSpPr>
          <p:cNvPr id="30" name="Line 34"/>
          <p:cNvSpPr>
            <a:spLocks noChangeShapeType="1"/>
          </p:cNvSpPr>
          <p:nvPr/>
        </p:nvSpPr>
        <p:spPr bwMode="auto">
          <a:xfrm>
            <a:off x="8359500" y="4034544"/>
            <a:ext cx="0" cy="31273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 flipH="1" flipV="1">
            <a:off x="7665763" y="3588457"/>
            <a:ext cx="185737" cy="38100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6"/>
          <p:cNvSpPr>
            <a:spLocks noChangeShapeType="1"/>
          </p:cNvSpPr>
          <p:nvPr/>
        </p:nvSpPr>
        <p:spPr bwMode="auto">
          <a:xfrm flipH="1" flipV="1">
            <a:off x="6298925" y="2093032"/>
            <a:ext cx="431800" cy="15240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59"/>
          <p:cNvGrpSpPr>
            <a:grpSpLocks/>
          </p:cNvGrpSpPr>
          <p:nvPr/>
        </p:nvGrpSpPr>
        <p:grpSpPr bwMode="auto">
          <a:xfrm>
            <a:off x="4417738" y="4956882"/>
            <a:ext cx="3949700" cy="561975"/>
            <a:chOff x="280" y="2981"/>
            <a:chExt cx="2488" cy="354"/>
          </a:xfrm>
        </p:grpSpPr>
        <p:sp>
          <p:nvSpPr>
            <p:cNvPr id="34" name="AutoShape 38"/>
            <p:cNvSpPr>
              <a:spLocks/>
            </p:cNvSpPr>
            <p:nvPr/>
          </p:nvSpPr>
          <p:spPr bwMode="auto">
            <a:xfrm>
              <a:off x="280" y="3124"/>
              <a:ext cx="1521" cy="211"/>
            </a:xfrm>
            <a:prstGeom prst="borderCallout2">
              <a:avLst>
                <a:gd name="adj1" fmla="val 34125"/>
                <a:gd name="adj2" fmla="val 103157"/>
                <a:gd name="adj3" fmla="val 34125"/>
                <a:gd name="adj4" fmla="val 131491"/>
                <a:gd name="adj5" fmla="val -52134"/>
                <a:gd name="adj6" fmla="val 160815"/>
              </a:avLst>
            </a:prstGeom>
            <a:solidFill>
              <a:srgbClr val="FFFF00"/>
            </a:solidFill>
            <a:ln w="19050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en-US">
                  <a:latin typeface="Symbol" charset="0"/>
                </a:rPr>
                <a:t>m</a:t>
              </a:r>
              <a:r>
                <a:rPr lang="en-US"/>
                <a:t> stops</a:t>
              </a:r>
            </a:p>
          </p:txBody>
        </p:sp>
        <p:sp>
          <p:nvSpPr>
            <p:cNvPr id="35" name="Oval 40"/>
            <p:cNvSpPr>
              <a:spLocks noChangeArrowheads="1"/>
            </p:cNvSpPr>
            <p:nvPr/>
          </p:nvSpPr>
          <p:spPr bwMode="auto">
            <a:xfrm>
              <a:off x="2712" y="2981"/>
              <a:ext cx="56" cy="56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6" name="Group 58"/>
          <p:cNvGrpSpPr>
            <a:grpSpLocks/>
          </p:cNvGrpSpPr>
          <p:nvPr/>
        </p:nvGrpSpPr>
        <p:grpSpPr bwMode="auto">
          <a:xfrm>
            <a:off x="4400275" y="5001332"/>
            <a:ext cx="3989388" cy="928687"/>
            <a:chOff x="1541" y="3576"/>
            <a:chExt cx="2513" cy="585"/>
          </a:xfrm>
        </p:grpSpPr>
        <p:sp>
          <p:nvSpPr>
            <p:cNvPr id="37" name="Oval 49"/>
            <p:cNvSpPr>
              <a:spLocks noChangeArrowheads="1"/>
            </p:cNvSpPr>
            <p:nvPr/>
          </p:nvSpPr>
          <p:spPr bwMode="auto">
            <a:xfrm>
              <a:off x="3998" y="3576"/>
              <a:ext cx="56" cy="56"/>
            </a:xfrm>
            <a:prstGeom prst="ellipse">
              <a:avLst/>
            </a:prstGeom>
            <a:solidFill>
              <a:schemeClr val="hlink"/>
            </a:solidFill>
            <a:ln w="190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AutoShape 56"/>
            <p:cNvSpPr>
              <a:spLocks/>
            </p:cNvSpPr>
            <p:nvPr/>
          </p:nvSpPr>
          <p:spPr bwMode="auto">
            <a:xfrm>
              <a:off x="1541" y="3950"/>
              <a:ext cx="1526" cy="211"/>
            </a:xfrm>
            <a:prstGeom prst="borderCallout2">
              <a:avLst>
                <a:gd name="adj1" fmla="val 34125"/>
                <a:gd name="adj2" fmla="val 103144"/>
                <a:gd name="adj3" fmla="val 34125"/>
                <a:gd name="adj4" fmla="val 132370"/>
                <a:gd name="adj5" fmla="val -159241"/>
                <a:gd name="adj6" fmla="val 162583"/>
              </a:avLst>
            </a:prstGeom>
            <a:solidFill>
              <a:schemeClr val="hlink"/>
            </a:solidFill>
            <a:ln w="1905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l"/>
              <a:r>
                <a:rPr lang="en-US">
                  <a:latin typeface="Symbol" charset="0"/>
                </a:rPr>
                <a:t>m</a:t>
              </a:r>
              <a:r>
                <a:rPr lang="en-US"/>
                <a:t>d atom formed</a:t>
              </a:r>
            </a:p>
          </p:txBody>
        </p:sp>
      </p:grpSp>
      <p:grpSp>
        <p:nvGrpSpPr>
          <p:cNvPr id="39" name="Group 60"/>
          <p:cNvGrpSpPr>
            <a:grpSpLocks/>
          </p:cNvGrpSpPr>
          <p:nvPr/>
        </p:nvGrpSpPr>
        <p:grpSpPr bwMode="auto">
          <a:xfrm>
            <a:off x="4391094" y="4811867"/>
            <a:ext cx="4057650" cy="1782763"/>
            <a:chOff x="279" y="2904"/>
            <a:chExt cx="2556" cy="1123"/>
          </a:xfrm>
        </p:grpSpPr>
        <p:sp>
          <p:nvSpPr>
            <p:cNvPr id="40" name="Oval 53"/>
            <p:cNvSpPr>
              <a:spLocks noChangeArrowheads="1"/>
            </p:cNvSpPr>
            <p:nvPr/>
          </p:nvSpPr>
          <p:spPr bwMode="auto">
            <a:xfrm>
              <a:off x="2779" y="2904"/>
              <a:ext cx="56" cy="56"/>
            </a:xfrm>
            <a:prstGeom prst="ellipse">
              <a:avLst/>
            </a:prstGeom>
            <a:solidFill>
              <a:srgbClr val="FF9933"/>
            </a:solidFill>
            <a:ln w="19050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AutoShape 57"/>
            <p:cNvSpPr>
              <a:spLocks/>
            </p:cNvSpPr>
            <p:nvPr/>
          </p:nvSpPr>
          <p:spPr bwMode="auto">
            <a:xfrm>
              <a:off x="279" y="3633"/>
              <a:ext cx="2239" cy="394"/>
            </a:xfrm>
            <a:prstGeom prst="borderCallout2">
              <a:avLst>
                <a:gd name="adj1" fmla="val 19250"/>
                <a:gd name="adj2" fmla="val 103194"/>
                <a:gd name="adj3" fmla="val 21113"/>
                <a:gd name="adj4" fmla="val 103424"/>
                <a:gd name="adj5" fmla="val -178579"/>
                <a:gd name="adj6" fmla="val 113143"/>
              </a:avLst>
            </a:prstGeom>
            <a:solidFill>
              <a:srgbClr val="FF9933"/>
            </a:solidFill>
            <a:ln w="19050">
              <a:solidFill>
                <a:srgbClr val="FF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r>
                <a:rPr lang="en-US" dirty="0" err="1"/>
                <a:t>pd</a:t>
              </a:r>
              <a:r>
                <a:rPr lang="en-US" dirty="0" err="1">
                  <a:latin typeface="Symbol" charset="0"/>
                </a:rPr>
                <a:t>m</a:t>
              </a:r>
              <a:r>
                <a:rPr lang="en-US" dirty="0"/>
                <a:t> formed</a:t>
              </a:r>
              <a:br>
                <a:rPr lang="en-US" dirty="0"/>
              </a:br>
              <a:r>
                <a:rPr lang="en-US" dirty="0" err="1"/>
                <a:t>pd</a:t>
              </a:r>
              <a:r>
                <a:rPr lang="en-US" dirty="0" err="1">
                  <a:latin typeface="Symbol" charset="0"/>
                </a:rPr>
                <a:t>m</a:t>
              </a:r>
              <a:r>
                <a:rPr lang="en-US" dirty="0"/>
                <a:t> → </a:t>
              </a:r>
              <a:r>
                <a:rPr lang="en-US" baseline="30000" dirty="0"/>
                <a:t>3</a:t>
              </a:r>
              <a:r>
                <a:rPr lang="en-US" dirty="0"/>
                <a:t>He+</a:t>
              </a:r>
              <a:r>
                <a:rPr lang="en-US" dirty="0">
                  <a:latin typeface="Symbol" charset="0"/>
                </a:rPr>
                <a:t>m</a:t>
              </a:r>
              <a:r>
                <a:rPr lang="en-US" dirty="0"/>
                <a:t> </a:t>
              </a:r>
              <a:r>
                <a:rPr lang="en-US" dirty="0" smtClean="0"/>
                <a:t>fusion </a:t>
              </a:r>
              <a:r>
                <a:rPr lang="en-US" sz="2000" dirty="0">
                  <a:latin typeface="Symbol" charset="0"/>
                </a:rPr>
                <a:t>(</a:t>
              </a:r>
              <a:r>
                <a:rPr lang="en-US" dirty="0"/>
                <a:t>5.4 MeV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42" name="Text Box 62" descr="Light upward diagonal"/>
          <p:cNvSpPr txBox="1">
            <a:spLocks noChangeArrowheads="1"/>
          </p:cNvSpPr>
          <p:nvPr/>
        </p:nvSpPr>
        <p:spPr bwMode="auto">
          <a:xfrm>
            <a:off x="8506194" y="5330196"/>
            <a:ext cx="738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43" name="AutoShape 63"/>
          <p:cNvSpPr>
            <a:spLocks noChangeArrowheads="1"/>
          </p:cNvSpPr>
          <p:nvPr/>
        </p:nvSpPr>
        <p:spPr bwMode="auto">
          <a:xfrm rot="3976409">
            <a:off x="8382519" y="5110076"/>
            <a:ext cx="365125" cy="192087"/>
          </a:xfrm>
          <a:prstGeom prst="rightArrow">
            <a:avLst>
              <a:gd name="adj1" fmla="val 50000"/>
              <a:gd name="adj2" fmla="val 47521"/>
            </a:avLst>
          </a:prstGeom>
          <a:solidFill>
            <a:srgbClr val="FF9933"/>
          </a:solidFill>
          <a:ln w="19050">
            <a:solidFill>
              <a:srgbClr val="FF99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5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7" grpId="0"/>
      <p:bldP spid="28" grpId="0"/>
      <p:bldP spid="29" grpId="0"/>
      <p:bldP spid="30" grpId="0" animBg="1"/>
      <p:bldP spid="31" grpId="0" animBg="1"/>
      <p:bldP spid="32" grpId="0" animBg="1"/>
      <p:bldP spid="42" grpId="0"/>
      <p:bldP spid="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MuCap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0" b="126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8463" y="5928166"/>
            <a:ext cx="6471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rates with secret offset, stat. errors only</a:t>
            </a:r>
            <a:endParaRPr 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3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Disappearance rate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0" b="1260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37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149411"/>
            <a:ext cx="8229600" cy="762000"/>
          </a:xfrm>
        </p:spPr>
        <p:txBody>
          <a:bodyPr/>
          <a:lstStyle/>
          <a:p>
            <a:r>
              <a:rPr lang="en-US" dirty="0" smtClean="0"/>
              <a:t>Determination of 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baseline="-25000" dirty="0"/>
              <a:t>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1030" descr="Snapshot 2007-06-12 15-50-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489" y="2147047"/>
            <a:ext cx="4114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050"/>
          <p:cNvGrpSpPr>
            <a:grpSpLocks/>
          </p:cNvGrpSpPr>
          <p:nvPr/>
        </p:nvGrpSpPr>
        <p:grpSpPr bwMode="auto">
          <a:xfrm>
            <a:off x="4945239" y="2127997"/>
            <a:ext cx="2940050" cy="1238250"/>
            <a:chOff x="3444" y="804"/>
            <a:chExt cx="1852" cy="780"/>
          </a:xfrm>
        </p:grpSpPr>
        <p:sp>
          <p:nvSpPr>
            <p:cNvPr id="7" name="Text Box 1038"/>
            <p:cNvSpPr txBox="1">
              <a:spLocks noChangeArrowheads="1"/>
            </p:cNvSpPr>
            <p:nvPr/>
          </p:nvSpPr>
          <p:spPr bwMode="auto">
            <a:xfrm>
              <a:off x="3456" y="1260"/>
              <a:ext cx="1840" cy="324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molecular formation</a:t>
              </a:r>
            </a:p>
          </p:txBody>
        </p:sp>
        <p:sp>
          <p:nvSpPr>
            <p:cNvPr id="8" name="Rectangle 1039"/>
            <p:cNvSpPr>
              <a:spLocks noChangeArrowheads="1"/>
            </p:cNvSpPr>
            <p:nvPr/>
          </p:nvSpPr>
          <p:spPr bwMode="auto">
            <a:xfrm>
              <a:off x="3444" y="804"/>
              <a:ext cx="750" cy="384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1031" descr="Snapshot 2007-06-12 15-51-5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3489" y="3725022"/>
            <a:ext cx="1981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044"/>
          <p:cNvSpPr>
            <a:spLocks noChangeShapeType="1"/>
          </p:cNvSpPr>
          <p:nvPr/>
        </p:nvSpPr>
        <p:spPr bwMode="auto">
          <a:xfrm flipH="1">
            <a:off x="3107765" y="2709022"/>
            <a:ext cx="180124" cy="9515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51"/>
          <p:cNvGrpSpPr>
            <a:grpSpLocks/>
          </p:cNvGrpSpPr>
          <p:nvPr/>
        </p:nvGrpSpPr>
        <p:grpSpPr bwMode="auto">
          <a:xfrm>
            <a:off x="3348214" y="3699622"/>
            <a:ext cx="2663119" cy="1187803"/>
            <a:chOff x="2438" y="1794"/>
            <a:chExt cx="1678" cy="798"/>
          </a:xfrm>
        </p:grpSpPr>
        <p:sp>
          <p:nvSpPr>
            <p:cNvPr id="12" name="Text Box 1042"/>
            <p:cNvSpPr txBox="1">
              <a:spLocks noChangeArrowheads="1"/>
            </p:cNvSpPr>
            <p:nvPr/>
          </p:nvSpPr>
          <p:spPr bwMode="auto">
            <a:xfrm>
              <a:off x="2438" y="2268"/>
              <a:ext cx="1678" cy="324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folHlink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rPr>
                <a:t>bound state effect</a:t>
              </a:r>
            </a:p>
          </p:txBody>
        </p:sp>
        <p:sp>
          <p:nvSpPr>
            <p:cNvPr id="13" name="Rectangle 1043"/>
            <p:cNvSpPr>
              <a:spLocks noChangeArrowheads="1"/>
            </p:cNvSpPr>
            <p:nvPr/>
          </p:nvSpPr>
          <p:spPr bwMode="auto">
            <a:xfrm>
              <a:off x="2448" y="1794"/>
              <a:ext cx="642" cy="384"/>
            </a:xfrm>
            <a:prstGeom prst="rect">
              <a:avLst/>
            </a:prstGeom>
            <a:noFill/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26061"/>
              </p:ext>
            </p:extLst>
          </p:nvPr>
        </p:nvGraphicFramePr>
        <p:xfrm>
          <a:off x="1001889" y="2248647"/>
          <a:ext cx="60960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950102" y="3539285"/>
            <a:ext cx="419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Arial"/>
                <a:cs typeface="Arial"/>
              </a:rPr>
              <a:t>MuCap</a:t>
            </a:r>
            <a:r>
              <a:rPr lang="en-US" dirty="0" smtClean="0">
                <a:solidFill>
                  <a:schemeClr val="accent6"/>
                </a:solidFill>
                <a:latin typeface="Arial"/>
                <a:cs typeface="Arial"/>
              </a:rPr>
              <a:t>: precision measurement</a:t>
            </a:r>
            <a:endParaRPr lang="en-US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22" name="Text Box 1042"/>
          <p:cNvSpPr txBox="1">
            <a:spLocks noChangeArrowheads="1"/>
          </p:cNvSpPr>
          <p:nvPr/>
        </p:nvSpPr>
        <p:spPr bwMode="auto">
          <a:xfrm>
            <a:off x="1834445" y="4439695"/>
            <a:ext cx="1227666" cy="46166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MuLan</a:t>
            </a:r>
            <a:endParaRPr lang="en-US" sz="24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4" name="Picture 23" descr="Screen Shot 2012-08-06 at 8.03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83" y="3901391"/>
            <a:ext cx="3362346" cy="4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8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11-08 at 12.28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735" y="3306327"/>
            <a:ext cx="4813056" cy="3409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Budget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 descr="Screen Shot 2013-03-20 at 8.56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062" y="997146"/>
            <a:ext cx="4015561" cy="20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5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5840"/>
            <a:ext cx="8229600" cy="5699760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Capture Rate</a:t>
            </a:r>
          </a:p>
          <a:p>
            <a:r>
              <a:rPr lang="en-US" b="0" dirty="0" smtClean="0">
                <a:solidFill>
                  <a:srgbClr val="2F5897"/>
                </a:solidFill>
                <a:latin typeface="Symbol" charset="2"/>
                <a:cs typeface="Symbol" charset="2"/>
              </a:rPr>
              <a:t>    </a:t>
            </a:r>
            <a:r>
              <a:rPr lang="en-US" sz="24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en-US" sz="2400" baseline="-25000" dirty="0" smtClean="0">
                <a:solidFill>
                  <a:srgbClr val="FF6600"/>
                </a:solidFill>
              </a:rPr>
              <a:t>S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(</a:t>
            </a:r>
            <a:r>
              <a:rPr lang="en-US" sz="2400" dirty="0" err="1">
                <a:solidFill>
                  <a:srgbClr val="FF6600"/>
                </a:solidFill>
              </a:rPr>
              <a:t>MuCap</a:t>
            </a:r>
            <a:r>
              <a:rPr lang="en-US" sz="2400" dirty="0">
                <a:solidFill>
                  <a:srgbClr val="FF6600"/>
                </a:solidFill>
              </a:rPr>
              <a:t>) = 714.9 ± 5.4</a:t>
            </a:r>
            <a:r>
              <a:rPr lang="en-US" sz="2400" baseline="-25000" dirty="0">
                <a:solidFill>
                  <a:srgbClr val="FF6600"/>
                </a:solidFill>
              </a:rPr>
              <a:t>stat</a:t>
            </a:r>
            <a:r>
              <a:rPr lang="en-US" sz="2400" dirty="0">
                <a:solidFill>
                  <a:srgbClr val="FF6600"/>
                </a:solidFill>
              </a:rPr>
              <a:t> ± </a:t>
            </a:r>
            <a:r>
              <a:rPr lang="en-US" sz="2400" dirty="0" smtClean="0">
                <a:solidFill>
                  <a:srgbClr val="FF6600"/>
                </a:solidFill>
              </a:rPr>
              <a:t>5.1</a:t>
            </a:r>
            <a:r>
              <a:rPr lang="en-US" sz="2400" baseline="-25000" dirty="0" smtClean="0">
                <a:solidFill>
                  <a:srgbClr val="FF6600"/>
                </a:solidFill>
              </a:rPr>
              <a:t>syst</a:t>
            </a:r>
            <a:r>
              <a:rPr lang="en-US" sz="2400" dirty="0" smtClean="0">
                <a:solidFill>
                  <a:srgbClr val="FF6600"/>
                </a:solidFill>
              </a:rPr>
              <a:t> </a:t>
            </a:r>
            <a:r>
              <a:rPr lang="en-US" sz="2400" dirty="0">
                <a:solidFill>
                  <a:srgbClr val="FF6600"/>
                </a:solidFill>
              </a:rPr>
              <a:t>s</a:t>
            </a:r>
            <a:r>
              <a:rPr lang="en-US" sz="2400" baseline="30000" dirty="0">
                <a:solidFill>
                  <a:srgbClr val="FF6600"/>
                </a:solidFill>
              </a:rPr>
              <a:t>-</a:t>
            </a:r>
            <a:r>
              <a:rPr lang="en-US" sz="2400" baseline="30000" dirty="0" smtClean="0">
                <a:solidFill>
                  <a:srgbClr val="FF6600"/>
                </a:solidFill>
              </a:rPr>
              <a:t>1</a:t>
            </a:r>
          </a:p>
          <a:p>
            <a:pPr marL="342900" indent="-342900">
              <a:buFont typeface="Symbol" charset="0"/>
              <a:buChar char=" "/>
            </a:pPr>
            <a:r>
              <a:rPr lang="en-US" b="0" dirty="0" smtClean="0">
                <a:solidFill>
                  <a:srgbClr val="2F5897"/>
                </a:solidFill>
                <a:latin typeface="Symbol" charset="2"/>
                <a:cs typeface="Symbol" charset="2"/>
              </a:rPr>
              <a:t>L</a:t>
            </a:r>
            <a:r>
              <a:rPr lang="en-US" b="0" baseline="-25000" dirty="0" smtClean="0">
                <a:solidFill>
                  <a:srgbClr val="2F5897"/>
                </a:solidFill>
              </a:rPr>
              <a:t>S</a:t>
            </a:r>
            <a:r>
              <a:rPr lang="en-US" b="0" dirty="0" smtClean="0">
                <a:solidFill>
                  <a:srgbClr val="2F5897"/>
                </a:solidFill>
              </a:rPr>
              <a:t> (theory) </a:t>
            </a:r>
            <a:r>
              <a:rPr lang="en-US" b="0" dirty="0">
                <a:solidFill>
                  <a:srgbClr val="2F5897"/>
                </a:solidFill>
              </a:rPr>
              <a:t>= </a:t>
            </a:r>
            <a:r>
              <a:rPr lang="en-US" b="0" dirty="0" smtClean="0">
                <a:solidFill>
                  <a:srgbClr val="2F5897"/>
                </a:solidFill>
              </a:rPr>
              <a:t>712.7 </a:t>
            </a:r>
            <a:r>
              <a:rPr lang="en-US" b="0" dirty="0">
                <a:solidFill>
                  <a:srgbClr val="2F5897"/>
                </a:solidFill>
              </a:rPr>
              <a:t>± </a:t>
            </a:r>
            <a:r>
              <a:rPr lang="en-US" b="0" dirty="0" smtClean="0">
                <a:solidFill>
                  <a:srgbClr val="2F5897"/>
                </a:solidFill>
              </a:rPr>
              <a:t>3.0</a:t>
            </a:r>
            <a:r>
              <a:rPr lang="en-US" b="0" baseline="-25000" dirty="0" smtClean="0">
                <a:solidFill>
                  <a:srgbClr val="2F5897"/>
                </a:solidFill>
              </a:rPr>
              <a:t>gA</a:t>
            </a:r>
            <a:r>
              <a:rPr lang="en-US" b="0" dirty="0" smtClean="0">
                <a:solidFill>
                  <a:srgbClr val="2F5897"/>
                </a:solidFill>
              </a:rPr>
              <a:t> </a:t>
            </a:r>
            <a:r>
              <a:rPr lang="en-US" b="0" dirty="0">
                <a:solidFill>
                  <a:srgbClr val="2F5897"/>
                </a:solidFill>
              </a:rPr>
              <a:t>± </a:t>
            </a:r>
            <a:r>
              <a:rPr lang="en-US" b="0" dirty="0" smtClean="0">
                <a:solidFill>
                  <a:srgbClr val="2F5897"/>
                </a:solidFill>
              </a:rPr>
              <a:t>3.0</a:t>
            </a:r>
            <a:r>
              <a:rPr lang="en-US" b="0" baseline="-25000" dirty="0" smtClean="0">
                <a:solidFill>
                  <a:srgbClr val="2F5897"/>
                </a:solidFill>
              </a:rPr>
              <a:t>RC</a:t>
            </a:r>
            <a:r>
              <a:rPr lang="en-US" b="0" dirty="0" smtClean="0">
                <a:solidFill>
                  <a:srgbClr val="2F5897"/>
                </a:solidFill>
              </a:rPr>
              <a:t> </a:t>
            </a:r>
            <a:r>
              <a:rPr lang="en-US" b="0" dirty="0">
                <a:solidFill>
                  <a:srgbClr val="2F5897"/>
                </a:solidFill>
              </a:rPr>
              <a:t>s</a:t>
            </a:r>
            <a:r>
              <a:rPr lang="en-US" b="0" baseline="30000" dirty="0">
                <a:solidFill>
                  <a:srgbClr val="2F5897"/>
                </a:solidFill>
              </a:rPr>
              <a:t>-</a:t>
            </a:r>
            <a:r>
              <a:rPr lang="en-US" b="0" baseline="30000" dirty="0" smtClean="0">
                <a:solidFill>
                  <a:srgbClr val="2F5897"/>
                </a:solidFill>
              </a:rPr>
              <a:t>1</a:t>
            </a:r>
            <a:endParaRPr lang="en-US" b="0" dirty="0" smtClean="0">
              <a:solidFill>
                <a:srgbClr val="2F5897"/>
              </a:solidFill>
            </a:endParaRPr>
          </a:p>
          <a:p>
            <a:pPr marL="342900" indent="-342900">
              <a:buFont typeface="Symbol" charset="0"/>
              <a:buChar char=" "/>
            </a:pPr>
            <a:endParaRPr lang="en-US" dirty="0" smtClean="0">
              <a:solidFill>
                <a:srgbClr val="2F5897"/>
              </a:solidFill>
            </a:endParaRPr>
          </a:p>
          <a:p>
            <a:endParaRPr lang="en-US" dirty="0">
              <a:solidFill>
                <a:srgbClr val="2F5897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Pseudoscalar</a:t>
            </a:r>
            <a:r>
              <a:rPr lang="en-US" dirty="0" smtClean="0"/>
              <a:t> Coupling</a:t>
            </a:r>
          </a:p>
          <a:p>
            <a:r>
              <a:rPr lang="de-DE" dirty="0" smtClean="0">
                <a:solidFill>
                  <a:schemeClr val="accent1"/>
                </a:solidFill>
              </a:rPr>
              <a:t>    </a:t>
            </a:r>
            <a:r>
              <a:rPr lang="de-DE" dirty="0" err="1" smtClean="0">
                <a:solidFill>
                  <a:srgbClr val="FF6600"/>
                </a:solidFill>
              </a:rPr>
              <a:t>g</a:t>
            </a:r>
            <a:r>
              <a:rPr lang="de-DE" baseline="-25000" dirty="0" err="1" smtClean="0">
                <a:solidFill>
                  <a:srgbClr val="FF6600"/>
                </a:solidFill>
              </a:rPr>
              <a:t>P</a:t>
            </a:r>
            <a:r>
              <a:rPr lang="de-DE" dirty="0" smtClean="0">
                <a:solidFill>
                  <a:srgbClr val="FF6600"/>
                </a:solidFill>
              </a:rPr>
              <a:t>(</a:t>
            </a:r>
            <a:r>
              <a:rPr lang="de-DE" dirty="0" err="1" smtClean="0">
                <a:solidFill>
                  <a:srgbClr val="FF6600"/>
                </a:solidFill>
              </a:rPr>
              <a:t>MuCap</a:t>
            </a:r>
            <a:r>
              <a:rPr lang="de-DE" dirty="0" smtClean="0">
                <a:solidFill>
                  <a:srgbClr val="FF6600"/>
                </a:solidFill>
              </a:rPr>
              <a:t>) </a:t>
            </a:r>
            <a:r>
              <a:rPr lang="de-DE" dirty="0">
                <a:solidFill>
                  <a:srgbClr val="FF6600"/>
                </a:solidFill>
              </a:rPr>
              <a:t>= </a:t>
            </a:r>
            <a:r>
              <a:rPr lang="de-DE" dirty="0" smtClean="0">
                <a:solidFill>
                  <a:srgbClr val="FF6600"/>
                </a:solidFill>
              </a:rPr>
              <a:t>8.06 </a:t>
            </a:r>
            <a:r>
              <a:rPr lang="de-DE" dirty="0">
                <a:solidFill>
                  <a:srgbClr val="FF6600"/>
                </a:solidFill>
              </a:rPr>
              <a:t>± </a:t>
            </a:r>
            <a:r>
              <a:rPr lang="de-DE" dirty="0" smtClean="0">
                <a:solidFill>
                  <a:srgbClr val="FF6600"/>
                </a:solidFill>
              </a:rPr>
              <a:t>0.48</a:t>
            </a:r>
            <a:r>
              <a:rPr lang="de-DE" baseline="-25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de-DE" baseline="-25000" dirty="0" smtClean="0">
                <a:solidFill>
                  <a:srgbClr val="FF6600"/>
                </a:solidFill>
              </a:rPr>
              <a:t>s(ex) </a:t>
            </a:r>
            <a:r>
              <a:rPr lang="de-DE" dirty="0" smtClean="0">
                <a:solidFill>
                  <a:srgbClr val="FF6600"/>
                </a:solidFill>
              </a:rPr>
              <a:t>± 0.28</a:t>
            </a:r>
            <a:r>
              <a:rPr lang="de-DE" baseline="-250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L</a:t>
            </a:r>
            <a:r>
              <a:rPr lang="de-DE" baseline="-25000" dirty="0" smtClean="0">
                <a:solidFill>
                  <a:srgbClr val="FF6600"/>
                </a:solidFill>
              </a:rPr>
              <a:t>s(</a:t>
            </a:r>
            <a:r>
              <a:rPr lang="de-DE" baseline="-25000" dirty="0" err="1" smtClean="0">
                <a:solidFill>
                  <a:srgbClr val="FF6600"/>
                </a:solidFill>
              </a:rPr>
              <a:t>th</a:t>
            </a:r>
            <a:r>
              <a:rPr lang="de-DE" baseline="-25000" dirty="0" smtClean="0">
                <a:solidFill>
                  <a:srgbClr val="FF6600"/>
                </a:solidFill>
              </a:rPr>
              <a:t>)</a:t>
            </a:r>
            <a:endParaRPr lang="de-DE" baseline="-25000" dirty="0">
              <a:solidFill>
                <a:srgbClr val="FF6600"/>
              </a:solidFill>
            </a:endParaRPr>
          </a:p>
          <a:p>
            <a:pPr marL="169863" lvl="1" indent="0">
              <a:buNone/>
            </a:pPr>
            <a:r>
              <a:rPr lang="en-US" dirty="0" smtClean="0"/>
              <a:t>                        </a:t>
            </a:r>
            <a:r>
              <a:rPr lang="en-US" sz="2000" b="0" dirty="0" smtClean="0">
                <a:solidFill>
                  <a:schemeClr val="tx1"/>
                </a:solidFill>
              </a:rPr>
              <a:t> for </a:t>
            </a:r>
            <a:r>
              <a:rPr lang="en-US" sz="2000" b="0" dirty="0" err="1" smtClean="0">
                <a:solidFill>
                  <a:schemeClr val="tx1"/>
                </a:solidFill>
              </a:rPr>
              <a:t>g</a:t>
            </a:r>
            <a:r>
              <a:rPr lang="en-US" sz="2000" b="0" baseline="-25000" dirty="0" err="1" smtClean="0">
                <a:solidFill>
                  <a:schemeClr val="tx1"/>
                </a:solidFill>
              </a:rPr>
              <a:t>A</a:t>
            </a:r>
            <a:r>
              <a:rPr lang="en-US" sz="2000" b="0" dirty="0" smtClean="0">
                <a:solidFill>
                  <a:schemeClr val="tx1"/>
                </a:solidFill>
              </a:rPr>
              <a:t>(0) </a:t>
            </a:r>
            <a:r>
              <a:rPr lang="en-US" sz="2000" dirty="0" smtClean="0">
                <a:solidFill>
                  <a:schemeClr val="tx1"/>
                </a:solidFill>
                <a:sym typeface="Symbol" charset="0"/>
              </a:rPr>
              <a:t> </a:t>
            </a:r>
            <a:r>
              <a:rPr lang="en-US" sz="2000" b="0" dirty="0" smtClean="0">
                <a:solidFill>
                  <a:schemeClr val="tx1"/>
                </a:solidFill>
                <a:sym typeface="Symbol" charset="0"/>
              </a:rPr>
              <a:t>-1.275       </a:t>
            </a:r>
            <a:r>
              <a:rPr lang="en-US" sz="2000" b="0" dirty="0" err="1" smtClean="0">
                <a:solidFill>
                  <a:schemeClr val="tx1"/>
                </a:solidFill>
                <a:sym typeface="Symbol" charset="0"/>
              </a:rPr>
              <a:t>g</a:t>
            </a:r>
            <a:r>
              <a:rPr lang="en-US" sz="2000" b="0" baseline="-25000" dirty="0" err="1" smtClean="0">
                <a:solidFill>
                  <a:schemeClr val="tx1"/>
                </a:solidFill>
                <a:sym typeface="Symbol" charset="0"/>
              </a:rPr>
              <a:t>P</a:t>
            </a:r>
            <a:r>
              <a:rPr lang="en-US" sz="2000" b="0" dirty="0" smtClean="0">
                <a:solidFill>
                  <a:schemeClr val="tx1"/>
                </a:solidFill>
                <a:sym typeface="Symbol" charset="0"/>
              </a:rPr>
              <a:t>(</a:t>
            </a:r>
            <a:r>
              <a:rPr lang="en-US" sz="2000" b="0" dirty="0" err="1" smtClean="0">
                <a:solidFill>
                  <a:schemeClr val="tx1"/>
                </a:solidFill>
                <a:sym typeface="Symbol" charset="0"/>
              </a:rPr>
              <a:t>MuCap</a:t>
            </a:r>
            <a:r>
              <a:rPr lang="en-US" sz="2000" b="0" dirty="0" smtClean="0">
                <a:solidFill>
                  <a:schemeClr val="tx1"/>
                </a:solidFill>
                <a:sym typeface="Symbol" charset="0"/>
              </a:rPr>
              <a:t>)</a:t>
            </a:r>
            <a:r>
              <a:rPr lang="en-US" sz="2000" dirty="0">
                <a:solidFill>
                  <a:schemeClr val="tx1"/>
                </a:solidFill>
                <a:sym typeface="Symbo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sym typeface="Symbol" charset="0"/>
              </a:rPr>
              <a:t> </a:t>
            </a:r>
            <a:r>
              <a:rPr lang="en-US" sz="2000" b="0" dirty="0" smtClean="0">
                <a:solidFill>
                  <a:schemeClr val="tx1"/>
                </a:solidFill>
                <a:sym typeface="Symbol" charset="0"/>
              </a:rPr>
              <a:t>8.34</a:t>
            </a:r>
            <a:r>
              <a:rPr lang="en-US" sz="2000" b="0" dirty="0" smtClean="0">
                <a:solidFill>
                  <a:schemeClr val="tx1"/>
                </a:solidFill>
              </a:rPr>
              <a:t>  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By</a:t>
            </a:r>
            <a:r>
              <a:rPr lang="en-US" dirty="0"/>
              <a:t>-</a:t>
            </a:r>
            <a:r>
              <a:rPr lang="en-US" dirty="0" smtClean="0"/>
              <a:t>product </a:t>
            </a:r>
            <a:r>
              <a:rPr lang="en-US" sz="1800" b="0" dirty="0" smtClean="0">
                <a:solidFill>
                  <a:schemeClr val="tx1"/>
                </a:solidFill>
              </a:rPr>
              <a:t>(reverse logic, i.e. assuming </a:t>
            </a:r>
            <a:r>
              <a:rPr lang="en-US" sz="1800" b="0" dirty="0" err="1" smtClean="0">
                <a:solidFill>
                  <a:schemeClr val="tx1"/>
                </a:solidFill>
              </a:rPr>
              <a:t>ChPT</a:t>
            </a:r>
            <a:r>
              <a:rPr lang="en-US" sz="1800" b="0" dirty="0" smtClean="0">
                <a:solidFill>
                  <a:schemeClr val="tx1"/>
                </a:solidFill>
              </a:rPr>
              <a:t>)</a:t>
            </a:r>
            <a:endParaRPr lang="en-US" sz="1800" b="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chemeClr val="tx1"/>
                </a:solidFill>
              </a:rPr>
              <a:t> </a:t>
            </a:r>
            <a:r>
              <a:rPr lang="en-US" sz="2000" b="0" dirty="0" smtClean="0">
                <a:solidFill>
                  <a:schemeClr val="tx1"/>
                </a:solidFill>
              </a:rPr>
              <a:t>    CPT </a:t>
            </a:r>
            <a:r>
              <a:rPr lang="en-US" sz="20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0" baseline="-25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0" baseline="-25000" dirty="0" smtClean="0">
                <a:solidFill>
                  <a:schemeClr val="tx1"/>
                </a:solidFill>
              </a:rPr>
              <a:t>+</a:t>
            </a:r>
            <a:r>
              <a:rPr lang="en-US" sz="2000" b="0" dirty="0" smtClean="0">
                <a:solidFill>
                  <a:schemeClr val="tx1"/>
                </a:solidFill>
              </a:rPr>
              <a:t>/</a:t>
            </a:r>
            <a:r>
              <a:rPr lang="en-US" sz="2000" b="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t</a:t>
            </a:r>
            <a:r>
              <a:rPr lang="en-US" sz="2000" b="0" baseline="-25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0" baseline="-25000" dirty="0" smtClean="0">
                <a:solidFill>
                  <a:schemeClr val="tx1"/>
                </a:solidFill>
              </a:rPr>
              <a:t>- </a:t>
            </a:r>
            <a:r>
              <a:rPr lang="en-US" sz="2000" b="0" dirty="0" smtClean="0">
                <a:solidFill>
                  <a:schemeClr val="tx1"/>
                </a:solidFill>
              </a:rPr>
              <a:t>to 20 ppm (4 fold improvement)</a:t>
            </a:r>
            <a:endParaRPr lang="en-US" b="0" dirty="0" smtClean="0">
              <a:solidFill>
                <a:schemeClr val="tx1"/>
              </a:solidFill>
            </a:endParaRPr>
          </a:p>
          <a:p>
            <a:pPr marL="169862"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MuCap</a:t>
            </a:r>
            <a:r>
              <a:rPr lang="en-US" dirty="0" smtClean="0"/>
              <a:t> Results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32018" y="2457867"/>
            <a:ext cx="449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  <a:t>PDG12 updated </a:t>
            </a:r>
            <a:b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</a:br>
            <a:r>
              <a:rPr lang="en-US" dirty="0" err="1" smtClean="0">
                <a:solidFill>
                  <a:schemeClr val="accent5"/>
                </a:solidFill>
                <a:latin typeface="Arial"/>
                <a:cs typeface="Arial"/>
              </a:rPr>
              <a:t>Czarnecki</a:t>
            </a:r>
            <a: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  <a:t>, Marciano, </a:t>
            </a:r>
            <a:r>
              <a:rPr lang="en-US" dirty="0" err="1" smtClean="0">
                <a:solidFill>
                  <a:schemeClr val="accent5"/>
                </a:solidFill>
                <a:latin typeface="Arial"/>
                <a:cs typeface="Arial"/>
              </a:rPr>
              <a:t>Sirlin</a:t>
            </a:r>
            <a:r>
              <a:rPr lang="en-US" b="1" dirty="0" smtClean="0">
                <a:solidFill>
                  <a:schemeClr val="accent5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accent5"/>
                </a:solidFill>
                <a:latin typeface="Arial"/>
                <a:cs typeface="Arial"/>
              </a:rPr>
              <a:t>calculation</a:t>
            </a:r>
            <a:endParaRPr lang="en-US" dirty="0">
              <a:solidFill>
                <a:schemeClr val="accent5"/>
              </a:solidFill>
              <a:latin typeface="Arial"/>
              <a:cs typeface="Arial"/>
            </a:endParaRPr>
          </a:p>
        </p:txBody>
      </p:sp>
      <p:graphicFrame>
        <p:nvGraphicFramePr>
          <p:cNvPr id="23" name="Content Placeholder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324709"/>
              </p:ext>
            </p:extLst>
          </p:nvPr>
        </p:nvGraphicFramePr>
        <p:xfrm>
          <a:off x="6307656" y="2513592"/>
          <a:ext cx="2673783" cy="106812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{2D5ABB26-0587-4C30-8999-92F81FD0307C}</a:tableStyleId>
              </a:tblPr>
              <a:tblGrid>
                <a:gridCol w="891261"/>
                <a:gridCol w="891261"/>
                <a:gridCol w="891261"/>
              </a:tblGrid>
              <a:tr h="34870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711.4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Pheno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CMS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71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706.6 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HBChPT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BHM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97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714.5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/>
                          <a:cs typeface="Arial"/>
                        </a:rPr>
                        <a:t>HBChPT</a:t>
                      </a:r>
                      <a:endParaRPr lang="en-US" sz="14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AMK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307991" y="2097440"/>
            <a:ext cx="221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recent calculations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5" name="Picture 4" descr="Screen Shot 2013-03-20 at 10.52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361" y="-1"/>
            <a:ext cx="6013874" cy="8292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656" y="920076"/>
            <a:ext cx="2285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solidFill>
                  <a:schemeClr val="accent5"/>
                </a:solidFill>
                <a:hlinkClick r:id="rId3"/>
              </a:rPr>
              <a:t>APS Editor's </a:t>
            </a:r>
            <a:r>
              <a:rPr lang="en-US" sz="1400" u="sng" dirty="0">
                <a:solidFill>
                  <a:schemeClr val="accent5"/>
                </a:solidFill>
                <a:hlinkClick r:id="rId3"/>
              </a:rPr>
              <a:t>spotlight</a:t>
            </a:r>
          </a:p>
          <a:p>
            <a:r>
              <a:rPr lang="en-US" sz="1400" u="sng" dirty="0">
                <a:solidFill>
                  <a:schemeClr val="accent5"/>
                </a:solidFill>
                <a:hlinkClick r:id="rId4"/>
              </a:rPr>
              <a:t>PSI p</a:t>
            </a:r>
            <a:r>
              <a:rPr lang="en-US" sz="1600" u="sng" dirty="0">
                <a:solidFill>
                  <a:schemeClr val="accent5"/>
                </a:solidFill>
                <a:hlinkClick r:id="rId4"/>
              </a:rPr>
              <a:t>ress release</a:t>
            </a:r>
          </a:p>
          <a:p>
            <a:r>
              <a:rPr lang="en-US" sz="1400" u="sng" dirty="0">
                <a:solidFill>
                  <a:schemeClr val="accent5"/>
                </a:solidFill>
                <a:hlinkClick r:id="rId5"/>
              </a:rPr>
              <a:t>Physics World</a:t>
            </a:r>
            <a:endParaRPr lang="en-US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12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590"/>
            <a:ext cx="8229600" cy="864638"/>
          </a:xfrm>
        </p:spPr>
        <p:txBody>
          <a:bodyPr/>
          <a:lstStyle/>
          <a:p>
            <a:pPr>
              <a:lnSpc>
                <a:spcPts val="3400"/>
              </a:lnSpc>
            </a:pPr>
            <a:r>
              <a:rPr lang="de-DE" sz="2400" dirty="0" err="1" smtClean="0"/>
              <a:t>Precise</a:t>
            </a:r>
            <a:r>
              <a:rPr lang="de-DE" sz="2400" dirty="0" smtClean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U</a:t>
            </a:r>
            <a:r>
              <a:rPr lang="de-DE" sz="2400" dirty="0" err="1" smtClean="0"/>
              <a:t>nambiguous</a:t>
            </a:r>
            <a:r>
              <a:rPr lang="de-DE" sz="2400" dirty="0" smtClean="0"/>
              <a:t> </a:t>
            </a:r>
            <a:r>
              <a:rPr lang="de-DE" sz="2400" dirty="0" err="1" smtClean="0"/>
              <a:t>MuCap</a:t>
            </a:r>
            <a:r>
              <a:rPr lang="de-DE" sz="2400" dirty="0"/>
              <a:t> </a:t>
            </a:r>
            <a:r>
              <a:rPr lang="de-DE" sz="2400" dirty="0" err="1"/>
              <a:t>R</a:t>
            </a:r>
            <a:r>
              <a:rPr lang="de-DE" sz="2400" dirty="0" err="1" smtClean="0"/>
              <a:t>esult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/>
              <a:t>V</a:t>
            </a:r>
            <a:r>
              <a:rPr lang="de-DE" sz="2400" dirty="0" err="1" smtClean="0"/>
              <a:t>erifies</a:t>
            </a:r>
            <a:r>
              <a:rPr lang="de-DE" sz="2400" dirty="0" smtClean="0"/>
              <a:t> </a:t>
            </a:r>
            <a:r>
              <a:rPr lang="de-DE" sz="2400" dirty="0"/>
              <a:t>B</a:t>
            </a:r>
            <a:r>
              <a:rPr lang="de-DE" sz="2400" dirty="0" smtClean="0"/>
              <a:t>asic </a:t>
            </a:r>
            <a:r>
              <a:rPr lang="de-DE" sz="2400" dirty="0" err="1"/>
              <a:t>P</a:t>
            </a:r>
            <a:r>
              <a:rPr lang="de-DE" sz="2400" dirty="0" err="1" smtClean="0"/>
              <a:t>rediction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Low </a:t>
            </a:r>
            <a:r>
              <a:rPr lang="de-DE" sz="2400" dirty="0" err="1"/>
              <a:t>E</a:t>
            </a:r>
            <a:r>
              <a:rPr lang="de-DE" sz="2400" dirty="0" err="1" smtClean="0"/>
              <a:t>nergy</a:t>
            </a:r>
            <a:r>
              <a:rPr lang="de-DE" sz="2400" dirty="0" smtClean="0"/>
              <a:t> QCD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ectangle 51"/>
          <p:cNvSpPr>
            <a:spLocks noChangeArrowheads="1"/>
          </p:cNvSpPr>
          <p:nvPr/>
        </p:nvSpPr>
        <p:spPr bwMode="auto">
          <a:xfrm>
            <a:off x="2579023" y="6234892"/>
            <a:ext cx="3985958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dirty="0">
                <a:solidFill>
                  <a:schemeClr val="accent1"/>
                </a:solidFill>
                <a:latin typeface="Arial"/>
                <a:cs typeface="Arial"/>
              </a:rPr>
              <a:t>g</a:t>
            </a:r>
            <a:r>
              <a:rPr lang="de-DE" sz="2800" baseline="-25000" dirty="0">
                <a:solidFill>
                  <a:schemeClr val="accent1"/>
                </a:solidFill>
                <a:latin typeface="Arial"/>
                <a:cs typeface="Arial"/>
              </a:rPr>
              <a:t>P</a:t>
            </a:r>
            <a:r>
              <a:rPr lang="de-DE" sz="2800" dirty="0">
                <a:solidFill>
                  <a:schemeClr val="accent1"/>
                </a:solidFill>
                <a:latin typeface="Arial"/>
                <a:cs typeface="Arial"/>
              </a:rPr>
              <a:t>(theory) = 8.26 ± 0.23</a:t>
            </a:r>
          </a:p>
        </p:txBody>
      </p:sp>
      <p:sp>
        <p:nvSpPr>
          <p:cNvPr id="7" name="Rectangle 51"/>
          <p:cNvSpPr>
            <a:spLocks noChangeArrowheads="1"/>
          </p:cNvSpPr>
          <p:nvPr/>
        </p:nvSpPr>
        <p:spPr bwMode="auto">
          <a:xfrm>
            <a:off x="2464446" y="5718791"/>
            <a:ext cx="4204418" cy="523862"/>
          </a:xfrm>
          <a:prstGeom prst="rect">
            <a:avLst/>
          </a:prstGeom>
          <a:solidFill>
            <a:schemeClr val="tx2"/>
          </a:solidFill>
          <a:ln w="2857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800" b="1" dirty="0" smtClean="0">
                <a:solidFill>
                  <a:srgbClr val="FFFF00"/>
                </a:solidFill>
                <a:latin typeface="Arial"/>
                <a:cs typeface="Arial"/>
              </a:rPr>
              <a:t>g</a:t>
            </a:r>
            <a:r>
              <a:rPr lang="de-DE" sz="2800" b="1" baseline="-25000" dirty="0" smtClean="0">
                <a:solidFill>
                  <a:srgbClr val="FFFF00"/>
                </a:solidFill>
                <a:latin typeface="Arial"/>
                <a:cs typeface="Arial"/>
              </a:rPr>
              <a:t>P</a:t>
            </a:r>
            <a:r>
              <a:rPr lang="de-DE" sz="2800" b="1" dirty="0" smtClean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lang="de-DE" sz="2800" b="1" dirty="0" err="1" smtClean="0">
                <a:solidFill>
                  <a:srgbClr val="FFFF00"/>
                </a:solidFill>
                <a:latin typeface="Arial"/>
                <a:cs typeface="Arial"/>
              </a:rPr>
              <a:t>MuCap</a:t>
            </a:r>
            <a:r>
              <a:rPr lang="de-DE" sz="2800" b="1" dirty="0" smtClean="0">
                <a:solidFill>
                  <a:srgbClr val="FFFF00"/>
                </a:solidFill>
                <a:latin typeface="Arial"/>
                <a:cs typeface="Arial"/>
              </a:rPr>
              <a:t>) </a:t>
            </a:r>
            <a:r>
              <a:rPr lang="de-DE" sz="2800" b="1" dirty="0">
                <a:solidFill>
                  <a:srgbClr val="FFFF00"/>
                </a:solidFill>
                <a:latin typeface="Arial"/>
                <a:cs typeface="Arial"/>
              </a:rPr>
              <a:t>= </a:t>
            </a:r>
            <a:r>
              <a:rPr lang="de-DE" sz="2800" b="1" dirty="0" smtClean="0">
                <a:solidFill>
                  <a:srgbClr val="FFFF00"/>
                </a:solidFill>
                <a:latin typeface="Arial"/>
                <a:cs typeface="Arial"/>
              </a:rPr>
              <a:t>8.06 ± 0.55</a:t>
            </a:r>
          </a:p>
        </p:txBody>
      </p:sp>
      <p:pic>
        <p:nvPicPr>
          <p:cNvPr id="8" name="Picture 7" descr="Screen Shot 2012-11-08 at 11.46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748" y="1028700"/>
            <a:ext cx="6967726" cy="47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1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0"/>
            <a:ext cx="8229600" cy="762000"/>
          </a:xfrm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05840"/>
            <a:ext cx="8582086" cy="546620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m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 e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n		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Strength of Weak Interaction</a:t>
            </a: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	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MuLan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		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3200" baseline="-250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F</a:t>
            </a:r>
            <a:endParaRPr lang="en-US" sz="3200" dirty="0" smtClean="0">
              <a:solidFill>
                <a:schemeClr val="accent6">
                  <a:lumMod val="60000"/>
                  <a:lumOff val="40000"/>
                </a:schemeClr>
              </a:solidFill>
              <a:latin typeface="Symbol" charset="2"/>
              <a:cs typeface="Symbol" charset="2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sz="2800" dirty="0" smtClean="0"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+ p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 n +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		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Basic QCD Symmetries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Comic Sans MS"/>
              <a:cs typeface="Comic Sans MS"/>
              <a:sym typeface="Symbol" charset="0"/>
            </a:endParaRP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/>
                <a:cs typeface="Comic Sans MS"/>
                <a:sym typeface="Symbol" charset="0"/>
              </a:rPr>
              <a:t>	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MuCap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		</a:t>
            </a:r>
            <a:r>
              <a:rPr lang="en-US" sz="32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g</a:t>
            </a:r>
            <a:r>
              <a:rPr lang="en-US" sz="3200" b="1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sym typeface="Symbol" charset="0"/>
              </a:rPr>
              <a:t>P</a:t>
            </a:r>
            <a:endParaRPr lang="en-US" sz="3200" b="1" baseline="-25000" dirty="0" smtClean="0">
              <a:solidFill>
                <a:schemeClr val="accent6">
                  <a:lumMod val="60000"/>
                  <a:lumOff val="40000"/>
                </a:schemeClr>
              </a:solidFill>
              <a:sym typeface="Symbol" charset="0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sym typeface="Symbol" charset="0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6600"/>
                </a:solidFill>
              </a:rPr>
              <a:t> </a:t>
            </a:r>
            <a:r>
              <a:rPr lang="en-US" dirty="0">
                <a:solidFill>
                  <a:srgbClr val="FF6600"/>
                </a:solidFill>
              </a:rPr>
              <a:t>+ </a:t>
            </a:r>
            <a:r>
              <a:rPr lang="en-US" dirty="0" smtClean="0">
                <a:solidFill>
                  <a:srgbClr val="FF6600"/>
                </a:solidFill>
              </a:rPr>
              <a:t>d </a:t>
            </a:r>
            <a:r>
              <a:rPr lang="en-US" dirty="0">
                <a:solidFill>
                  <a:srgbClr val="FF6600"/>
                </a:solidFill>
                <a:sym typeface="Symbol" charset="0"/>
              </a:rPr>
              <a:t> n </a:t>
            </a:r>
            <a:r>
              <a:rPr lang="en-US" dirty="0" smtClean="0">
                <a:solidFill>
                  <a:srgbClr val="FF6600"/>
                </a:solidFill>
                <a:sym typeface="Symbol" charset="0"/>
              </a:rPr>
              <a:t>+ n + </a:t>
            </a:r>
            <a:r>
              <a:rPr lang="en-US" dirty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n </a:t>
            </a: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		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Weak few nucleon reactions</a:t>
            </a:r>
            <a:r>
              <a:rPr lang="en-US" dirty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		</a:t>
            </a: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   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and astrophysics</a:t>
            </a: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endParaRPr lang="en-US" dirty="0">
              <a:solidFill>
                <a:srgbClr val="FF6600"/>
              </a:solidFill>
              <a:latin typeface="Symbol" charset="2"/>
              <a:cs typeface="Symbol" charset="2"/>
              <a:sym typeface="Symbol" charset="0"/>
            </a:endParaRPr>
          </a:p>
          <a:p>
            <a:pPr>
              <a:tabLst>
                <a:tab pos="458788" algn="l"/>
                <a:tab pos="3378200" algn="l"/>
                <a:tab pos="3594100" algn="l"/>
                <a:tab pos="3998913" algn="l"/>
              </a:tabLst>
            </a:pPr>
            <a:r>
              <a:rPr lang="en-US" dirty="0" smtClean="0">
                <a:solidFill>
                  <a:srgbClr val="FF6600"/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err="1" smtClean="0">
                <a:solidFill>
                  <a:srgbClr val="FF6600"/>
                </a:solidFill>
                <a:sym typeface="Symbol" charset="0"/>
              </a:rPr>
              <a:t>MuSun</a:t>
            </a:r>
            <a:r>
              <a:rPr lang="en-US" dirty="0" smtClean="0">
                <a:solidFill>
                  <a:srgbClr val="FF6600"/>
                </a:solidFill>
                <a:sym typeface="Symbol" charset="0"/>
              </a:rPr>
              <a:t>		</a:t>
            </a:r>
            <a:r>
              <a:rPr lang="en-US" dirty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	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18870" y="2412128"/>
            <a:ext cx="987043" cy="652367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2-08-06 at 11.17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858" y="6082611"/>
            <a:ext cx="1453386" cy="55472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7122" y="1093236"/>
            <a:ext cx="5227836" cy="365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758740" y="1881267"/>
            <a:ext cx="204639" cy="3746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417830" y="2116272"/>
            <a:ext cx="204639" cy="3746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0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3AAC44E-F6A3-7B4F-9E95-94C82558411E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00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954087" y="105558"/>
            <a:ext cx="7210425" cy="5715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Motivation</a:t>
            </a:r>
            <a:endParaRPr lang="en-US" sz="3200" dirty="0"/>
          </a:p>
        </p:txBody>
      </p:sp>
      <p:sp>
        <p:nvSpPr>
          <p:cNvPr id="100557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830242"/>
            <a:ext cx="9274848" cy="563562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Monotype Sorts" charset="0"/>
              <a:buNone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     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μ</a:t>
            </a:r>
            <a:r>
              <a:rPr lang="en-US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-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+ d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charset="0"/>
              </a:rPr>
              <a:t> </a:t>
            </a:r>
            <a:r>
              <a:rPr lang="el-G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charset="0"/>
                <a:sym typeface="Symbol" charset="0"/>
              </a:rPr>
              <a:t>ν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charset="0"/>
              </a:rPr>
              <a:t> + n + n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charset="0"/>
              </a:rPr>
              <a:t>  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sym typeface="Symbol" charset="0"/>
              </a:rPr>
              <a:t> </a:t>
            </a:r>
            <a:r>
              <a:rPr lang="en-US" b="0" dirty="0" smtClean="0">
                <a:solidFill>
                  <a:srgbClr val="FFFF00"/>
                </a:solidFill>
                <a:latin typeface="Comic Sans MS" charset="0"/>
                <a:sym typeface="Symbol" charset="0"/>
              </a:rPr>
              <a:t>measure </a:t>
            </a:r>
            <a:r>
              <a:rPr lang="en-US" b="0" dirty="0">
                <a:solidFill>
                  <a:srgbClr val="FFFF00"/>
                </a:solidFill>
                <a:latin typeface="Comic Sans MS" charset="0"/>
                <a:sym typeface="Symbol" charset="0"/>
              </a:rPr>
              <a:t>rate </a:t>
            </a:r>
            <a:r>
              <a:rPr lang="el-GR" b="0" dirty="0">
                <a:solidFill>
                  <a:srgbClr val="FFFF00"/>
                </a:solidFill>
                <a:latin typeface="Comic Sans MS" charset="0"/>
                <a:sym typeface="Symbol" charset="0"/>
              </a:rPr>
              <a:t>Λ</a:t>
            </a:r>
            <a:r>
              <a:rPr lang="en-US" b="0" baseline="-25000" dirty="0">
                <a:solidFill>
                  <a:srgbClr val="FFFF00"/>
                </a:solidFill>
                <a:latin typeface="Comic Sans MS" charset="0"/>
                <a:sym typeface="Symbol" charset="0"/>
              </a:rPr>
              <a:t>d</a:t>
            </a:r>
            <a:r>
              <a:rPr lang="en-US" b="0" dirty="0">
                <a:solidFill>
                  <a:srgbClr val="FFFF00"/>
                </a:solidFill>
                <a:latin typeface="Comic Sans MS" charset="0"/>
                <a:sym typeface="Symbol" charset="0"/>
              </a:rPr>
              <a:t>  </a:t>
            </a:r>
            <a:r>
              <a:rPr lang="en-US" b="0" dirty="0" smtClean="0">
                <a:solidFill>
                  <a:srgbClr val="FFFF00"/>
                </a:solidFill>
                <a:latin typeface="Comic Sans MS" charset="0"/>
                <a:sym typeface="Symbol" charset="0"/>
              </a:rPr>
              <a:t>in</a:t>
            </a:r>
            <a:r>
              <a:rPr lang="en-US" b="0" dirty="0">
                <a:solidFill>
                  <a:srgbClr val="FFFF00"/>
                </a:solidFill>
                <a:latin typeface="Comic Sans MS" charset="0"/>
                <a:sym typeface="Symbol" charset="0"/>
              </a:rPr>
              <a:t> </a:t>
            </a:r>
            <a:r>
              <a:rPr lang="el-GR" b="0" dirty="0" smtClean="0">
                <a:solidFill>
                  <a:srgbClr val="FFFF00"/>
                </a:solidFill>
                <a:latin typeface="Comic Sans MS" charset="0"/>
                <a:sym typeface="Symbol" charset="0"/>
              </a:rPr>
              <a:t>μ</a:t>
            </a:r>
            <a:r>
              <a:rPr lang="en-US" b="0" dirty="0" smtClean="0">
                <a:solidFill>
                  <a:srgbClr val="FFFF00"/>
                </a:solidFill>
                <a:latin typeface="Comic Sans MS" charset="0"/>
                <a:sym typeface="Symbol" charset="0"/>
              </a:rPr>
              <a:t>d</a:t>
            </a:r>
            <a:r>
              <a:rPr lang="en-US" b="0" dirty="0">
                <a:solidFill>
                  <a:srgbClr val="FFFF00"/>
                </a:solidFill>
                <a:latin typeface="Comic Sans MS" charset="0"/>
                <a:sym typeface="Symbol" charset="0"/>
              </a:rPr>
              <a:t>() atom to &lt;1.5%</a:t>
            </a:r>
            <a:r>
              <a:rPr lang="en-US" dirty="0">
                <a:solidFill>
                  <a:srgbClr val="FF6600"/>
                </a:solidFill>
                <a:latin typeface="Comic Sans MS" charset="0"/>
                <a:sym typeface="Symbol" charset="0"/>
              </a:rPr>
              <a:t> </a:t>
            </a:r>
          </a:p>
          <a:p>
            <a:pPr>
              <a:buFont typeface="Monotype Sorts" charset="0"/>
              <a:buNone/>
              <a:defRPr/>
            </a:pPr>
            <a:endParaRPr lang="en-US" baseline="-25000" dirty="0">
              <a:solidFill>
                <a:srgbClr val="FF6600"/>
              </a:solidFill>
              <a:latin typeface="Comic Sans MS" charset="0"/>
              <a:sym typeface="Symbol" charset="0"/>
            </a:endParaRPr>
          </a:p>
          <a:p>
            <a:pPr>
              <a:defRPr/>
            </a:pP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simplest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nuclear weak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interaction process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with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precise </a:t>
            </a:r>
            <a:r>
              <a:rPr lang="en-US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th.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&amp;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exp.</a:t>
            </a: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 marL="292100" lvl="1" indent="0">
              <a:buFontTx/>
              <a:buNone/>
              <a:defRPr/>
            </a:pPr>
            <a:r>
              <a:rPr lang="en-US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g</a:t>
            </a:r>
            <a:r>
              <a:rPr lang="en-US" b="0" baseline="-120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P</a:t>
            </a:r>
            <a:r>
              <a:rPr 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 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from </a:t>
            </a:r>
            <a:r>
              <a:rPr lang="en-US" b="0" dirty="0" err="1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MuCap</a:t>
            </a:r>
            <a:r>
              <a:rPr 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, rigorous </a:t>
            </a:r>
            <a:r>
              <a:rPr lang="en-US" b="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QCD </a:t>
            </a:r>
            <a:r>
              <a:rPr lang="en-US" b="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based calculations: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effective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field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theory</a:t>
            </a:r>
            <a:b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</a:b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close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relation to neutrino/astrophysics</a:t>
            </a:r>
          </a:p>
          <a:p>
            <a:pPr marL="292100" lvl="1" indent="0">
              <a:buFontTx/>
              <a:buNone/>
              <a:defRPr/>
            </a:pPr>
            <a:r>
              <a:rPr lang="en-US" b="0" dirty="0">
                <a:solidFill>
                  <a:srgbClr val="FFF7E7"/>
                </a:solidFill>
              </a:rPr>
              <a:t>solar </a:t>
            </a:r>
            <a:r>
              <a:rPr lang="en-US" b="0" dirty="0" smtClean="0">
                <a:solidFill>
                  <a:srgbClr val="FFF7E7"/>
                </a:solidFill>
              </a:rPr>
              <a:t>fusion</a:t>
            </a:r>
            <a:r>
              <a:rPr lang="en-US" dirty="0" smtClean="0">
                <a:solidFill>
                  <a:srgbClr val="FFF7E7"/>
                </a:solidFill>
              </a:rPr>
              <a:t> 	</a:t>
            </a:r>
            <a:r>
              <a:rPr lang="en-US" b="0" dirty="0" smtClean="0">
                <a:solidFill>
                  <a:srgbClr val="FFF7E7"/>
                </a:solidFill>
              </a:rPr>
              <a:t>p p  </a:t>
            </a:r>
            <a:r>
              <a:rPr lang="en-US" b="0" dirty="0" smtClean="0">
                <a:solidFill>
                  <a:srgbClr val="FFF7E7"/>
                </a:solidFill>
                <a:sym typeface="Symbol" charset="0"/>
              </a:rPr>
              <a:t> d e</a:t>
            </a:r>
            <a:r>
              <a:rPr lang="en-US" b="0" baseline="30000" dirty="0" smtClean="0">
                <a:solidFill>
                  <a:srgbClr val="FFF7E7"/>
                </a:solidFill>
                <a:sym typeface="Symbol" charset="0"/>
              </a:rPr>
              <a:t>+ </a:t>
            </a:r>
            <a:r>
              <a:rPr lang="en-US" b="0" dirty="0" smtClean="0">
                <a:solidFill>
                  <a:srgbClr val="FFF7E7"/>
                </a:solidFill>
                <a:sym typeface="Symbol" charset="0"/>
              </a:rPr>
              <a:t></a:t>
            </a:r>
            <a:endParaRPr lang="en-US" b="0" dirty="0">
              <a:solidFill>
                <a:srgbClr val="FFF7E7"/>
              </a:solidFill>
              <a:sym typeface="Symbol" charset="0"/>
            </a:endParaRPr>
          </a:p>
          <a:p>
            <a:pPr eaLnBrk="1" hangingPunct="1">
              <a:buSzPct val="75000"/>
              <a:buNone/>
            </a:pPr>
            <a:r>
              <a:rPr lang="en-US" b="0" dirty="0">
                <a:solidFill>
                  <a:srgbClr val="FFF7E7"/>
                </a:solidFill>
              </a:rPr>
              <a:t> </a:t>
            </a:r>
            <a:r>
              <a:rPr lang="en-US" b="0" dirty="0">
                <a:solidFill>
                  <a:srgbClr val="FFF7E7"/>
                </a:solidFill>
                <a:latin typeface="Symbol" charset="2"/>
                <a:cs typeface="Symbol" charset="2"/>
              </a:rPr>
              <a:t> </a:t>
            </a:r>
            <a:r>
              <a:rPr lang="en-US" b="0" dirty="0" smtClean="0">
                <a:solidFill>
                  <a:srgbClr val="FFF7E7"/>
                </a:solidFill>
                <a:latin typeface="Symbol" charset="2"/>
                <a:cs typeface="Symbol" charset="2"/>
              </a:rPr>
              <a:t>  </a:t>
            </a:r>
            <a:r>
              <a:rPr lang="en-US" sz="2000" b="0" dirty="0" smtClean="0">
                <a:solidFill>
                  <a:srgbClr val="FFF7E7"/>
                </a:solidFill>
              </a:rPr>
              <a:t>Sudbury: 	</a:t>
            </a:r>
            <a:r>
              <a:rPr lang="en-US" sz="2000" b="0" dirty="0" smtClean="0">
                <a:solidFill>
                  <a:srgbClr val="FFF7E7"/>
                </a:solidFill>
                <a:sym typeface="Symbol" charset="0"/>
              </a:rPr>
              <a:t></a:t>
            </a:r>
            <a:r>
              <a:rPr lang="en-US" sz="2000" b="0" baseline="-25000" dirty="0">
                <a:solidFill>
                  <a:srgbClr val="FFF7E7"/>
                </a:solidFill>
                <a:sym typeface="Symbol" charset="0"/>
              </a:rPr>
              <a:t>e</a:t>
            </a:r>
            <a:r>
              <a:rPr lang="en-US" sz="2000" b="0" dirty="0">
                <a:solidFill>
                  <a:srgbClr val="FFF7E7"/>
                </a:solidFill>
              </a:rPr>
              <a:t> </a:t>
            </a:r>
            <a:r>
              <a:rPr lang="en-US" sz="2000" b="0" dirty="0" smtClean="0">
                <a:solidFill>
                  <a:srgbClr val="FFF7E7"/>
                </a:solidFill>
              </a:rPr>
              <a:t>d </a:t>
            </a:r>
            <a:r>
              <a:rPr lang="en-US" sz="2000" b="0" dirty="0">
                <a:solidFill>
                  <a:srgbClr val="FFF7E7"/>
                </a:solidFill>
                <a:sym typeface="Symbol" charset="0"/>
              </a:rPr>
              <a:t> p </a:t>
            </a:r>
            <a:r>
              <a:rPr lang="en-US" sz="2000" b="0" dirty="0" smtClean="0">
                <a:solidFill>
                  <a:srgbClr val="FFF7E7"/>
                </a:solidFill>
                <a:sym typeface="Symbol" charset="0"/>
              </a:rPr>
              <a:t>p </a:t>
            </a:r>
            <a:r>
              <a:rPr lang="en-US" sz="2000" b="0" dirty="0">
                <a:solidFill>
                  <a:srgbClr val="FFF7E7"/>
                </a:solidFill>
                <a:sym typeface="Symbol" charset="0"/>
              </a:rPr>
              <a:t>e</a:t>
            </a:r>
            <a:r>
              <a:rPr lang="en-US" sz="2000" b="0" baseline="30000" dirty="0">
                <a:solidFill>
                  <a:srgbClr val="FFF7E7"/>
                </a:solidFill>
                <a:sym typeface="Symbol" charset="0"/>
              </a:rPr>
              <a:t>-</a:t>
            </a:r>
            <a:r>
              <a:rPr lang="en-US" sz="2000" b="0" dirty="0">
                <a:solidFill>
                  <a:srgbClr val="FFF7E7"/>
                </a:solidFill>
                <a:sym typeface="Symbol" charset="0"/>
              </a:rPr>
              <a:t>     (CC)</a:t>
            </a:r>
          </a:p>
          <a:p>
            <a:pPr eaLnBrk="1" hangingPunct="1">
              <a:buSzPct val="75000"/>
              <a:buNone/>
            </a:pPr>
            <a:r>
              <a:rPr lang="en-US" sz="2000" b="0" dirty="0">
                <a:solidFill>
                  <a:srgbClr val="FFF7E7"/>
                </a:solidFill>
                <a:sym typeface="Symbol" charset="0"/>
              </a:rPr>
              <a:t>	</a:t>
            </a:r>
            <a:r>
              <a:rPr lang="en-US" sz="2000" b="0" dirty="0" smtClean="0">
                <a:solidFill>
                  <a:srgbClr val="FFF7E7"/>
                </a:solidFill>
                <a:sym typeface="Symbol" charset="0"/>
              </a:rPr>
              <a:t>		</a:t>
            </a:r>
            <a:r>
              <a:rPr lang="en-US" sz="2000" b="0" baseline="-25000" dirty="0" smtClean="0">
                <a:solidFill>
                  <a:srgbClr val="FFF7E7"/>
                </a:solidFill>
                <a:sym typeface="Symbol" charset="0"/>
              </a:rPr>
              <a:t>x</a:t>
            </a:r>
            <a:r>
              <a:rPr lang="en-US" sz="2000" b="0" dirty="0" smtClean="0">
                <a:solidFill>
                  <a:srgbClr val="FFF7E7"/>
                </a:solidFill>
              </a:rPr>
              <a:t> </a:t>
            </a:r>
            <a:r>
              <a:rPr lang="en-US" sz="2000" b="0" dirty="0">
                <a:solidFill>
                  <a:srgbClr val="FFF7E7"/>
                </a:solidFill>
              </a:rPr>
              <a:t>d </a:t>
            </a:r>
            <a:r>
              <a:rPr lang="en-US" sz="2000" b="0" dirty="0" smtClean="0">
                <a:solidFill>
                  <a:srgbClr val="FFF7E7"/>
                </a:solidFill>
                <a:sym typeface="Symbol" charset="0"/>
              </a:rPr>
              <a:t> p n </a:t>
            </a:r>
            <a:r>
              <a:rPr lang="en-US" sz="2000" b="0" dirty="0">
                <a:solidFill>
                  <a:srgbClr val="FFF7E7"/>
                </a:solidFill>
                <a:sym typeface="Symbol" charset="0"/>
              </a:rPr>
              <a:t></a:t>
            </a:r>
            <a:r>
              <a:rPr lang="en-US" sz="2000" b="0" baseline="-25000" dirty="0">
                <a:solidFill>
                  <a:srgbClr val="FFF7E7"/>
                </a:solidFill>
                <a:sym typeface="Symbol" charset="0"/>
              </a:rPr>
              <a:t>x</a:t>
            </a:r>
            <a:r>
              <a:rPr lang="en-US" sz="2000" b="0" dirty="0">
                <a:solidFill>
                  <a:srgbClr val="FFF7E7"/>
                </a:solidFill>
                <a:sym typeface="Symbol" charset="0"/>
              </a:rPr>
              <a:t>    (NC)</a:t>
            </a:r>
            <a:endParaRPr lang="en-US" sz="2000" b="0" dirty="0">
              <a:solidFill>
                <a:srgbClr val="FFF7E7"/>
              </a:solidFill>
            </a:endParaRPr>
          </a:p>
          <a:p>
            <a:pPr marL="292100" lvl="1" indent="0">
              <a:buFontTx/>
              <a:buNone/>
              <a:defRPr/>
            </a:pPr>
            <a:endParaRPr lang="en-US" b="0" dirty="0"/>
          </a:p>
          <a:p>
            <a:pPr lvl="1">
              <a:buFontTx/>
              <a:buNone/>
              <a:defRPr/>
            </a:pPr>
            <a:endParaRPr lang="en-US" sz="800" b="0" dirty="0">
              <a:latin typeface="Comic Sans MS" charset="0"/>
              <a:sym typeface="Symbol" charset="0"/>
            </a:endParaRPr>
          </a:p>
          <a:p>
            <a:pPr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>
              <a:defRPr/>
            </a:pPr>
            <a:endParaRPr lang="en-US" b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 marL="0" indent="0">
              <a:buNone/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model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independent connection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by single 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 Energy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Constant</a:t>
            </a:r>
            <a:endParaRPr lang="en-US" b="0" dirty="0"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1005572" name="Rectangle 4"/>
          <p:cNvSpPr>
            <a:spLocks noChangeArrowheads="1"/>
          </p:cNvSpPr>
          <p:nvPr/>
        </p:nvSpPr>
        <p:spPr bwMode="auto">
          <a:xfrm>
            <a:off x="229307" y="863673"/>
            <a:ext cx="2924175" cy="514350"/>
          </a:xfrm>
          <a:prstGeom prst="rect">
            <a:avLst/>
          </a:prstGeom>
          <a:noFill/>
          <a:ln w="19050">
            <a:solidFill>
              <a:srgbClr val="33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5602" name="Text Box 34"/>
          <p:cNvSpPr txBox="1">
            <a:spLocks noChangeArrowheads="1"/>
          </p:cNvSpPr>
          <p:nvPr/>
        </p:nvSpPr>
        <p:spPr bwMode="auto">
          <a:xfrm>
            <a:off x="5897563" y="6053138"/>
            <a:ext cx="2905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de-CH" sz="2000" b="1">
              <a:solidFill>
                <a:srgbClr val="FFFF00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3-03-20 at 10.0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160" y="4503000"/>
            <a:ext cx="5852279" cy="14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1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5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05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05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05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05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05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055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C0A9A-FF24-A647-B378-D4CEB915D7DF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27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Symbol" charset="0"/>
                <a:cs typeface="+mj-cs"/>
              </a:rPr>
              <a:t>m </a:t>
            </a:r>
            <a:r>
              <a:rPr lang="en-US" sz="3200" smtClean="0">
                <a:cs typeface="+mj-cs"/>
              </a:rPr>
              <a:t>+ d </a:t>
            </a:r>
            <a:r>
              <a:rPr lang="en-US" sz="3200" smtClean="0">
                <a:cs typeface="+mj-cs"/>
                <a:sym typeface="Symbol" charset="0"/>
              </a:rPr>
              <a:t> </a:t>
            </a:r>
            <a:r>
              <a:rPr lang="en-US" sz="3200" smtClean="0">
                <a:latin typeface="Symbol" charset="0"/>
                <a:cs typeface="+mj-cs"/>
                <a:sym typeface="Symbol" charset="0"/>
              </a:rPr>
              <a:t>n</a:t>
            </a:r>
            <a:r>
              <a:rPr lang="en-US" sz="3200" smtClean="0">
                <a:cs typeface="+mj-cs"/>
                <a:sym typeface="Symbol" charset="0"/>
              </a:rPr>
              <a:t> + n + n</a:t>
            </a:r>
            <a:r>
              <a:rPr lang="en-US" smtClean="0">
                <a:cs typeface="+mj-cs"/>
                <a:sym typeface="Symbol" charset="0"/>
              </a:rPr>
              <a:t>    </a:t>
            </a:r>
            <a:r>
              <a:rPr lang="en-US" sz="3200" smtClean="0">
                <a:cs typeface="+mj-cs"/>
              </a:rPr>
              <a:t>Theory</a:t>
            </a:r>
          </a:p>
        </p:txBody>
      </p:sp>
      <p:sp>
        <p:nvSpPr>
          <p:cNvPr id="1277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4000" y="692150"/>
            <a:ext cx="5005388" cy="6013450"/>
          </a:xfrm>
        </p:spPr>
        <p:txBody>
          <a:bodyPr/>
          <a:lstStyle/>
          <a:p>
            <a:pPr marL="228600" indent="-228600"/>
            <a:r>
              <a:rPr lang="en-US" sz="2000" b="0" dirty="0">
                <a:latin typeface="Arial" charset="0"/>
                <a:ea typeface="ＭＳ Ｐゴシック" charset="0"/>
              </a:rPr>
              <a:t>Axial current reaction</a:t>
            </a:r>
          </a:p>
          <a:p>
            <a:pPr marL="228600" indent="-228600"/>
            <a:r>
              <a:rPr lang="en-US" sz="2000" b="0" dirty="0">
                <a:latin typeface="Arial" charset="0"/>
                <a:ea typeface="ＭＳ Ｐゴシック" charset="0"/>
              </a:rPr>
              <a:t>	Gamow-Teller </a:t>
            </a:r>
            <a:r>
              <a:rPr lang="en-US" sz="2000" b="0" baseline="30000" dirty="0">
                <a:latin typeface="Arial" charset="0"/>
                <a:ea typeface="ＭＳ Ｐゴシック" charset="0"/>
              </a:rPr>
              <a:t>3</a:t>
            </a:r>
            <a:r>
              <a:rPr lang="en-US" sz="2000" b="0" dirty="0">
                <a:latin typeface="Arial" charset="0"/>
                <a:ea typeface="ＭＳ Ｐゴシック" charset="0"/>
              </a:rPr>
              <a:t>S</a:t>
            </a:r>
            <a:r>
              <a:rPr lang="en-US" sz="2000" b="0" baseline="-25000" dirty="0">
                <a:latin typeface="Arial" charset="0"/>
                <a:ea typeface="ＭＳ Ｐゴシック" charset="0"/>
              </a:rPr>
              <a:t>1</a:t>
            </a:r>
            <a:r>
              <a:rPr lang="en-US" sz="2000" b="0" dirty="0">
                <a:latin typeface="Arial" charset="0"/>
                <a:ea typeface="ＭＳ Ｐゴシック" charset="0"/>
              </a:rPr>
              <a:t> </a:t>
            </a:r>
            <a:r>
              <a:rPr lang="en-US" sz="2000" b="0" dirty="0">
                <a:latin typeface="Arial" charset="0"/>
                <a:ea typeface="ＭＳ Ｐゴシック" charset="0"/>
                <a:sym typeface="Symbol" charset="0"/>
              </a:rPr>
              <a:t> </a:t>
            </a:r>
            <a:r>
              <a:rPr lang="en-US" sz="2000" b="0" baseline="30000" dirty="0">
                <a:latin typeface="Arial" charset="0"/>
                <a:ea typeface="ＭＳ Ｐゴシック" charset="0"/>
                <a:sym typeface="Symbol" charset="0"/>
              </a:rPr>
              <a:t>1</a:t>
            </a:r>
            <a:r>
              <a:rPr lang="en-US" sz="2000" b="0" dirty="0">
                <a:latin typeface="Arial" charset="0"/>
                <a:ea typeface="ＭＳ Ｐゴシック" charset="0"/>
                <a:sym typeface="Symbol" charset="0"/>
              </a:rPr>
              <a:t>S</a:t>
            </a:r>
            <a:r>
              <a:rPr lang="en-US" sz="2000" b="0" baseline="-25000" dirty="0">
                <a:latin typeface="Arial" charset="0"/>
                <a:ea typeface="ＭＳ Ｐゴシック" charset="0"/>
                <a:sym typeface="Symbol" charset="0"/>
              </a:rPr>
              <a:t>0</a:t>
            </a:r>
          </a:p>
          <a:p>
            <a:pPr marL="228600" indent="-228600"/>
            <a:endParaRPr lang="en-US" sz="2000" baseline="-25000" dirty="0">
              <a:latin typeface="Arial" charset="0"/>
              <a:ea typeface="ＭＳ Ｐゴシック" charset="0"/>
              <a:sym typeface="Symbol" charset="0"/>
            </a:endParaRPr>
          </a:p>
          <a:p>
            <a:pPr marL="228600" indent="-228600"/>
            <a:r>
              <a:rPr lang="en-US" sz="2000" b="0" dirty="0">
                <a:latin typeface="Arial" charset="0"/>
                <a:ea typeface="ＭＳ Ｐゴシック" charset="0"/>
              </a:rPr>
              <a:t>one-body currents well defined</a:t>
            </a:r>
          </a:p>
          <a:p>
            <a:pPr marL="1219200" lvl="2" indent="-304800"/>
            <a:endParaRPr lang="en-US" sz="1600" b="0" baseline="-25000" dirty="0">
              <a:latin typeface="Arial" charset="0"/>
              <a:ea typeface="ＭＳ Ｐゴシック" charset="0"/>
            </a:endParaRPr>
          </a:p>
          <a:p>
            <a:pPr marL="228600" indent="-228600"/>
            <a:r>
              <a:rPr lang="en-US" sz="1800" b="0" dirty="0">
                <a:latin typeface="Arial" charset="0"/>
                <a:ea typeface="ＭＳ Ｐゴシック" charset="0"/>
              </a:rPr>
              <a:t> </a:t>
            </a:r>
            <a:r>
              <a:rPr lang="en-US" sz="2000" b="0" dirty="0">
                <a:latin typeface="Arial" charset="0"/>
                <a:ea typeface="ＭＳ Ｐゴシック" charset="0"/>
              </a:rPr>
              <a:t>two-body currents not well </a:t>
            </a:r>
            <a:br>
              <a:rPr lang="en-US" sz="2000" b="0" dirty="0">
                <a:latin typeface="Arial" charset="0"/>
                <a:ea typeface="ＭＳ Ｐゴシック" charset="0"/>
              </a:rPr>
            </a:br>
            <a:r>
              <a:rPr lang="en-US" sz="2000" b="0" dirty="0">
                <a:latin typeface="Arial" charset="0"/>
                <a:ea typeface="ＭＳ Ｐゴシック" charset="0"/>
              </a:rPr>
              <a:t> constrained by theory </a:t>
            </a:r>
            <a:br>
              <a:rPr lang="en-US" sz="2000" b="0" dirty="0">
                <a:latin typeface="Arial" charset="0"/>
                <a:ea typeface="ＭＳ Ｐゴシック" charset="0"/>
              </a:rPr>
            </a:br>
            <a:r>
              <a:rPr lang="en-US" sz="2000" dirty="0">
                <a:latin typeface="Arial" charset="0"/>
                <a:ea typeface="ＭＳ Ｐゴシック" charset="0"/>
              </a:rPr>
              <a:t> </a:t>
            </a:r>
            <a:r>
              <a:rPr lang="en-US" sz="1800" b="0" dirty="0">
                <a:latin typeface="Arial" charset="0"/>
                <a:ea typeface="ＭＳ Ｐゴシック" charset="0"/>
              </a:rPr>
              <a:t>(short distance physics)</a:t>
            </a:r>
            <a:br>
              <a:rPr lang="en-US" sz="1800" b="0" dirty="0">
                <a:latin typeface="Arial" charset="0"/>
                <a:ea typeface="ＭＳ Ｐゴシック" charset="0"/>
              </a:rPr>
            </a:br>
            <a:endParaRPr lang="en-US" sz="1800" b="0" dirty="0">
              <a:latin typeface="Arial" charset="0"/>
              <a:ea typeface="ＭＳ Ｐゴシック" charset="0"/>
            </a:endParaRPr>
          </a:p>
          <a:p>
            <a:pPr marL="228600" indent="-228600"/>
            <a:r>
              <a:rPr lang="en-US" sz="2000" b="0" dirty="0">
                <a:latin typeface="Arial" charset="0"/>
                <a:ea typeface="ＭＳ Ｐゴシック" charset="0"/>
              </a:rPr>
              <a:t>Methods</a:t>
            </a:r>
          </a:p>
          <a:p>
            <a:pPr marL="800100" lvl="1" indent="-508000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Potential model + MEC</a:t>
            </a:r>
          </a:p>
          <a:p>
            <a:pPr marL="800100" lvl="1" indent="-508000">
              <a:buFontTx/>
              <a:buNone/>
            </a:pPr>
            <a:r>
              <a:rPr lang="en-US" sz="1800" dirty="0">
                <a:latin typeface="Arial" charset="0"/>
                <a:ea typeface="ＭＳ Ｐゴシック" charset="0"/>
              </a:rPr>
              <a:t>hybrid EFT</a:t>
            </a:r>
          </a:p>
          <a:p>
            <a:pPr marL="800100" lvl="1" indent="-508000">
              <a:buFontTx/>
              <a:buNone/>
            </a:pPr>
            <a:r>
              <a:rPr lang="en-US" sz="1800" b="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Effective field theories (EFT)</a:t>
            </a:r>
            <a:r>
              <a:rPr lang="en-US" sz="1800" dirty="0">
                <a:solidFill>
                  <a:srgbClr val="00FF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marL="1219200" lvl="2" indent="-304800"/>
            <a:endParaRPr lang="en-US" sz="1400" dirty="0">
              <a:solidFill>
                <a:srgbClr val="00FF00"/>
              </a:solidFill>
              <a:latin typeface="Arial" charset="0"/>
              <a:ea typeface="ＭＳ Ｐゴシック" charset="0"/>
            </a:endParaRPr>
          </a:p>
        </p:txBody>
      </p:sp>
      <p:grpSp>
        <p:nvGrpSpPr>
          <p:cNvPr id="1277958" name="Group 6"/>
          <p:cNvGrpSpPr>
            <a:grpSpLocks/>
          </p:cNvGrpSpPr>
          <p:nvPr/>
        </p:nvGrpSpPr>
        <p:grpSpPr bwMode="auto">
          <a:xfrm>
            <a:off x="5367973" y="3387725"/>
            <a:ext cx="3268662" cy="2674938"/>
            <a:chOff x="3535" y="2390"/>
            <a:chExt cx="2059" cy="1685"/>
          </a:xfrm>
        </p:grpSpPr>
        <p:sp>
          <p:nvSpPr>
            <p:cNvPr id="1277959" name="Rectangle 7"/>
            <p:cNvSpPr>
              <a:spLocks noChangeArrowheads="1"/>
            </p:cNvSpPr>
            <p:nvPr/>
          </p:nvSpPr>
          <p:spPr bwMode="auto">
            <a:xfrm>
              <a:off x="3535" y="2390"/>
              <a:ext cx="2015" cy="1405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277960" name="Line 8"/>
            <p:cNvSpPr>
              <a:spLocks noChangeShapeType="1"/>
            </p:cNvSpPr>
            <p:nvPr/>
          </p:nvSpPr>
          <p:spPr bwMode="auto">
            <a:xfrm>
              <a:off x="4442" y="261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1" name="Line 9"/>
            <p:cNvSpPr>
              <a:spLocks noChangeShapeType="1"/>
            </p:cNvSpPr>
            <p:nvPr/>
          </p:nvSpPr>
          <p:spPr bwMode="auto">
            <a:xfrm>
              <a:off x="4442" y="278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2" name="Line 10"/>
            <p:cNvSpPr>
              <a:spLocks noChangeShapeType="1"/>
            </p:cNvSpPr>
            <p:nvPr/>
          </p:nvSpPr>
          <p:spPr bwMode="auto">
            <a:xfrm>
              <a:off x="4493" y="3058"/>
              <a:ext cx="827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3" name="Line 11"/>
            <p:cNvSpPr>
              <a:spLocks noChangeShapeType="1"/>
            </p:cNvSpPr>
            <p:nvPr/>
          </p:nvSpPr>
          <p:spPr bwMode="auto">
            <a:xfrm flipV="1">
              <a:off x="4500" y="3030"/>
              <a:ext cx="795" cy="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4" name="Rectangle 12"/>
            <p:cNvSpPr>
              <a:spLocks noChangeArrowheads="1"/>
            </p:cNvSpPr>
            <p:nvPr/>
          </p:nvSpPr>
          <p:spPr bwMode="auto">
            <a:xfrm>
              <a:off x="4759" y="2617"/>
              <a:ext cx="369" cy="5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277965" name="Line 13"/>
            <p:cNvSpPr>
              <a:spLocks noChangeShapeType="1"/>
            </p:cNvSpPr>
            <p:nvPr/>
          </p:nvSpPr>
          <p:spPr bwMode="auto">
            <a:xfrm>
              <a:off x="5128" y="2679"/>
              <a:ext cx="0" cy="1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6" name="Freeform 14"/>
            <p:cNvSpPr>
              <a:spLocks/>
            </p:cNvSpPr>
            <p:nvPr/>
          </p:nvSpPr>
          <p:spPr bwMode="auto">
            <a:xfrm>
              <a:off x="4850" y="3003"/>
              <a:ext cx="103" cy="189"/>
            </a:xfrm>
            <a:custGeom>
              <a:avLst/>
              <a:gdLst>
                <a:gd name="T0" fmla="*/ 35 w 76"/>
                <a:gd name="T1" fmla="*/ 254 h 254"/>
                <a:gd name="T2" fmla="*/ 37 w 76"/>
                <a:gd name="T3" fmla="*/ 223 h 254"/>
                <a:gd name="T4" fmla="*/ 6 w 76"/>
                <a:gd name="T5" fmla="*/ 194 h 254"/>
                <a:gd name="T6" fmla="*/ 71 w 76"/>
                <a:gd name="T7" fmla="*/ 163 h 254"/>
                <a:gd name="T8" fmla="*/ 6 w 76"/>
                <a:gd name="T9" fmla="*/ 132 h 254"/>
                <a:gd name="T10" fmla="*/ 71 w 76"/>
                <a:gd name="T11" fmla="*/ 100 h 254"/>
                <a:gd name="T12" fmla="*/ 4 w 76"/>
                <a:gd name="T13" fmla="*/ 74 h 254"/>
                <a:gd name="T14" fmla="*/ 71 w 76"/>
                <a:gd name="T15" fmla="*/ 43 h 254"/>
                <a:gd name="T16" fmla="*/ 35 w 76"/>
                <a:gd name="T17" fmla="*/ 28 h 254"/>
                <a:gd name="T18" fmla="*/ 30 w 76"/>
                <a:gd name="T1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noFill/>
            <a:ln w="2540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7" name="Line 15"/>
            <p:cNvSpPr>
              <a:spLocks noChangeShapeType="1"/>
            </p:cNvSpPr>
            <p:nvPr/>
          </p:nvSpPr>
          <p:spPr bwMode="auto">
            <a:xfrm>
              <a:off x="4842" y="2988"/>
              <a:ext cx="86" cy="3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8" name="Line 16"/>
            <p:cNvSpPr>
              <a:spLocks noChangeShapeType="1"/>
            </p:cNvSpPr>
            <p:nvPr/>
          </p:nvSpPr>
          <p:spPr bwMode="auto">
            <a:xfrm flipV="1">
              <a:off x="4842" y="2985"/>
              <a:ext cx="86" cy="3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69" name="Freeform 17"/>
            <p:cNvSpPr>
              <a:spLocks/>
            </p:cNvSpPr>
            <p:nvPr/>
          </p:nvSpPr>
          <p:spPr bwMode="auto">
            <a:xfrm>
              <a:off x="4713" y="2418"/>
              <a:ext cx="103" cy="190"/>
            </a:xfrm>
            <a:custGeom>
              <a:avLst/>
              <a:gdLst>
                <a:gd name="T0" fmla="*/ 35 w 76"/>
                <a:gd name="T1" fmla="*/ 254 h 254"/>
                <a:gd name="T2" fmla="*/ 37 w 76"/>
                <a:gd name="T3" fmla="*/ 223 h 254"/>
                <a:gd name="T4" fmla="*/ 6 w 76"/>
                <a:gd name="T5" fmla="*/ 194 h 254"/>
                <a:gd name="T6" fmla="*/ 71 w 76"/>
                <a:gd name="T7" fmla="*/ 163 h 254"/>
                <a:gd name="T8" fmla="*/ 6 w 76"/>
                <a:gd name="T9" fmla="*/ 132 h 254"/>
                <a:gd name="T10" fmla="*/ 71 w 76"/>
                <a:gd name="T11" fmla="*/ 100 h 254"/>
                <a:gd name="T12" fmla="*/ 4 w 76"/>
                <a:gd name="T13" fmla="*/ 74 h 254"/>
                <a:gd name="T14" fmla="*/ 71 w 76"/>
                <a:gd name="T15" fmla="*/ 43 h 254"/>
                <a:gd name="T16" fmla="*/ 35 w 76"/>
                <a:gd name="T17" fmla="*/ 28 h 254"/>
                <a:gd name="T18" fmla="*/ 30 w 76"/>
                <a:gd name="T1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254">
                  <a:moveTo>
                    <a:pt x="35" y="254"/>
                  </a:moveTo>
                  <a:cubicBezTo>
                    <a:pt x="38" y="243"/>
                    <a:pt x="42" y="233"/>
                    <a:pt x="37" y="223"/>
                  </a:cubicBezTo>
                  <a:cubicBezTo>
                    <a:pt x="32" y="213"/>
                    <a:pt x="0" y="204"/>
                    <a:pt x="6" y="194"/>
                  </a:cubicBezTo>
                  <a:cubicBezTo>
                    <a:pt x="12" y="184"/>
                    <a:pt x="71" y="173"/>
                    <a:pt x="71" y="163"/>
                  </a:cubicBezTo>
                  <a:cubicBezTo>
                    <a:pt x="71" y="153"/>
                    <a:pt x="6" y="142"/>
                    <a:pt x="6" y="132"/>
                  </a:cubicBezTo>
                  <a:cubicBezTo>
                    <a:pt x="6" y="122"/>
                    <a:pt x="71" y="110"/>
                    <a:pt x="71" y="100"/>
                  </a:cubicBezTo>
                  <a:cubicBezTo>
                    <a:pt x="71" y="90"/>
                    <a:pt x="4" y="83"/>
                    <a:pt x="4" y="74"/>
                  </a:cubicBezTo>
                  <a:cubicBezTo>
                    <a:pt x="4" y="65"/>
                    <a:pt x="66" y="51"/>
                    <a:pt x="71" y="43"/>
                  </a:cubicBezTo>
                  <a:cubicBezTo>
                    <a:pt x="76" y="35"/>
                    <a:pt x="42" y="35"/>
                    <a:pt x="35" y="28"/>
                  </a:cubicBezTo>
                  <a:cubicBezTo>
                    <a:pt x="28" y="21"/>
                    <a:pt x="29" y="10"/>
                    <a:pt x="30" y="0"/>
                  </a:cubicBezTo>
                </a:path>
              </a:pathLst>
            </a:custGeom>
            <a:noFill/>
            <a:ln w="25400" cmpd="sng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70" name="Line 18"/>
            <p:cNvSpPr>
              <a:spLocks noChangeShapeType="1"/>
            </p:cNvSpPr>
            <p:nvPr/>
          </p:nvSpPr>
          <p:spPr bwMode="auto">
            <a:xfrm>
              <a:off x="4704" y="2403"/>
              <a:ext cx="87" cy="3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71" name="Line 19"/>
            <p:cNvSpPr>
              <a:spLocks noChangeShapeType="1"/>
            </p:cNvSpPr>
            <p:nvPr/>
          </p:nvSpPr>
          <p:spPr bwMode="auto">
            <a:xfrm flipV="1">
              <a:off x="4704" y="2400"/>
              <a:ext cx="87" cy="3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72" name="Oval 20"/>
            <p:cNvSpPr>
              <a:spLocks noChangeArrowheads="1"/>
            </p:cNvSpPr>
            <p:nvPr/>
          </p:nvSpPr>
          <p:spPr bwMode="auto">
            <a:xfrm>
              <a:off x="4860" y="3168"/>
              <a:ext cx="77" cy="5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77973" name="Text Box 21"/>
            <p:cNvSpPr txBox="1">
              <a:spLocks noChangeArrowheads="1"/>
            </p:cNvSpPr>
            <p:nvPr/>
          </p:nvSpPr>
          <p:spPr bwMode="auto">
            <a:xfrm>
              <a:off x="3615" y="2590"/>
              <a:ext cx="7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>
                  <a:cs typeface="+mn-cs"/>
                </a:rPr>
                <a:t>MEC</a:t>
              </a:r>
            </a:p>
          </p:txBody>
        </p:sp>
        <p:sp>
          <p:nvSpPr>
            <p:cNvPr id="1277974" name="Text Box 22"/>
            <p:cNvSpPr txBox="1">
              <a:spLocks noChangeArrowheads="1"/>
            </p:cNvSpPr>
            <p:nvPr/>
          </p:nvSpPr>
          <p:spPr bwMode="auto">
            <a:xfrm>
              <a:off x="4542" y="3375"/>
              <a:ext cx="89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 sz="2800">
                  <a:solidFill>
                    <a:srgbClr val="0000FF"/>
                  </a:solidFill>
                  <a:cs typeface="+mn-cs"/>
                </a:rPr>
                <a:t>L</a:t>
              </a:r>
              <a:r>
                <a:rPr lang="en-US" sz="2800" baseline="-25000">
                  <a:solidFill>
                    <a:srgbClr val="0000FF"/>
                  </a:solidFill>
                  <a:cs typeface="+mn-cs"/>
                </a:rPr>
                <a:t>1A</a:t>
              </a:r>
              <a:r>
                <a:rPr lang="en-US" sz="2800">
                  <a:solidFill>
                    <a:srgbClr val="0000FF"/>
                  </a:solidFill>
                  <a:cs typeface="+mn-cs"/>
                </a:rPr>
                <a:t>, d</a:t>
              </a:r>
              <a:r>
                <a:rPr lang="en-US" sz="2800" baseline="30000">
                  <a:solidFill>
                    <a:srgbClr val="0000FF"/>
                  </a:solidFill>
                  <a:cs typeface="+mn-cs"/>
                </a:rPr>
                <a:t>R</a:t>
              </a:r>
            </a:p>
          </p:txBody>
        </p:sp>
        <p:sp>
          <p:nvSpPr>
            <p:cNvPr id="1277975" name="Text Box 23"/>
            <p:cNvSpPr txBox="1">
              <a:spLocks noChangeArrowheads="1"/>
            </p:cNvSpPr>
            <p:nvPr/>
          </p:nvSpPr>
          <p:spPr bwMode="auto">
            <a:xfrm>
              <a:off x="3639" y="3102"/>
              <a:ext cx="7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en-US">
                  <a:cs typeface="+mn-cs"/>
                </a:rPr>
                <a:t>EFT</a:t>
              </a:r>
            </a:p>
          </p:txBody>
        </p:sp>
        <p:sp>
          <p:nvSpPr>
            <p:cNvPr id="1277976" name="Text Box 24"/>
            <p:cNvSpPr txBox="1">
              <a:spLocks noChangeArrowheads="1"/>
            </p:cNvSpPr>
            <p:nvPr/>
          </p:nvSpPr>
          <p:spPr bwMode="auto">
            <a:xfrm>
              <a:off x="4972" y="3271"/>
              <a:ext cx="5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0000FF"/>
                  </a:solidFill>
                  <a:cs typeface="+mn-cs"/>
                  <a:sym typeface="Symbol" charset="0"/>
                </a:rPr>
                <a:t></a:t>
              </a:r>
            </a:p>
          </p:txBody>
        </p:sp>
        <p:sp>
          <p:nvSpPr>
            <p:cNvPr id="1277977" name="Text Box 25"/>
            <p:cNvSpPr txBox="1">
              <a:spLocks noChangeArrowheads="1"/>
            </p:cNvSpPr>
            <p:nvPr/>
          </p:nvSpPr>
          <p:spPr bwMode="auto">
            <a:xfrm>
              <a:off x="4864" y="2416"/>
              <a:ext cx="2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Symbol" charset="0"/>
                  <a:cs typeface="+mn-cs"/>
                </a:rPr>
                <a:t>D</a:t>
              </a:r>
            </a:p>
          </p:txBody>
        </p:sp>
        <p:sp>
          <p:nvSpPr>
            <p:cNvPr id="1277978" name="Text Box 26"/>
            <p:cNvSpPr txBox="1">
              <a:spLocks noChangeArrowheads="1"/>
            </p:cNvSpPr>
            <p:nvPr/>
          </p:nvSpPr>
          <p:spPr bwMode="auto">
            <a:xfrm>
              <a:off x="5112" y="2568"/>
              <a:ext cx="2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latin typeface="Symbol" charset="0"/>
                  <a:cs typeface="+mn-cs"/>
                </a:rPr>
                <a:t>p</a:t>
              </a:r>
            </a:p>
          </p:txBody>
        </p:sp>
        <p:sp>
          <p:nvSpPr>
            <p:cNvPr id="1277979" name="Text Box 27"/>
            <p:cNvSpPr txBox="1">
              <a:spLocks noChangeArrowheads="1"/>
            </p:cNvSpPr>
            <p:nvPr/>
          </p:nvSpPr>
          <p:spPr bwMode="auto">
            <a:xfrm>
              <a:off x="3762" y="3844"/>
              <a:ext cx="18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dirty="0">
                  <a:solidFill>
                    <a:srgbClr val="00FF00"/>
                  </a:solidFill>
                  <a:cs typeface="+mn-cs"/>
                </a:rPr>
                <a:t>L</a:t>
              </a:r>
              <a:r>
                <a:rPr lang="en-US" dirty="0">
                  <a:solidFill>
                    <a:schemeClr val="bg1"/>
                  </a:solidFill>
                  <a:cs typeface="+mn-cs"/>
                </a:rPr>
                <a:t>ow</a:t>
              </a:r>
              <a:r>
                <a:rPr lang="en-US" dirty="0">
                  <a:solidFill>
                    <a:srgbClr val="00FF00"/>
                  </a:solidFill>
                  <a:cs typeface="+mn-cs"/>
                </a:rPr>
                <a:t> E</a:t>
              </a:r>
              <a:r>
                <a:rPr lang="en-US" dirty="0">
                  <a:solidFill>
                    <a:schemeClr val="bg1"/>
                  </a:solidFill>
                  <a:cs typeface="+mn-cs"/>
                </a:rPr>
                <a:t>nergy</a:t>
              </a:r>
              <a:r>
                <a:rPr lang="en-US" dirty="0">
                  <a:solidFill>
                    <a:srgbClr val="00FF00"/>
                  </a:solidFill>
                  <a:cs typeface="+mn-cs"/>
                </a:rPr>
                <a:t> C</a:t>
              </a:r>
              <a:r>
                <a:rPr lang="en-US" dirty="0">
                  <a:solidFill>
                    <a:schemeClr val="bg1"/>
                  </a:solidFill>
                  <a:cs typeface="+mn-cs"/>
                </a:rPr>
                <a:t>onstants</a:t>
              </a:r>
            </a:p>
          </p:txBody>
        </p:sp>
      </p:grpSp>
      <p:graphicFrame>
        <p:nvGraphicFramePr>
          <p:cNvPr id="1277980" name="Object 28"/>
          <p:cNvGraphicFramePr>
            <a:graphicFrameLocks noChangeAspect="1"/>
          </p:cNvGraphicFramePr>
          <p:nvPr/>
        </p:nvGraphicFramePr>
        <p:xfrm>
          <a:off x="647700" y="4872038"/>
          <a:ext cx="3549650" cy="97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32" name="Formula" r:id="rId4" imgW="1582560" imgH="436320" progId="Equation.Ribbit">
                  <p:embed/>
                </p:oleObj>
              </mc:Choice>
              <mc:Fallback>
                <p:oleObj name="Formula" r:id="rId4" imgW="1582560" imgH="436320" progId="Equation.Ribbi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" y="4872038"/>
                        <a:ext cx="3549650" cy="979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572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"/>
          <p:cNvSpPr txBox="1">
            <a:spLocks noRot="1" noChangeArrowheads="1"/>
          </p:cNvSpPr>
          <p:nvPr/>
        </p:nvSpPr>
        <p:spPr bwMode="auto">
          <a:xfrm>
            <a:off x="272151" y="888083"/>
            <a:ext cx="8785263" cy="563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177800" indent="-1778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CCFF"/>
              </a:buClr>
              <a:buSzPct val="85000"/>
              <a:buFont typeface="Wingdings" charset="0"/>
              <a:defRPr sz="2400" b="1">
                <a:solidFill>
                  <a:srgbClr val="FFFF99"/>
                </a:solidFill>
                <a:latin typeface="+mn-lt"/>
                <a:ea typeface="+mn-ea"/>
                <a:cs typeface="ＭＳ Ｐゴシック" charset="0"/>
              </a:defRPr>
            </a:lvl1pPr>
            <a:lvl2pPr marL="5207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Char char="•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Wingdings" charset="0"/>
              <a:defRPr b="1">
                <a:solidFill>
                  <a:srgbClr val="CCFFFF"/>
                </a:solidFill>
                <a:latin typeface="+mn-lt"/>
                <a:ea typeface="+mn-ea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defRPr sz="14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Axial current 		</a:t>
            </a:r>
            <a:r>
              <a:rPr lang="en-US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b="0" baseline="30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b="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(or </a:t>
            </a:r>
            <a:r>
              <a:rPr lang="en-US" b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b="0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r>
              <a:rPr lang="en-US" b="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US" b="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 lvl="1">
              <a:buFontTx/>
              <a:buNone/>
              <a:defRPr/>
            </a:pPr>
            <a:endParaRPr lang="en-US" sz="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 marL="0" indent="0"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Extract from axial current reaction in </a:t>
            </a:r>
          </a:p>
          <a:p>
            <a:pPr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2-body system</a:t>
            </a:r>
          </a:p>
          <a:p>
            <a:pPr lvl="1"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theoretical clean, natural progression of topical program</a:t>
            </a:r>
            <a:b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</a:b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to build nuclear physics from QCD</a:t>
            </a:r>
          </a:p>
          <a:p>
            <a:pPr lvl="1">
              <a:defRPr/>
            </a:pPr>
            <a:r>
              <a:rPr lang="en-US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0"/>
              </a:rPr>
              <a:t>experimental information scarce: 100% uncertainty in LEC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 lvl="1">
              <a:defRPr/>
            </a:pPr>
            <a:r>
              <a:rPr lang="en-US" dirty="0" err="1" smtClean="0">
                <a:solidFill>
                  <a:srgbClr val="1DFF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Symbol" charset="0"/>
              </a:rPr>
              <a:t>MuSun</a:t>
            </a:r>
            <a:r>
              <a:rPr lang="en-US" dirty="0" smtClean="0">
                <a:solidFill>
                  <a:srgbClr val="1DFF4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Symbol" charset="0"/>
              </a:rPr>
              <a:t> only realistic option, </a:t>
            </a:r>
            <a:r>
              <a:rPr lang="en-US" altLang="ja-JP" dirty="0" smtClean="0">
                <a:solidFill>
                  <a:srgbClr val="1DFF47"/>
                </a:solidFill>
                <a:latin typeface="Comic Sans MS"/>
                <a:cs typeface="Comic Sans MS"/>
              </a:rPr>
              <a:t>reduce uncertainty 100% to ~20%</a:t>
            </a:r>
          </a:p>
          <a:p>
            <a:pPr lvl="1">
              <a:defRPr/>
            </a:pPr>
            <a:endParaRPr lang="en-US" altLang="ja-JP" b="0" dirty="0" smtClean="0">
              <a:solidFill>
                <a:srgbClr val="19FF15"/>
              </a:solidFill>
              <a:latin typeface="Comic Sans MS" charset="0"/>
              <a:cs typeface="+mn-cs"/>
            </a:endParaRPr>
          </a:p>
          <a:p>
            <a:pPr>
              <a:defRPr/>
            </a:pP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3-body system</a:t>
            </a:r>
          </a:p>
          <a:p>
            <a:pPr lvl="1">
              <a:defRPr/>
            </a:pP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LECs and additional complexity enter</a:t>
            </a:r>
          </a:p>
          <a:p>
            <a:pPr lvl="1">
              <a:defRPr/>
            </a:pP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tritium beta decay</a:t>
            </a:r>
          </a:p>
          <a:p>
            <a:pPr lvl="1">
              <a:defRPr/>
            </a:pPr>
            <a:r>
              <a:rPr lang="en-US" altLang="ja-JP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current state of the art</a:t>
            </a:r>
            <a:endParaRPr lang="en-US" b="0" dirty="0" smtClean="0">
              <a:solidFill>
                <a:srgbClr val="19FF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cs typeface="+mn-cs"/>
              <a:sym typeface="Symbol" charset="0"/>
            </a:endParaRPr>
          </a:p>
          <a:p>
            <a:pPr marL="0" indent="0">
              <a:defRPr/>
            </a:pPr>
            <a:endParaRPr lang="en-US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charset="0"/>
            </a:endParaRPr>
          </a:p>
          <a:p>
            <a:pPr marL="292100" lvl="1" indent="0">
              <a:buFontTx/>
              <a:buNone/>
              <a:defRPr/>
            </a:pPr>
            <a:endParaRPr lang="en-US" b="0" dirty="0" smtClean="0">
              <a:sym typeface="Symbol" charset="0"/>
            </a:endParaRPr>
          </a:p>
          <a:p>
            <a:pPr marL="292100" lvl="1" indent="0">
              <a:buFontTx/>
              <a:buNone/>
              <a:defRPr/>
            </a:pPr>
            <a:r>
              <a:rPr lang="en-US" b="0" dirty="0" smtClean="0"/>
              <a:t> </a:t>
            </a:r>
          </a:p>
          <a:p>
            <a:pPr lvl="1">
              <a:buFontTx/>
              <a:buNone/>
              <a:defRPr/>
            </a:pPr>
            <a:endParaRPr lang="en-US" sz="800" b="0" dirty="0">
              <a:latin typeface="Comic Sans MS" charset="0"/>
              <a:sym typeface="Symbol" charset="0"/>
            </a:endParaRPr>
          </a:p>
        </p:txBody>
      </p:sp>
      <p:pic>
        <p:nvPicPr>
          <p:cNvPr id="30" name="Picture 29" descr="N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183" y="3802536"/>
            <a:ext cx="3349878" cy="2915075"/>
          </a:xfrm>
          <a:prstGeom prst="rect">
            <a:avLst/>
          </a:prstGeom>
        </p:spPr>
      </p:pic>
      <p:sp>
        <p:nvSpPr>
          <p:cNvPr id="2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C0A9A-FF24-A647-B378-D4CEB915D7DF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45032" y="6519446"/>
            <a:ext cx="1773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H. Krebs 2012</a:t>
            </a:r>
            <a:endParaRPr lang="en-US" sz="1400" dirty="0">
              <a:solidFill>
                <a:schemeClr val="accent3"/>
              </a:solidFill>
            </a:endParaRPr>
          </a:p>
        </p:txBody>
      </p:sp>
      <p:pic>
        <p:nvPicPr>
          <p:cNvPr id="5" name="Picture 4" descr="Screen Shot 2013-03-20 at 9.53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85" y="740068"/>
            <a:ext cx="1231719" cy="1779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90080" y="4674873"/>
            <a:ext cx="45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sp>
        <p:nvSpPr>
          <p:cNvPr id="12" name="Freeform 11"/>
          <p:cNvSpPr/>
          <p:nvPr/>
        </p:nvSpPr>
        <p:spPr>
          <a:xfrm>
            <a:off x="9144000" y="1343522"/>
            <a:ext cx="1451839" cy="3453273"/>
          </a:xfrm>
          <a:custGeom>
            <a:avLst/>
            <a:gdLst>
              <a:gd name="connsiteX0" fmla="*/ 0 w 1451839"/>
              <a:gd name="connsiteY0" fmla="*/ 0 h 3453273"/>
              <a:gd name="connsiteX1" fmla="*/ 1269927 w 1451839"/>
              <a:gd name="connsiteY1" fmla="*/ 440844 h 3453273"/>
              <a:gd name="connsiteX2" fmla="*/ 1427356 w 1451839"/>
              <a:gd name="connsiteY2" fmla="*/ 1763374 h 3453273"/>
              <a:gd name="connsiteX3" fmla="*/ 1112498 w 1451839"/>
              <a:gd name="connsiteY3" fmla="*/ 3453273 h 345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1839" h="3453273">
                <a:moveTo>
                  <a:pt x="0" y="0"/>
                </a:moveTo>
                <a:cubicBezTo>
                  <a:pt x="516017" y="73474"/>
                  <a:pt x="1032034" y="146948"/>
                  <a:pt x="1269927" y="440844"/>
                </a:cubicBezTo>
                <a:cubicBezTo>
                  <a:pt x="1507820" y="734740"/>
                  <a:pt x="1453594" y="1261303"/>
                  <a:pt x="1427356" y="1763374"/>
                </a:cubicBezTo>
                <a:cubicBezTo>
                  <a:pt x="1401118" y="2265445"/>
                  <a:pt x="1112498" y="3453273"/>
                  <a:pt x="1112498" y="3453273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7913430" y="1920817"/>
            <a:ext cx="503773" cy="318037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73548"/>
            <a:ext cx="72104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FF"/>
                    </a:gs>
                    <a:gs pos="100000">
                      <a:srgbClr val="00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/>
              <a:t>Quest for the Unknown LEC </a:t>
            </a:r>
            <a:endParaRPr lang="en-US" sz="32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3037455" y="744744"/>
            <a:ext cx="30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^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773125" y="207945"/>
            <a:ext cx="29051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dirty="0">
                <a:solidFill>
                  <a:srgbClr val="FF6600"/>
                </a:solidFill>
                <a:latin typeface="Arial"/>
                <a:cs typeface="+mn-cs"/>
              </a:rPr>
              <a:t>“</a:t>
            </a:r>
            <a:r>
              <a:rPr lang="en-US" dirty="0">
                <a:solidFill>
                  <a:srgbClr val="FF6600"/>
                </a:solidFill>
                <a:latin typeface="Comic Sans MS" charset="0"/>
                <a:cs typeface="+mn-cs"/>
              </a:rPr>
              <a:t>Calibrate the Sun</a:t>
            </a:r>
            <a:r>
              <a:rPr lang="ja-JP" altLang="en-US" dirty="0">
                <a:solidFill>
                  <a:srgbClr val="FF6600"/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rgbClr val="FF6600"/>
              </a:solidFill>
              <a:latin typeface="Comic Sans M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06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0080"/>
          </a:xfrm>
        </p:spPr>
        <p:txBody>
          <a:bodyPr/>
          <a:lstStyle/>
          <a:p>
            <a:r>
              <a:rPr lang="en-US" dirty="0" smtClean="0"/>
              <a:t>What’s Special about </a:t>
            </a:r>
            <a:r>
              <a:rPr lang="en-US" dirty="0" err="1" smtClean="0"/>
              <a:t>Muons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07988" y="1123507"/>
            <a:ext cx="8229600" cy="573449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smtClean="0"/>
              <a:t>Precision physics @ Intensity frontier</a:t>
            </a:r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err="1" smtClean="0">
                <a:solidFill>
                  <a:schemeClr val="bg1">
                    <a:lumMod val="65000"/>
                  </a:schemeClr>
                </a:solidFill>
              </a:rPr>
              <a:t>Muon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 decay determines strength and structure of weak interaction</a:t>
            </a:r>
          </a:p>
          <a:p>
            <a:pPr marL="168275" indent="-168275">
              <a:buFont typeface="Arial"/>
              <a:buChar char="•"/>
            </a:pPr>
            <a:endParaRPr lang="en-US" sz="18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Muon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capture probes physics not accessible in 1</a:t>
            </a:r>
            <a:r>
              <a:rPr lang="en-US" sz="1800" baseline="30000" dirty="0">
                <a:solidFill>
                  <a:schemeClr val="bg1">
                    <a:lumMod val="75000"/>
                  </a:schemeClr>
                </a:solidFill>
              </a:rPr>
              <a:t>st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lepton generation</a:t>
            </a:r>
          </a:p>
          <a:p>
            <a:pPr lvl="1" indent="0">
              <a:buNone/>
            </a:pP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Aside: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Muon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is heavy electron</a:t>
            </a:r>
          </a:p>
          <a:p>
            <a:pPr lvl="1" indent="0">
              <a:buNone/>
            </a:pPr>
            <a:endParaRPr lang="en-US" sz="1400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smtClean="0"/>
              <a:t>Quantum loop sensitivity to </a:t>
            </a:r>
            <a:br>
              <a:rPr lang="en-US" sz="1800" dirty="0" smtClean="0"/>
            </a:br>
            <a:r>
              <a:rPr lang="en-US" sz="1800" dirty="0" smtClean="0"/>
              <a:t>new physics (m</a:t>
            </a:r>
            <a:r>
              <a:rPr lang="en-US" sz="18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800" dirty="0" smtClean="0"/>
              <a:t>/m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)</a:t>
            </a:r>
            <a:r>
              <a:rPr lang="en-US" sz="1800" baseline="30000" dirty="0" smtClean="0"/>
              <a:t>2</a:t>
            </a:r>
            <a:br>
              <a:rPr lang="en-US" sz="1800" baseline="30000" dirty="0" smtClean="0"/>
            </a:br>
            <a:endParaRPr lang="en-US" sz="1800" dirty="0"/>
          </a:p>
          <a:p>
            <a:pPr marL="168275" indent="-168275">
              <a:buFont typeface="Arial"/>
              <a:buChar char="•"/>
            </a:pPr>
            <a:r>
              <a:rPr lang="en-US" sz="1800" dirty="0" smtClean="0">
                <a:solidFill>
                  <a:srgbClr val="A6A6A6"/>
                </a:solidFill>
              </a:rPr>
              <a:t>Charged Lepton Flavor violation </a:t>
            </a:r>
          </a:p>
          <a:p>
            <a:pPr marL="168275" indent="-168275">
              <a:buFont typeface="Arial"/>
              <a:buChar char="•"/>
            </a:pPr>
            <a:endParaRPr lang="en-US" sz="1800" dirty="0">
              <a:solidFill>
                <a:srgbClr val="A6A6A6"/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800" dirty="0" err="1" smtClean="0">
                <a:solidFill>
                  <a:srgbClr val="A6A6A6"/>
                </a:solidFill>
              </a:rPr>
              <a:t>Muon</a:t>
            </a:r>
            <a:r>
              <a:rPr lang="en-US" sz="1800" dirty="0" smtClean="0">
                <a:solidFill>
                  <a:srgbClr val="A6A6A6"/>
                </a:solidFill>
              </a:rPr>
              <a:t> collider, MSR, </a:t>
            </a:r>
            <a:r>
              <a:rPr lang="en-US" sz="1800" dirty="0" err="1" smtClean="0">
                <a:solidFill>
                  <a:srgbClr val="A6A6A6"/>
                </a:solidFill>
              </a:rPr>
              <a:t>etc</a:t>
            </a:r>
            <a:endParaRPr lang="en-US" sz="1400" dirty="0" smtClean="0">
              <a:solidFill>
                <a:srgbClr val="A6A6A6"/>
              </a:solidFill>
            </a:endParaRPr>
          </a:p>
          <a:p>
            <a:pPr marL="168275" indent="-168275">
              <a:buFont typeface="Arial"/>
              <a:buChar char="•"/>
            </a:pPr>
            <a:endParaRPr lang="en-US" sz="1800" dirty="0"/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</p:txBody>
      </p:sp>
      <p:pic>
        <p:nvPicPr>
          <p:cNvPr id="15" name="Picture 14" descr="Screen Shot 2013-04-20 at 4.24.3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708" y="923578"/>
            <a:ext cx="2433368" cy="2545580"/>
          </a:xfrm>
          <a:prstGeom prst="rect">
            <a:avLst/>
          </a:prstGeom>
        </p:spPr>
      </p:pic>
      <p:pic>
        <p:nvPicPr>
          <p:cNvPr id="5" name="Picture 4" descr="Screen Shot 2013-04-22 at 12.02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586" y="4439920"/>
            <a:ext cx="5334294" cy="2202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23774" y="6298516"/>
            <a:ext cx="2220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Muon</a:t>
            </a:r>
            <a:r>
              <a:rPr lang="en-US" sz="16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g-2 @ FNAL</a:t>
            </a:r>
            <a:endParaRPr lang="en-US" b="1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6286" y="783590"/>
            <a:ext cx="4052773" cy="2329180"/>
            <a:chOff x="306286" y="783590"/>
            <a:chExt cx="4052773" cy="2329180"/>
          </a:xfrm>
        </p:grpSpPr>
        <p:pic>
          <p:nvPicPr>
            <p:cNvPr id="16" name="Picture 15" descr="Screen Shot 2013-04-22 at 10.28.23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86" y="783590"/>
              <a:ext cx="4052773" cy="2329180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645920" y="1198880"/>
              <a:ext cx="1381760" cy="2032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76400" y="1412240"/>
              <a:ext cx="885050" cy="2032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87557" y="2281740"/>
              <a:ext cx="1973900" cy="23602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14842" y="2826987"/>
              <a:ext cx="1973900" cy="23602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573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s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750218" y="-556418"/>
            <a:ext cx="5707063" cy="842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C04EB-87C9-1742-BFD9-7A31D3EF3712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>
          <a:xfrm>
            <a:off x="1192213" y="60325"/>
            <a:ext cx="7210425" cy="508000"/>
          </a:xfrm>
        </p:spPr>
        <p:txBody>
          <a:bodyPr/>
          <a:lstStyle/>
          <a:p>
            <a:pPr>
              <a:defRPr/>
            </a:pPr>
            <a:r>
              <a:rPr lang="en-US" sz="3200" dirty="0" smtClean="0">
                <a:cs typeface="+mj-cs"/>
              </a:rPr>
              <a:t>Precise Experiment Needed</a:t>
            </a:r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4164013" y="1408113"/>
            <a:ext cx="447675" cy="212725"/>
          </a:xfrm>
          <a:prstGeom prst="ellipse">
            <a:avLst/>
          </a:prstGeom>
          <a:solidFill>
            <a:srgbClr val="FFFF00">
              <a:alpha val="3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47688" y="1085850"/>
            <a:ext cx="8037512" cy="1828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Rounded Rectangle 3"/>
          <p:cNvSpPr>
            <a:spLocks noChangeArrowheads="1"/>
          </p:cNvSpPr>
          <p:nvPr/>
        </p:nvSpPr>
        <p:spPr bwMode="auto">
          <a:xfrm>
            <a:off x="3421063" y="2916238"/>
            <a:ext cx="2243137" cy="558800"/>
          </a:xfrm>
          <a:prstGeom prst="roundRect">
            <a:avLst>
              <a:gd name="adj" fmla="val 16667"/>
            </a:avLst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2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err="1" smtClean="0">
                <a:cs typeface="+mj-cs"/>
              </a:rPr>
              <a:t>Muon</a:t>
            </a:r>
            <a:r>
              <a:rPr lang="en-US" sz="3200" dirty="0" smtClean="0">
                <a:cs typeface="+mj-cs"/>
              </a:rPr>
              <a:t> Physics and Interpretation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800100"/>
            <a:ext cx="3606800" cy="5905500"/>
          </a:xfrm>
        </p:spPr>
        <p:txBody>
          <a:bodyPr/>
          <a:lstStyle/>
          <a:p>
            <a:pPr>
              <a:buSzPct val="100000"/>
              <a:buFont typeface="Arial" charset="0"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0"/>
              </a:rPr>
              <a:t>Precision technique</a:t>
            </a:r>
          </a:p>
          <a:p>
            <a:pPr>
              <a:buSzPct val="100000"/>
              <a:buFont typeface="Arial" charset="0"/>
              <a:buChar char="•"/>
              <a:defRPr/>
            </a:pPr>
            <a:endParaRPr lang="en-US" dirty="0">
              <a:solidFill>
                <a:srgbClr val="7F7F7F"/>
              </a:solidFill>
              <a:latin typeface="Arial" charset="0"/>
              <a:ea typeface="ＭＳ Ｐゴシック" charset="0"/>
            </a:endParaRPr>
          </a:p>
          <a:p>
            <a:pPr>
              <a:buSzPct val="100000"/>
              <a:buFont typeface="Arial" charset="0"/>
              <a:buChar char="•"/>
              <a:defRPr/>
            </a:pPr>
            <a:r>
              <a:rPr lang="en-US" dirty="0">
                <a:solidFill>
                  <a:srgbClr val="FFFF66"/>
                </a:solidFill>
                <a:latin typeface="Arial" charset="0"/>
                <a:ea typeface="ＭＳ Ｐゴシック" charset="0"/>
              </a:rPr>
              <a:t>Clear Interpretation</a:t>
            </a:r>
          </a:p>
          <a:p>
            <a:pPr>
              <a:buSzPct val="100000"/>
              <a:buFont typeface="Arial" charset="0"/>
              <a:buChar char="•"/>
              <a:defRPr/>
            </a:pPr>
            <a:endParaRPr lang="en-US" dirty="0">
              <a:solidFill>
                <a:srgbClr val="7F7F7F"/>
              </a:solidFill>
              <a:latin typeface="Arial" charset="0"/>
              <a:ea typeface="ＭＳ Ｐゴシック" charset="0"/>
            </a:endParaRPr>
          </a:p>
          <a:p>
            <a:pPr>
              <a:buSzPct val="100000"/>
              <a:buFont typeface="Arial" charset="0"/>
              <a:buChar char="•"/>
              <a:defRPr/>
            </a:pPr>
            <a:r>
              <a:rPr lang="en-US">
                <a:solidFill>
                  <a:srgbClr val="7F7F7F"/>
                </a:solidFill>
                <a:latin typeface="Arial" charset="0"/>
                <a:ea typeface="ＭＳ Ｐゴシック" charset="0"/>
              </a:rPr>
              <a:t>Clean stops in D</a:t>
            </a:r>
            <a:r>
              <a:rPr lang="en-US" baseline="-25000">
                <a:solidFill>
                  <a:srgbClr val="7F7F7F"/>
                </a:solidFill>
                <a:latin typeface="Arial" charset="0"/>
                <a:ea typeface="ＭＳ Ｐゴシック" charset="0"/>
              </a:rPr>
              <a:t>2</a:t>
            </a:r>
          </a:p>
          <a:p>
            <a:pPr>
              <a:buSzPct val="100000"/>
              <a:buFont typeface="Arial" charset="0"/>
              <a:buChar char="•"/>
              <a:defRPr/>
            </a:pPr>
            <a:endParaRPr lang="en-US" dirty="0">
              <a:solidFill>
                <a:srgbClr val="7F7F7F"/>
              </a:solidFill>
              <a:latin typeface="Arial" charset="0"/>
              <a:ea typeface="ＭＳ Ｐゴシック" charset="0"/>
            </a:endParaRPr>
          </a:p>
          <a:p>
            <a:pPr>
              <a:buSzPct val="100000"/>
              <a:buFont typeface="Arial" charset="0"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0"/>
              </a:rPr>
              <a:t>Impurities &lt; 1ppb</a:t>
            </a:r>
          </a:p>
          <a:p>
            <a:pPr>
              <a:buSzPct val="100000"/>
              <a:buFont typeface="Arial" charset="0"/>
              <a:buChar char="•"/>
              <a:defRPr/>
            </a:pPr>
            <a:endParaRPr lang="en-US" dirty="0">
              <a:solidFill>
                <a:srgbClr val="7F7F7F"/>
              </a:solidFill>
              <a:latin typeface="Arial" charset="0"/>
              <a:ea typeface="ＭＳ Ｐゴシック" charset="0"/>
            </a:endParaRPr>
          </a:p>
          <a:p>
            <a:pPr>
              <a:buSzPct val="100000"/>
              <a:buFont typeface="Arial" charset="0"/>
              <a:buChar char="•"/>
              <a:defRPr/>
            </a:pPr>
            <a:r>
              <a:rPr lang="en-US" dirty="0">
                <a:solidFill>
                  <a:srgbClr val="7F7F7F"/>
                </a:solidFill>
                <a:latin typeface="Arial" charset="0"/>
                <a:ea typeface="ＭＳ Ｐゴシック" charset="0"/>
              </a:rPr>
              <a:t>H/D &lt; 100 ppb</a:t>
            </a:r>
          </a:p>
          <a:p>
            <a:pPr>
              <a:buSzPct val="100000"/>
              <a:buFont typeface="Arial" charset="0"/>
              <a:buChar char="•"/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>
              <a:buSzPct val="100000"/>
              <a:buFont typeface="Arial" charset="0"/>
              <a:buChar char="•"/>
              <a:defRPr/>
            </a:pPr>
            <a:endParaRPr lang="en-US" sz="1800" b="0" dirty="0">
              <a:solidFill>
                <a:srgbClr val="19FF15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53EBB5-CCD7-AD4E-A26F-E1D65E1A4B3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pic>
        <p:nvPicPr>
          <p:cNvPr id="28676" name="Picture 3" descr="Screen shot 2011-09-14 at 2.1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400" y="928688"/>
            <a:ext cx="409257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284095" descr="Screen shot 2011-09-14 at 2.17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6400" y="3611563"/>
            <a:ext cx="4071938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284096"/>
          <p:cNvSpPr txBox="1">
            <a:spLocks noChangeArrowheads="1"/>
          </p:cNvSpPr>
          <p:nvPr/>
        </p:nvSpPr>
        <p:spPr bwMode="auto">
          <a:xfrm>
            <a:off x="7391400" y="3429000"/>
            <a:ext cx="1331913" cy="646113"/>
          </a:xfrm>
          <a:prstGeom prst="rect">
            <a:avLst/>
          </a:prstGeom>
          <a:solidFill>
            <a:srgbClr val="8DF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000000"/>
                </a:solidFill>
                <a:latin typeface="Comic Sans MS" charset="0"/>
              </a:rPr>
              <a:t>Optimal conditions</a:t>
            </a:r>
          </a:p>
        </p:txBody>
      </p:sp>
      <p:sp>
        <p:nvSpPr>
          <p:cNvPr id="28679" name="TextBox 141"/>
          <p:cNvSpPr txBox="1">
            <a:spLocks noChangeArrowheads="1"/>
          </p:cNvSpPr>
          <p:nvPr/>
        </p:nvSpPr>
        <p:spPr bwMode="auto">
          <a:xfrm>
            <a:off x="5565775" y="698500"/>
            <a:ext cx="3144838" cy="646113"/>
          </a:xfrm>
          <a:prstGeom prst="rect">
            <a:avLst/>
          </a:prstGeom>
          <a:solidFill>
            <a:srgbClr val="8DFF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  <a:latin typeface="Comic Sans MS" charset="0"/>
              </a:rPr>
              <a:t>complex, can one extract EW parameters ?</a:t>
            </a:r>
          </a:p>
        </p:txBody>
      </p:sp>
      <p:sp>
        <p:nvSpPr>
          <p:cNvPr id="28680" name="Rectangle 1284098"/>
          <p:cNvSpPr>
            <a:spLocks noChangeArrowheads="1"/>
          </p:cNvSpPr>
          <p:nvPr/>
        </p:nvSpPr>
        <p:spPr bwMode="auto">
          <a:xfrm>
            <a:off x="3721100" y="685800"/>
            <a:ext cx="4991100" cy="6007100"/>
          </a:xfrm>
          <a:prstGeom prst="rect">
            <a:avLst/>
          </a:prstGeom>
          <a:noFill/>
          <a:ln w="3175">
            <a:solidFill>
              <a:srgbClr val="8DFF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0" y="5989638"/>
            <a:ext cx="42465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400" b="0" dirty="0" err="1">
                <a:solidFill>
                  <a:srgbClr val="19FF15"/>
                </a:solidFill>
                <a:latin typeface="Comic Sans MS" charset="0"/>
              </a:rPr>
              <a:t>Muon</a:t>
            </a:r>
            <a:r>
              <a:rPr lang="en-US" sz="1400" b="0" dirty="0">
                <a:solidFill>
                  <a:srgbClr val="19FF15"/>
                </a:solidFill>
                <a:latin typeface="Comic Sans MS" charset="0"/>
              </a:rPr>
              <a:t>-Catalyzed Fusion </a:t>
            </a:r>
            <a:br>
              <a:rPr lang="en-US" sz="1400" b="0" dirty="0">
                <a:solidFill>
                  <a:srgbClr val="19FF15"/>
                </a:solidFill>
                <a:latin typeface="Comic Sans MS" charset="0"/>
              </a:rPr>
            </a:br>
            <a:r>
              <a:rPr lang="en-US" sz="1400" b="0" dirty="0" err="1">
                <a:solidFill>
                  <a:srgbClr val="19FF15"/>
                </a:solidFill>
                <a:latin typeface="Comic Sans MS" charset="0"/>
              </a:rPr>
              <a:t>Breunlich</a:t>
            </a:r>
            <a:r>
              <a:rPr lang="en-US" sz="1400" b="0" dirty="0">
                <a:solidFill>
                  <a:srgbClr val="19FF15"/>
                </a:solidFill>
                <a:latin typeface="Comic Sans MS" charset="0"/>
              </a:rPr>
              <a:t>, Kammel, Cohen, Leon</a:t>
            </a:r>
            <a:r>
              <a:rPr lang="en-US" sz="1400" b="0" dirty="0">
                <a:solidFill>
                  <a:srgbClr val="19FF15"/>
                </a:solidFill>
                <a:latin typeface="Comic Sans MS" charset="0"/>
                <a:hlinkClick r:id="rId5"/>
              </a:rPr>
              <a:t> </a:t>
            </a:r>
            <a:r>
              <a:rPr lang="en-US" sz="1400" b="0" dirty="0">
                <a:solidFill>
                  <a:srgbClr val="19FF15"/>
                </a:solidFill>
                <a:latin typeface="Comic Sans MS" charset="0"/>
              </a:rPr>
              <a:t/>
            </a:r>
            <a:br>
              <a:rPr lang="en-US" sz="1400" b="0" dirty="0">
                <a:solidFill>
                  <a:srgbClr val="19FF15"/>
                </a:solidFill>
                <a:latin typeface="Comic Sans MS" charset="0"/>
              </a:rPr>
            </a:br>
            <a:r>
              <a:rPr lang="en-US" sz="1400" b="0" dirty="0">
                <a:solidFill>
                  <a:srgbClr val="19FF15"/>
                </a:solidFill>
                <a:latin typeface="Comic Sans MS" charset="0"/>
              </a:rPr>
              <a:t>Ann. Rev. </a:t>
            </a:r>
            <a:r>
              <a:rPr lang="en-US" sz="1400" b="0" dirty="0" err="1">
                <a:solidFill>
                  <a:srgbClr val="19FF15"/>
                </a:solidFill>
                <a:latin typeface="Comic Sans MS" charset="0"/>
              </a:rPr>
              <a:t>Nucl</a:t>
            </a:r>
            <a:r>
              <a:rPr lang="en-US" sz="1400" b="0" dirty="0">
                <a:solidFill>
                  <a:srgbClr val="19FF15"/>
                </a:solidFill>
                <a:latin typeface="Comic Sans MS" charset="0"/>
              </a:rPr>
              <a:t>. Part. Science, 39: 311-356 (1989)</a:t>
            </a:r>
          </a:p>
        </p:txBody>
      </p:sp>
    </p:spTree>
    <p:extLst>
      <p:ext uri="{BB962C8B-B14F-4D97-AF65-F5344CB8AC3E}">
        <p14:creationId xmlns:p14="http://schemas.microsoft.com/office/powerpoint/2010/main" val="4021634856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105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cs typeface="+mj-cs"/>
              </a:rPr>
              <a:t>Precise Experiment Possible?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800100"/>
            <a:ext cx="3606800" cy="5905500"/>
          </a:xfrm>
        </p:spPr>
        <p:txBody>
          <a:bodyPr/>
          <a:lstStyle/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Precision technique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Clear Interpretation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rgbClr val="FFFF66"/>
                </a:solidFill>
                <a:cs typeface="+mn-cs"/>
              </a:rPr>
              <a:t>Clean stops in D</a:t>
            </a:r>
            <a:r>
              <a:rPr lang="en-US" baseline="-25000" dirty="0" smtClean="0">
                <a:solidFill>
                  <a:srgbClr val="FFFF66"/>
                </a:solidFill>
                <a:cs typeface="+mn-cs"/>
              </a:rPr>
              <a:t>2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Impurities &lt; 1ppb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cs typeface="+mn-cs"/>
            </a:endParaRPr>
          </a:p>
          <a:p>
            <a:pPr>
              <a:buSzPct val="100000"/>
              <a:buFont typeface="Arial"/>
              <a:buChar char="•"/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rPr>
              <a:t>H/D &lt; 100 ppb</a:t>
            </a: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cs typeface="+mn-cs"/>
            </a:endParaRPr>
          </a:p>
          <a:p>
            <a:pPr>
              <a:buSzPct val="100000"/>
              <a:buFont typeface="Arial"/>
              <a:buChar char="•"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721100" y="800100"/>
            <a:ext cx="5168900" cy="5461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>
                <a:latin typeface="Arial" charset="0"/>
                <a:ea typeface="ＭＳ Ｐゴシック" charset="0"/>
              </a:rPr>
              <a:t>            Active muon target 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389C30-77A0-A84C-89CC-F382323BAFFA}" type="slidenum">
              <a:rPr lang="en-US"/>
              <a:pPr>
                <a:defRPr/>
              </a:pPr>
              <a:t>42</a:t>
            </a:fld>
            <a:endParaRPr lang="en-US"/>
          </a:p>
        </p:txBody>
      </p:sp>
      <p:pic>
        <p:nvPicPr>
          <p:cNvPr id="30725" name="Picture 2" descr="tp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013" y="1790700"/>
            <a:ext cx="55245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3"/>
          <p:cNvSpPr>
            <a:spLocks noChangeArrowheads="1"/>
          </p:cNvSpPr>
          <p:nvPr/>
        </p:nvSpPr>
        <p:spPr bwMode="auto">
          <a:xfrm>
            <a:off x="3365500" y="850900"/>
            <a:ext cx="5662613" cy="5334000"/>
          </a:xfrm>
          <a:prstGeom prst="rect">
            <a:avLst/>
          </a:prstGeom>
          <a:noFill/>
          <a:ln w="3175">
            <a:solidFill>
              <a:srgbClr val="8DFF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42576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Screen shot 2011-09-15 at 1.32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804863"/>
            <a:ext cx="77089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>
                <a:cs typeface="+mj-cs"/>
              </a:rPr>
              <a:t>MuSun</a:t>
            </a:r>
            <a:r>
              <a:rPr lang="en-US" dirty="0" smtClean="0">
                <a:cs typeface="+mj-cs"/>
              </a:rPr>
              <a:t> Detector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B37214-3B9C-FC49-9555-95F6F3483640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4820" name="TextBox 9"/>
          <p:cNvSpPr txBox="1">
            <a:spLocks noChangeArrowheads="1"/>
          </p:cNvSpPr>
          <p:nvPr/>
        </p:nvSpPr>
        <p:spPr bwMode="auto">
          <a:xfrm>
            <a:off x="5508625" y="1630363"/>
            <a:ext cx="1600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99"/>
                </a:solidFill>
              </a:rPr>
              <a:t>Electron Tracker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5054600" y="2592388"/>
            <a:ext cx="1371600" cy="355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FFFF99"/>
                </a:solidFill>
                <a:latin typeface="Arial" pitchFamily="18"/>
                <a:ea typeface="WenQuanYi Zen Hei" pitchFamily="2"/>
                <a:cs typeface="Lohit Devanagari" pitchFamily="2"/>
              </a:rPr>
              <a:t>CryoTPC</a:t>
            </a:r>
            <a:endParaRPr lang="en-US" dirty="0">
              <a:solidFill>
                <a:srgbClr val="FFFF99"/>
              </a:solidFill>
              <a:latin typeface="Arial" pitchFamily="18"/>
              <a:ea typeface="WenQuanYi Zen Hei" pitchFamily="2"/>
              <a:cs typeface="Lohit Devanagari" pitchFamily="2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914400" y="4114800"/>
            <a:ext cx="1668463" cy="6016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FF99"/>
                </a:solidFill>
                <a:latin typeface="Arial" pitchFamily="18"/>
                <a:ea typeface="WenQuanYi Zen Hei" pitchFamily="2"/>
                <a:cs typeface="Lohit Devanagari" pitchFamily="2"/>
              </a:rPr>
              <a:t>TPC Digitizer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rgbClr val="FFFF99"/>
                </a:solidFill>
                <a:latin typeface="Arial" pitchFamily="18"/>
                <a:ea typeface="WenQuanYi Zen Hei" pitchFamily="2"/>
                <a:cs typeface="Lohit Devanagari" pitchFamily="2"/>
              </a:rPr>
              <a:t>Electronics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3279775" y="5626100"/>
            <a:ext cx="1987550" cy="3460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99"/>
                </a:solidFill>
                <a:latin typeface="Arial" pitchFamily="18"/>
                <a:ea typeface="WenQuanYi Zen Hei" pitchFamily="2"/>
                <a:cs typeface="Lohit Devanagari" pitchFamily="2"/>
              </a:rPr>
              <a:t>Impurity filtering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2552700" y="2168525"/>
            <a:ext cx="1374775" cy="6016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compatLnSpc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99"/>
                </a:solidFill>
                <a:latin typeface="Arial" pitchFamily="18"/>
                <a:ea typeface="WenQuanYi Zen Hei" pitchFamily="2"/>
                <a:cs typeface="Lohit Devanagari" pitchFamily="2"/>
              </a:rPr>
              <a:t>Liquid Ne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99"/>
                </a:solidFill>
                <a:latin typeface="Arial" pitchFamily="18"/>
                <a:ea typeface="WenQuanYi Zen Hei" pitchFamily="2"/>
                <a:cs typeface="Lohit Devanagari" pitchFamily="2"/>
              </a:rPr>
              <a:t>Circulation</a:t>
            </a:r>
          </a:p>
        </p:txBody>
      </p:sp>
    </p:spTree>
    <p:extLst>
      <p:ext uri="{BB962C8B-B14F-4D97-AF65-F5344CB8AC3E}">
        <p14:creationId xmlns:p14="http://schemas.microsoft.com/office/powerpoint/2010/main" val="265567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Arial" charset="0"/>
                <a:ea typeface="ＭＳ Ｐゴシック" charset="0"/>
              </a:rPr>
              <a:t>Fusions in TPC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charset="0"/>
              <a:buChar char="§"/>
              <a:defRPr/>
            </a:pPr>
            <a:endParaRPr lang="en-US"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  <a:defRPr/>
            </a:pPr>
            <a:endParaRPr lang="en-US">
              <a:solidFill>
                <a:srgbClr val="FFFF9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sym typeface="Symbol" charset="0"/>
            </a:endParaRPr>
          </a:p>
          <a:p>
            <a:pPr>
              <a:buFont typeface="Wingdings" charset="0"/>
              <a:buChar char="§"/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CBF62-D515-0549-8AD8-675FFCE9763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8925" y="784225"/>
            <a:ext cx="257175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7893" name="Picture 2" descr="WaveformCanvas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784225"/>
            <a:ext cx="334803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3" descr="WaveformCanvas_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3702050"/>
            <a:ext cx="33353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5" descr="PadLayoutCanvas_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125" y="5454650"/>
            <a:ext cx="12080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2322066" y="3369124"/>
            <a:ext cx="10906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t+p</a:t>
            </a:r>
            <a:r>
              <a:rPr lang="en-US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b="0" dirty="0" smtClean="0">
              <a:solidFill>
                <a:srgbClr val="FFFF9E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2546350" y="784225"/>
            <a:ext cx="1090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b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b="0" baseline="330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b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 </a:t>
            </a: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1450975" y="1244600"/>
            <a:ext cx="109061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800" b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</a:t>
            </a:r>
            <a:r>
              <a:rPr lang="en-US" b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6918325" y="0"/>
            <a:ext cx="2071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19FF15"/>
                </a:solidFill>
                <a:latin typeface="Comic Sans MS" charset="0"/>
              </a:rPr>
              <a:t>run2011, prelim</a:t>
            </a: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4583113" y="2865438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smtClean="0">
                <a:solidFill>
                  <a:srgbClr val="FFF8EB"/>
                </a:solidFill>
              </a:rPr>
              <a:t>robust muon tracking algorithm </a:t>
            </a:r>
            <a:br>
              <a:rPr lang="en-US" sz="1800" smtClean="0">
                <a:solidFill>
                  <a:srgbClr val="FFF8EB"/>
                </a:solidFill>
              </a:rPr>
            </a:br>
            <a:r>
              <a:rPr lang="en-US" sz="1800" smtClean="0">
                <a:solidFill>
                  <a:srgbClr val="FFF8EB"/>
                </a:solidFill>
              </a:rPr>
              <a:t>at 10</a:t>
            </a:r>
            <a:r>
              <a:rPr lang="en-US" sz="1800" baseline="30000" smtClean="0">
                <a:solidFill>
                  <a:srgbClr val="FFF8EB"/>
                </a:solidFill>
              </a:rPr>
              <a:t>-5</a:t>
            </a:r>
            <a:r>
              <a:rPr lang="en-US" sz="1800" smtClean="0">
                <a:solidFill>
                  <a:srgbClr val="FFF8EB"/>
                </a:solidFill>
              </a:rPr>
              <a:t> level required !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1104900" y="784225"/>
            <a:ext cx="70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FF6600"/>
                </a:solidFill>
                <a:latin typeface="Symbol" charset="0"/>
              </a:rPr>
              <a:t>m</a:t>
            </a:r>
            <a:r>
              <a:rPr lang="en-US" sz="1400">
                <a:solidFill>
                  <a:srgbClr val="FF6600"/>
                </a:solidFill>
              </a:rPr>
              <a:t>SC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1173163" y="3675063"/>
            <a:ext cx="701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rgbClr val="FF6600"/>
                </a:solidFill>
                <a:latin typeface="Symbol" charset="0"/>
              </a:rPr>
              <a:t>m</a:t>
            </a:r>
            <a:r>
              <a:rPr lang="en-US" sz="1400">
                <a:solidFill>
                  <a:srgbClr val="FF6600"/>
                </a:solidFill>
              </a:rPr>
              <a:t>SC</a:t>
            </a:r>
          </a:p>
        </p:txBody>
      </p:sp>
      <p:sp>
        <p:nvSpPr>
          <p:cNvPr id="46102" name="Line 22"/>
          <p:cNvSpPr>
            <a:spLocks noChangeShapeType="1"/>
          </p:cNvSpPr>
          <p:nvPr/>
        </p:nvSpPr>
        <p:spPr bwMode="auto">
          <a:xfrm flipV="1">
            <a:off x="2233613" y="6316663"/>
            <a:ext cx="3127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2125663" y="6264275"/>
            <a:ext cx="709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/>
              <a:t>2 </a:t>
            </a:r>
            <a:r>
              <a:rPr lang="en-US" sz="1000">
                <a:latin typeface="Symbol" charset="0"/>
              </a:rPr>
              <a:t>m</a:t>
            </a:r>
            <a:r>
              <a:rPr lang="en-US" sz="1000"/>
              <a:t>s</a:t>
            </a:r>
          </a:p>
        </p:txBody>
      </p:sp>
      <p:pic>
        <p:nvPicPr>
          <p:cNvPr id="37905" name="Picture 6" descr="FusionSpectrum_LabelsLege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07" t="2354" r="3090" b="29591"/>
          <a:stretch>
            <a:fillRect/>
          </a:stretch>
        </p:blipFill>
        <p:spPr bwMode="auto">
          <a:xfrm>
            <a:off x="4860925" y="3690938"/>
            <a:ext cx="366871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93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Status and Plans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999" y="825500"/>
            <a:ext cx="7974587" cy="5880100"/>
          </a:xfrm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en-US" sz="2000" dirty="0" smtClean="0">
                <a:latin typeface="Arial" charset="0"/>
                <a:ea typeface="ＭＳ Ｐゴシック" charset="0"/>
              </a:rPr>
              <a:t>Analysis</a:t>
            </a:r>
          </a:p>
          <a:p>
            <a:pPr marL="285750" lvl="1" indent="280988">
              <a:buClr>
                <a:srgbClr val="FF0000"/>
              </a:buClr>
              <a:buSzPct val="85000"/>
              <a:defRPr/>
            </a:pPr>
            <a:r>
              <a:rPr lang="en-US" sz="1800" b="0" dirty="0">
                <a:latin typeface="Arial" charset="0"/>
                <a:ea typeface="ＭＳ Ｐゴシック" charset="0"/>
              </a:rPr>
              <a:t>analysis run </a:t>
            </a:r>
            <a:r>
              <a:rPr lang="en-US" sz="1800" b="0" dirty="0" smtClean="0">
                <a:latin typeface="Arial" charset="0"/>
                <a:ea typeface="ＭＳ Ｐゴシック" charset="0"/>
              </a:rPr>
              <a:t>2011 </a:t>
            </a:r>
            <a:r>
              <a:rPr lang="en-US" sz="1800" b="0" dirty="0">
                <a:latin typeface="Arial" charset="0"/>
                <a:ea typeface="ＭＳ Ｐゴシック" charset="0"/>
              </a:rPr>
              <a:t>data</a:t>
            </a:r>
          </a:p>
          <a:p>
            <a:pPr mar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tabLst>
                <a:tab pos="566738" algn="l"/>
              </a:tabLst>
              <a:defRPr/>
            </a:pPr>
            <a:r>
              <a:rPr lang="de-CH" sz="18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4.8 x 10</a:t>
            </a:r>
            <a:r>
              <a:rPr lang="de-CH" sz="1600" b="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9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de-CH" sz="16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good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l-GR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μ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- </a:t>
            </a:r>
            <a:r>
              <a:rPr lang="de-CH" sz="16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stop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 </a:t>
            </a:r>
          </a:p>
          <a:p>
            <a:pPr marL="0" lvl="0" indent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566738" algn="l"/>
              </a:tabLst>
              <a:defRPr/>
            </a:pP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4 x 10</a:t>
            </a:r>
            <a:r>
              <a:rPr lang="de-CH" sz="1600" b="0" baseline="300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8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l-GR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μ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+ </a:t>
            </a:r>
            <a:r>
              <a:rPr lang="de-CH" sz="16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stop</a:t>
            </a:r>
            <a:r>
              <a:rPr lang="de-CH" sz="16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de-CH" sz="1600" b="0" kern="1200" dirty="0" err="1" smtClean="0">
                <a:solidFill>
                  <a:srgbClr val="FFFFE2"/>
                </a:solidFill>
                <a:cs typeface="+mn-cs"/>
              </a:rPr>
              <a:t>events</a:t>
            </a:r>
            <a:endParaRPr lang="en-US" sz="1600" b="0" dirty="0">
              <a:latin typeface="Arial" charset="0"/>
              <a:ea typeface="ＭＳ Ｐゴシック" charset="0"/>
            </a:endParaRPr>
          </a:p>
          <a:p>
            <a:pPr marL="571500" lvl="1" indent="-279400">
              <a:buClr>
                <a:srgbClr val="FF0000"/>
              </a:buClr>
              <a:defRPr/>
            </a:pPr>
            <a:r>
              <a:rPr lang="en-US" sz="1800" b="0" dirty="0">
                <a:latin typeface="Arial" charset="0"/>
                <a:ea typeface="ＭＳ Ｐゴシック" charset="0"/>
              </a:rPr>
              <a:t>first physics publication</a:t>
            </a:r>
          </a:p>
          <a:p>
            <a:pPr marL="571500" lvl="1" indent="-279400">
              <a:defRPr/>
            </a:pPr>
            <a:r>
              <a:rPr lang="en-US" sz="1800" b="0" dirty="0" smtClean="0">
                <a:latin typeface="Arial" charset="0"/>
                <a:ea typeface="ＭＳ Ｐゴシック" charset="0"/>
              </a:rPr>
              <a:t>study </a:t>
            </a:r>
            <a:r>
              <a:rPr lang="en-US" sz="1800" b="0" dirty="0">
                <a:latin typeface="Arial" charset="0"/>
                <a:ea typeface="ＭＳ Ｐゴシック" charset="0"/>
              </a:rPr>
              <a:t>detector upgrades</a:t>
            </a:r>
          </a:p>
          <a:p>
            <a:pPr marL="292100" lvl="1" indent="0">
              <a:buFontTx/>
              <a:buNone/>
              <a:defRPr/>
            </a:pPr>
            <a:endParaRPr lang="en-US" sz="1800" b="0" dirty="0"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Upgrades</a:t>
            </a:r>
          </a:p>
          <a:p>
            <a:pPr lvl="1">
              <a:defRPr/>
            </a:pPr>
            <a:r>
              <a:rPr lang="en-US" dirty="0">
                <a:solidFill>
                  <a:srgbClr val="19FF15"/>
                </a:solidFill>
                <a:latin typeface="Comic Sans MS"/>
                <a:ea typeface="ＭＳ Ｐゴシック" charset="0"/>
                <a:cs typeface="Comic Sans MS"/>
              </a:rPr>
              <a:t>new </a:t>
            </a:r>
            <a:r>
              <a:rPr lang="en-US" dirty="0" err="1">
                <a:solidFill>
                  <a:srgbClr val="19FF15"/>
                </a:solidFill>
                <a:latin typeface="Comic Sans MS"/>
                <a:ea typeface="ＭＳ Ｐゴシック" charset="0"/>
                <a:cs typeface="Comic Sans MS"/>
              </a:rPr>
              <a:t>beamline</a:t>
            </a:r>
            <a:r>
              <a:rPr lang="en-US" dirty="0">
                <a:solidFill>
                  <a:srgbClr val="19FF15"/>
                </a:solidFill>
                <a:latin typeface="Comic Sans MS"/>
                <a:ea typeface="ＭＳ Ｐゴシック" charset="0"/>
                <a:cs typeface="Comic Sans MS"/>
              </a:rPr>
              <a:t> at PSI </a:t>
            </a:r>
          </a:p>
          <a:p>
            <a:pPr lvl="1">
              <a:defRPr/>
            </a:pPr>
            <a:r>
              <a:rPr lang="en-US" b="0" dirty="0" err="1" smtClean="0">
                <a:latin typeface="Arial" charset="0"/>
                <a:ea typeface="ＭＳ Ｐゴシック" charset="0"/>
              </a:rPr>
              <a:t>cryo</a:t>
            </a:r>
            <a:r>
              <a:rPr lang="en-US" b="0" dirty="0" smtClean="0">
                <a:latin typeface="Arial" charset="0"/>
                <a:ea typeface="ＭＳ Ｐゴシック" charset="0"/>
              </a:rPr>
              <a:t> preamp</a:t>
            </a:r>
          </a:p>
          <a:p>
            <a:pPr marL="571500" lvl="1" indent="-279400">
              <a:defRPr/>
            </a:pPr>
            <a:r>
              <a:rPr lang="en-US" sz="1800" b="0" dirty="0" smtClean="0">
                <a:latin typeface="Arial" charset="0"/>
                <a:ea typeface="ＭＳ Ｐゴシック" charset="0"/>
              </a:rPr>
              <a:t>TPC optimization</a:t>
            </a:r>
          </a:p>
          <a:p>
            <a:pPr marL="571500" lvl="1" indent="-279400">
              <a:defRPr/>
            </a:pPr>
            <a:r>
              <a:rPr lang="en-US" sz="1800" b="0" dirty="0" smtClean="0">
                <a:latin typeface="Arial" charset="0"/>
                <a:ea typeface="ＭＳ Ｐゴシック" charset="0"/>
              </a:rPr>
              <a:t>improved purity </a:t>
            </a:r>
            <a:br>
              <a:rPr lang="en-US" sz="1800" b="0" dirty="0" smtClean="0">
                <a:latin typeface="Arial" charset="0"/>
                <a:ea typeface="ＭＳ Ｐゴシック" charset="0"/>
              </a:rPr>
            </a:br>
            <a:r>
              <a:rPr lang="en-US" sz="1800" b="0" dirty="0" smtClean="0">
                <a:latin typeface="Arial" charset="0"/>
                <a:ea typeface="ＭＳ Ｐゴシック" charset="0"/>
              </a:rPr>
              <a:t>and monitoring</a:t>
            </a:r>
            <a:endParaRPr lang="en-US" sz="1800" b="0" dirty="0"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  <a:defRPr/>
            </a:pPr>
            <a:endParaRPr lang="en-US" sz="1800" b="0" dirty="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  <a:defRPr/>
            </a:pPr>
            <a:endParaRPr lang="en-US" sz="18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>
              <a:buFont typeface="Wingdings" charset="0"/>
              <a:buNone/>
              <a:defRPr/>
            </a:pPr>
            <a:r>
              <a:rPr lang="en-US" sz="2000" dirty="0">
                <a:latin typeface="Arial" charset="0"/>
                <a:ea typeface="ＭＳ Ｐゴシック" charset="0"/>
              </a:rPr>
              <a:t>Final 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runs </a:t>
            </a:r>
            <a:r>
              <a:rPr lang="en-US" sz="2000" dirty="0">
                <a:latin typeface="Arial" charset="0"/>
                <a:ea typeface="ＭＳ Ｐゴシック" charset="0"/>
              </a:rPr>
              <a:t>2013-14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D669B4-8C2A-6D41-B047-BC1C36C6282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0297" y="5130554"/>
            <a:ext cx="376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4FF17"/>
                </a:solidFill>
                <a:latin typeface="Comic Sans MS"/>
                <a:ea typeface="ＭＳ Ｐゴシック" charset="0"/>
                <a:cs typeface="Comic Sans MS"/>
              </a:rPr>
              <a:t>Commissioning </a:t>
            </a:r>
            <a:r>
              <a:rPr lang="en-US" dirty="0" smtClean="0">
                <a:solidFill>
                  <a:srgbClr val="14FF17"/>
                </a:solidFill>
                <a:latin typeface="Comic Sans MS"/>
                <a:ea typeface="ＭＳ Ｐゴシック" charset="0"/>
                <a:cs typeface="Comic Sans MS"/>
              </a:rPr>
              <a:t>October </a:t>
            </a:r>
            <a:r>
              <a:rPr lang="en-US" dirty="0">
                <a:solidFill>
                  <a:srgbClr val="14FF17"/>
                </a:solidFill>
                <a:latin typeface="Comic Sans MS"/>
                <a:ea typeface="ＭＳ Ｐゴシック" charset="0"/>
                <a:cs typeface="Comic Sans MS"/>
              </a:rPr>
              <a:t>2012</a:t>
            </a:r>
          </a:p>
          <a:p>
            <a:endParaRPr lang="en-US" dirty="0"/>
          </a:p>
        </p:txBody>
      </p:sp>
      <p:pic>
        <p:nvPicPr>
          <p:cNvPr id="7" name="Picture 6" descr="Screen Shot 2013-03-20 at 9.30.2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258" y="1263720"/>
            <a:ext cx="5176789" cy="379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99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 smtClean="0"/>
              <a:t>Reaction</a:t>
            </a:r>
          </a:p>
          <a:p>
            <a:pPr marL="342900" indent="-342900">
              <a:buFont typeface="Symbol" charset="0"/>
              <a:buChar char="m"/>
            </a:pPr>
            <a:r>
              <a:rPr lang="en-US" dirty="0" smtClean="0"/>
              <a:t>+ </a:t>
            </a:r>
            <a:r>
              <a:rPr lang="en-US" baseline="30000" dirty="0"/>
              <a:t>3</a:t>
            </a:r>
            <a:r>
              <a:rPr lang="en-US" dirty="0"/>
              <a:t>He </a:t>
            </a:r>
            <a:r>
              <a:rPr lang="en-US" dirty="0">
                <a:cs typeface="Arial" charset="0"/>
              </a:rPr>
              <a:t>→ </a:t>
            </a:r>
            <a:r>
              <a:rPr lang="en-US" baseline="30000" dirty="0">
                <a:cs typeface="Arial" charset="0"/>
              </a:rPr>
              <a:t>3</a:t>
            </a:r>
            <a:r>
              <a:rPr lang="en-US" dirty="0">
                <a:cs typeface="Arial" charset="0"/>
              </a:rPr>
              <a:t>H + </a:t>
            </a:r>
            <a:r>
              <a:rPr lang="en-US" dirty="0" smtClean="0">
                <a:latin typeface="Symbol" charset="0"/>
                <a:cs typeface="Arial" charset="0"/>
              </a:rPr>
              <a:t>n</a:t>
            </a:r>
          </a:p>
          <a:p>
            <a:pPr marL="342900" indent="-342900">
              <a:buFont typeface="Symbol" charset="0"/>
              <a:buChar char="m"/>
            </a:pPr>
            <a:endParaRPr lang="en-US" dirty="0">
              <a:latin typeface="Symbol" charset="0"/>
              <a:cs typeface="Arial" charset="0"/>
            </a:endParaRPr>
          </a:p>
          <a:p>
            <a:pPr marL="342900" indent="-342900">
              <a:buFont typeface="Symbol" charset="0"/>
              <a:buChar char="m"/>
            </a:pPr>
            <a:endParaRPr lang="en-US" dirty="0" smtClean="0">
              <a:latin typeface="Symbol" charset="0"/>
              <a:cs typeface="Arial" charset="0"/>
            </a:endParaRPr>
          </a:p>
          <a:p>
            <a:pPr marL="342900" indent="-342900">
              <a:buFont typeface="Symbol" charset="0"/>
              <a:buChar char="m"/>
            </a:pPr>
            <a:endParaRPr lang="en-US" dirty="0">
              <a:latin typeface="Symbol" charset="0"/>
              <a:cs typeface="Arial" charset="0"/>
            </a:endParaRPr>
          </a:p>
          <a:p>
            <a:pPr marL="342900" indent="-342900">
              <a:buFont typeface="Symbol" charset="0"/>
              <a:buChar char="m"/>
            </a:pPr>
            <a:endParaRPr lang="en-US" dirty="0" smtClean="0">
              <a:latin typeface="Symbol" charset="0"/>
              <a:cs typeface="Arial" charset="0"/>
            </a:endParaRPr>
          </a:p>
          <a:p>
            <a:endParaRPr lang="en-US" b="0" dirty="0" smtClean="0">
              <a:cs typeface="Arial" charset="0"/>
            </a:endParaRPr>
          </a:p>
          <a:p>
            <a:r>
              <a:rPr lang="en-US" b="0" dirty="0" smtClean="0">
                <a:cs typeface="Arial" charset="0"/>
              </a:rPr>
              <a:t>Updated Results</a:t>
            </a:r>
          </a:p>
          <a:p>
            <a:endParaRPr lang="en-US" b="0" dirty="0" smtClean="0">
              <a:cs typeface="Arial" charset="0"/>
            </a:endParaRPr>
          </a:p>
          <a:p>
            <a:r>
              <a:rPr lang="en-US" b="0" dirty="0" smtClean="0">
                <a:cs typeface="Arial" charset="0"/>
              </a:rPr>
              <a:t>PSI experiment: 	1496±4 /s  (0.3%)</a:t>
            </a:r>
          </a:p>
          <a:p>
            <a:r>
              <a:rPr lang="en-US" b="0" dirty="0" smtClean="0">
                <a:cs typeface="Arial" charset="0"/>
              </a:rPr>
              <a:t>Pisa-</a:t>
            </a:r>
            <a:r>
              <a:rPr lang="en-US" b="0" dirty="0" err="1" smtClean="0">
                <a:cs typeface="Arial" charset="0"/>
              </a:rPr>
              <a:t>JLab</a:t>
            </a:r>
            <a:r>
              <a:rPr lang="en-US" b="0" dirty="0" smtClean="0">
                <a:cs typeface="Arial" charset="0"/>
              </a:rPr>
              <a:t> theory</a:t>
            </a:r>
            <a:r>
              <a:rPr lang="en-US" b="0" dirty="0">
                <a:cs typeface="Arial" charset="0"/>
              </a:rPr>
              <a:t>: </a:t>
            </a:r>
            <a:r>
              <a:rPr lang="en-US" b="0" dirty="0" smtClean="0">
                <a:cs typeface="Arial" charset="0"/>
              </a:rPr>
              <a:t>	1494±21 /s  </a:t>
            </a:r>
          </a:p>
          <a:p>
            <a:r>
              <a:rPr lang="en-US" b="0" dirty="0" smtClean="0"/>
              <a:t>                       </a:t>
            </a:r>
            <a:r>
              <a:rPr lang="en-US" b="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0" dirty="0" smtClean="0"/>
              <a:t>  	</a:t>
            </a:r>
            <a:r>
              <a:rPr lang="en-US" b="0" dirty="0" err="1" smtClean="0">
                <a:solidFill>
                  <a:srgbClr val="FF0000"/>
                </a:solidFill>
              </a:rPr>
              <a:t>g</a:t>
            </a:r>
            <a:r>
              <a:rPr lang="en-US" b="0" baseline="-25000" dirty="0" err="1" smtClean="0">
                <a:solidFill>
                  <a:srgbClr val="FF0000"/>
                </a:solidFill>
              </a:rPr>
              <a:t>P</a:t>
            </a:r>
            <a:r>
              <a:rPr lang="en-US" b="0" dirty="0" smtClean="0">
                <a:solidFill>
                  <a:srgbClr val="FF0000"/>
                </a:solidFill>
              </a:rPr>
              <a:t>(q</a:t>
            </a:r>
            <a:r>
              <a:rPr lang="en-US" b="0" baseline="30000" dirty="0" smtClean="0">
                <a:solidFill>
                  <a:srgbClr val="FF0000"/>
                </a:solidFill>
              </a:rPr>
              <a:t>2</a:t>
            </a:r>
            <a:r>
              <a:rPr lang="en-US" b="0" dirty="0" smtClean="0">
                <a:solidFill>
                  <a:srgbClr val="FF0000"/>
                </a:solidFill>
              </a:rPr>
              <a:t>=-0.954m</a:t>
            </a:r>
            <a:r>
              <a:rPr lang="en-US" b="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="0" baseline="30000" dirty="0" smtClean="0">
                <a:solidFill>
                  <a:srgbClr val="FF0000"/>
                </a:solidFill>
              </a:rPr>
              <a:t>2</a:t>
            </a:r>
            <a:r>
              <a:rPr lang="en-US" b="0" dirty="0" smtClean="0">
                <a:solidFill>
                  <a:srgbClr val="FF0000"/>
                </a:solidFill>
              </a:rPr>
              <a:t>)=8.2</a:t>
            </a:r>
            <a:r>
              <a:rPr lang="en-US" b="0" dirty="0" smtClean="0">
                <a:solidFill>
                  <a:srgbClr val="FF0000"/>
                </a:solidFill>
                <a:cs typeface="Arial" charset="0"/>
              </a:rPr>
              <a:t>±</a:t>
            </a:r>
            <a:r>
              <a:rPr lang="en-US" b="0" dirty="0" smtClean="0">
                <a:solidFill>
                  <a:srgbClr val="FF0000"/>
                </a:solidFill>
              </a:rPr>
              <a:t>0.7</a:t>
            </a:r>
            <a:endParaRPr lang="en-US" b="0" dirty="0">
              <a:solidFill>
                <a:srgbClr val="FF0000"/>
              </a:solidFill>
            </a:endParaRPr>
          </a:p>
        </p:txBody>
      </p:sp>
      <p:pic>
        <p:nvPicPr>
          <p:cNvPr id="10" name="Picture 9" descr="h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04" y="625031"/>
            <a:ext cx="5656196" cy="43841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>
                <a:latin typeface="Symbol" charset="2"/>
                <a:cs typeface="Symbol" charset="2"/>
              </a:rPr>
              <a:t>3</a:t>
            </a:r>
            <a:r>
              <a:rPr lang="en-US" dirty="0" smtClean="0"/>
              <a:t>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5" name="Picture 4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36" y="2194094"/>
            <a:ext cx="2955574" cy="1040451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50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usu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03810" y="572855"/>
            <a:ext cx="3061218" cy="4394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-216381"/>
            <a:ext cx="8229600" cy="807612"/>
          </a:xfrm>
        </p:spPr>
        <p:txBody>
          <a:bodyPr/>
          <a:lstStyle/>
          <a:p>
            <a:r>
              <a:rPr lang="en-US" dirty="0" smtClean="0"/>
              <a:t>Summary: Evolution of Precision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Screen Shot 2012-08-06 at 2.1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179" y="4674381"/>
            <a:ext cx="876300" cy="533400"/>
          </a:xfrm>
          <a:prstGeom prst="rect">
            <a:avLst/>
          </a:prstGeom>
        </p:spPr>
      </p:pic>
      <p:pic>
        <p:nvPicPr>
          <p:cNvPr id="7" name="Picture 6" descr="Screen Shot 2012-08-06 at 2.18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96" y="793750"/>
            <a:ext cx="787400" cy="533400"/>
          </a:xfrm>
          <a:prstGeom prst="rect">
            <a:avLst/>
          </a:prstGeom>
        </p:spPr>
      </p:pic>
      <p:pic>
        <p:nvPicPr>
          <p:cNvPr id="8" name="Picture 7" descr="Screen Shot 2012-08-06 at 2.18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211" y="719068"/>
            <a:ext cx="1614262" cy="63166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0694" y="1547315"/>
            <a:ext cx="248430" cy="2291778"/>
          </a:xfrm>
          <a:prstGeom prst="rect">
            <a:avLst/>
          </a:prstGeom>
          <a:solidFill>
            <a:srgbClr val="FF6600">
              <a:alpha val="2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016488" y="4176954"/>
            <a:ext cx="112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  <a:latin typeface="Arial"/>
                <a:cs typeface="Arial"/>
              </a:rPr>
              <a:t>future</a:t>
            </a:r>
            <a:endParaRPr lang="en-US" b="1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pic>
        <p:nvPicPr>
          <p:cNvPr id="12" name="Picture 11" descr="mula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75892" y="3537889"/>
            <a:ext cx="2369992" cy="3987494"/>
          </a:xfrm>
          <a:prstGeom prst="rect">
            <a:avLst/>
          </a:prstGeom>
        </p:spPr>
      </p:pic>
      <p:pic>
        <p:nvPicPr>
          <p:cNvPr id="13" name="Picture 12" descr="muca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6142" y="240486"/>
            <a:ext cx="3023118" cy="50863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7205" y="1694146"/>
            <a:ext cx="1576457" cy="3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/>
                <a:cs typeface="Arial"/>
              </a:rPr>
              <a:t>complete</a:t>
            </a:r>
            <a:endParaRPr lang="en-US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6658" y="1135547"/>
            <a:ext cx="1576457" cy="3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/>
                <a:cs typeface="Arial"/>
              </a:rPr>
              <a:t>in progress</a:t>
            </a:r>
            <a:endParaRPr lang="en-US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1953" y="4596696"/>
            <a:ext cx="1576457" cy="38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Arial"/>
                <a:cs typeface="Arial"/>
              </a:rPr>
              <a:t>complete</a:t>
            </a:r>
            <a:endParaRPr lang="en-US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8128" y="680819"/>
            <a:ext cx="3306182" cy="58477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Arial"/>
                <a:cs typeface="Arial"/>
              </a:rPr>
              <a:t>=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  <a:t>8.06 </a:t>
            </a:r>
            <a:r>
              <a:rPr lang="de-DE" sz="1600" dirty="0">
                <a:solidFill>
                  <a:schemeClr val="tx2"/>
                </a:solidFill>
                <a:latin typeface="Arial"/>
                <a:cs typeface="Arial"/>
              </a:rPr>
              <a:t>± </a:t>
            </a:r>
            <a: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  <a:t>0.55 (</a:t>
            </a:r>
            <a:r>
              <a:rPr lang="de-DE" sz="16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  <a:t>p)</a:t>
            </a:r>
            <a:b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</a:br>
            <a:r>
              <a:rPr lang="de-DE" sz="1600" dirty="0">
                <a:solidFill>
                  <a:schemeClr val="tx2"/>
                </a:solidFill>
                <a:latin typeface="Arial"/>
                <a:cs typeface="Arial"/>
              </a:rPr>
              <a:t>= 8.2 </a:t>
            </a:r>
            <a: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  <a:t>  ± 0.7   (</a:t>
            </a:r>
            <a:r>
              <a:rPr lang="de-DE" sz="1600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de-DE" sz="1600" baseline="30000" dirty="0" smtClean="0">
                <a:solidFill>
                  <a:schemeClr val="tx2"/>
                </a:solidFill>
                <a:latin typeface="Arial"/>
                <a:cs typeface="Arial"/>
              </a:rPr>
              <a:t>3</a:t>
            </a:r>
            <a: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  <a:t>He </a:t>
            </a:r>
            <a:r>
              <a:rPr lang="de-DE" sz="1200" dirty="0" err="1" smtClean="0">
                <a:solidFill>
                  <a:schemeClr val="tx2"/>
                </a:solidFill>
                <a:latin typeface="Arial"/>
                <a:cs typeface="Arial"/>
              </a:rPr>
              <a:t>exp+EFT</a:t>
            </a:r>
            <a:r>
              <a:rPr lang="de-DE" sz="1200" dirty="0" smtClean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de-DE" sz="1200" dirty="0" err="1" smtClean="0">
                <a:solidFill>
                  <a:schemeClr val="tx2"/>
                </a:solidFill>
                <a:latin typeface="Arial"/>
                <a:cs typeface="Arial"/>
              </a:rPr>
              <a:t>theory</a:t>
            </a:r>
            <a:r>
              <a:rPr lang="de-DE" sz="1600" dirty="0" smtClean="0">
                <a:solidFill>
                  <a:schemeClr val="tx2"/>
                </a:solidFill>
                <a:latin typeface="Arial"/>
                <a:cs typeface="Arial"/>
              </a:rPr>
              <a:t>)</a:t>
            </a:r>
            <a:endParaRPr lang="en-US" sz="160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956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3-04-20 at 8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0" y="4318000"/>
            <a:ext cx="2480595" cy="2375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88" y="-246125"/>
            <a:ext cx="8229600" cy="901825"/>
          </a:xfrm>
        </p:spPr>
        <p:txBody>
          <a:bodyPr/>
          <a:lstStyle/>
          <a:p>
            <a:r>
              <a:rPr lang="en-US" dirty="0" smtClean="0"/>
              <a:t>Summary: Hydrogen TPCs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2588965"/>
              </p:ext>
            </p:extLst>
          </p:nvPr>
        </p:nvGraphicFramePr>
        <p:xfrm>
          <a:off x="325679" y="1049020"/>
          <a:ext cx="4430994" cy="449841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054288"/>
                <a:gridCol w="1232647"/>
                <a:gridCol w="1068294"/>
                <a:gridCol w="1075765"/>
              </a:tblGrid>
              <a:tr h="37739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MuHe3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MuCap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MuSun</a:t>
                      </a:r>
                      <a:endParaRPr lang="en-US" sz="1200" dirty="0"/>
                    </a:p>
                  </a:txBody>
                  <a:tcPr/>
                </a:tc>
              </a:tr>
              <a:tr h="3773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Year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1995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2003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2010</a:t>
                      </a:r>
                      <a:endParaRPr lang="en-US" sz="1200" dirty="0"/>
                    </a:p>
                  </a:txBody>
                  <a:tcPr/>
                </a:tc>
              </a:tr>
              <a:tr h="46556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 (bar)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50-120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/>
                </a:tc>
              </a:tr>
              <a:tr h="3773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 (K)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30</a:t>
                      </a:r>
                      <a:endParaRPr lang="en-US" sz="1200" dirty="0"/>
                    </a:p>
                  </a:txBody>
                  <a:tcPr/>
                </a:tc>
              </a:tr>
              <a:tr h="37739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He, D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</a:tr>
              <a:tr h="37089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Geometry (cm</a:t>
                      </a:r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15x12x18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12x10x8</a:t>
                      </a:r>
                      <a:endParaRPr lang="en-US" sz="1200" dirty="0"/>
                    </a:p>
                  </a:txBody>
                  <a:tcPr/>
                </a:tc>
              </a:tr>
              <a:tr h="3733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Gain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-10</a:t>
                      </a:r>
                      <a:r>
                        <a:rPr lang="en-US" sz="1200" baseline="30000" dirty="0" smtClean="0"/>
                        <a:t>4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</a:tr>
              <a:tr h="3733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</a:t>
                      </a:r>
                      <a:r>
                        <a:rPr lang="en-US" sz="1200" baseline="-25000" dirty="0" smtClean="0"/>
                        <a:t>d</a:t>
                      </a:r>
                      <a:r>
                        <a:rPr lang="en-US" sz="1200" baseline="0" dirty="0" smtClean="0"/>
                        <a:t> (kV/cm)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</a:tr>
              <a:tr h="34408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Purity (ppb)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</a:tr>
              <a:tr h="373313">
                <a:tc>
                  <a:txBody>
                    <a:bodyPr/>
                    <a:lstStyle/>
                    <a:p>
                      <a:r>
                        <a:rPr lang="en-US" sz="1200" baseline="0" dirty="0" err="1" smtClean="0"/>
                        <a:t>rms</a:t>
                      </a:r>
                      <a:r>
                        <a:rPr lang="en-US" sz="1200" baseline="0" smtClean="0"/>
                        <a:t> el. </a:t>
                      </a:r>
                      <a:r>
                        <a:rPr lang="en-US" sz="1200" baseline="0" dirty="0" smtClean="0"/>
                        <a:t>resolution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 </a:t>
                      </a:r>
                      <a:r>
                        <a:rPr lang="en-US" sz="1200" dirty="0" err="1" smtClean="0"/>
                        <a:t>keV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5-10 %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 </a:t>
                      </a:r>
                      <a:r>
                        <a:rPr lang="en-US" sz="1200" dirty="0" err="1" smtClean="0"/>
                        <a:t>keV</a:t>
                      </a:r>
                      <a:r>
                        <a:rPr lang="en-US" sz="1200" dirty="0" smtClean="0"/>
                        <a:t>?</a:t>
                      </a:r>
                      <a:endParaRPr lang="en-US" sz="1200" dirty="0"/>
                    </a:p>
                  </a:txBody>
                  <a:tcPr/>
                </a:tc>
              </a:tr>
              <a:tr h="3733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MCF,</a:t>
                      </a:r>
                    </a:p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Symbol" charset="2"/>
                          <a:ea typeface="+mn-ea"/>
                          <a:cs typeface="Symbol" charset="2"/>
                        </a:rPr>
                        <a:t>m</a:t>
                      </a:r>
                      <a:r>
                        <a:rPr lang="en-US" sz="14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</a:t>
                      </a:r>
                      <a:r>
                        <a:rPr lang="en-US" sz="1400" baseline="0" dirty="0" smtClean="0"/>
                        <a:t> capture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dirty="0" err="1" smtClean="0"/>
                        <a:t>p</a:t>
                      </a:r>
                      <a:r>
                        <a:rPr lang="en-US" sz="1400" dirty="0" smtClean="0"/>
                        <a:t> capture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dirty="0" smtClean="0"/>
                        <a:t>d capture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13765" y="5513295"/>
            <a:ext cx="1845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36.5 </a:t>
            </a:r>
            <a:r>
              <a:rPr lang="en-US" sz="1200" dirty="0" err="1" smtClean="0">
                <a:latin typeface="Arial"/>
                <a:cs typeface="Arial"/>
              </a:rPr>
              <a:t>eV</a:t>
            </a:r>
            <a:r>
              <a:rPr lang="en-US" sz="1200" dirty="0" smtClean="0">
                <a:latin typeface="Arial"/>
                <a:cs typeface="Arial"/>
              </a:rPr>
              <a:t> per ion pair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1" name="Picture 6" descr="ftpc-gedreh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738" y="1015426"/>
            <a:ext cx="2313100" cy="168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3806" y="5898158"/>
            <a:ext cx="45534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Other physics ?</a:t>
            </a:r>
          </a:p>
          <a:p>
            <a:pPr marL="630238" lvl="1" indent="-173038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Search tensor current in </a:t>
            </a:r>
            <a:r>
              <a:rPr lang="en-US" sz="1600" baseline="30000" dirty="0" smtClean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He decay</a:t>
            </a:r>
          </a:p>
          <a:p>
            <a:pPr marL="690563" lvl="1" indent="-233363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Heavy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endParaRPr lang="en-US" sz="1600" dirty="0">
              <a:latin typeface="Symbol" charset="2"/>
              <a:cs typeface="Symbol" charset="2"/>
            </a:endParaRPr>
          </a:p>
        </p:txBody>
      </p:sp>
      <p:pic>
        <p:nvPicPr>
          <p:cNvPr id="15" name="Picture 2" descr="tp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087" y="2708033"/>
            <a:ext cx="2326751" cy="17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41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6046" y="3899648"/>
            <a:ext cx="4403986" cy="225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350" y="381000"/>
            <a:ext cx="7181850" cy="388471"/>
          </a:xfrm>
        </p:spPr>
        <p:txBody>
          <a:bodyPr/>
          <a:lstStyle/>
          <a:p>
            <a:r>
              <a:rPr lang="en-US" sz="2800" dirty="0" smtClean="0"/>
              <a:t>Collaborations</a:t>
            </a:r>
            <a:endParaRPr lang="en-US" sz="2800" dirty="0"/>
          </a:p>
        </p:txBody>
      </p:sp>
      <p:sp>
        <p:nvSpPr>
          <p:cNvPr id="19" name="Content Placeholder 18"/>
          <p:cNvSpPr>
            <a:spLocks noGrp="1"/>
          </p:cNvSpPr>
          <p:nvPr>
            <p:ph sz="half" idx="2"/>
          </p:nvPr>
        </p:nvSpPr>
        <p:spPr>
          <a:xfrm>
            <a:off x="4816289" y="1849064"/>
            <a:ext cx="4051300" cy="4788274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Projects</a:t>
            </a:r>
          </a:p>
          <a:p>
            <a:pPr marL="0" indent="0" algn="ctr">
              <a:buNone/>
            </a:pPr>
            <a:r>
              <a:rPr lang="en-US" sz="1600" b="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MuLan</a:t>
            </a:r>
            <a:endParaRPr lang="en-US" sz="1600" b="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b="0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MuCap</a:t>
            </a:r>
            <a:endParaRPr lang="en-US" sz="1600" b="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600" b="0" dirty="0" err="1" smtClean="0">
                <a:solidFill>
                  <a:schemeClr val="tx2"/>
                </a:solidFill>
              </a:rPr>
              <a:t>MuSun</a:t>
            </a:r>
            <a:endParaRPr lang="en-US" sz="1600" b="0" dirty="0" smtClean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1600" b="0" dirty="0" err="1" smtClean="0">
                <a:solidFill>
                  <a:schemeClr val="tx2"/>
                </a:solidFill>
              </a:rPr>
              <a:t>Muon</a:t>
            </a:r>
            <a:r>
              <a:rPr lang="en-US" sz="1600" b="0" dirty="0" smtClean="0">
                <a:solidFill>
                  <a:schemeClr val="tx2"/>
                </a:solidFill>
              </a:rPr>
              <a:t> g-2</a:t>
            </a:r>
          </a:p>
          <a:p>
            <a:pPr marL="0" indent="0" algn="ctr">
              <a:buNone/>
            </a:pPr>
            <a:r>
              <a:rPr lang="en-US" sz="1600" b="0" dirty="0" smtClean="0">
                <a:solidFill>
                  <a:schemeClr val="tx2"/>
                </a:solidFill>
              </a:rPr>
              <a:t>Mu2e, </a:t>
            </a:r>
            <a:r>
              <a:rPr lang="en-US" sz="1600" b="0" dirty="0" err="1" smtClean="0">
                <a:solidFill>
                  <a:schemeClr val="tx2"/>
                </a:solidFill>
              </a:rPr>
              <a:t>AlCap</a:t>
            </a:r>
            <a:endParaRPr lang="en-US" sz="1600" b="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003" y="779344"/>
            <a:ext cx="343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MuCap</a:t>
            </a:r>
            <a:r>
              <a:rPr lang="en-US" sz="2400" b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/</a:t>
            </a:r>
            <a:r>
              <a:rPr lang="en-US" sz="2400" b="1" dirty="0" err="1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MuSun</a:t>
            </a:r>
            <a:endParaRPr lang="en-US" sz="2400" b="1" dirty="0">
              <a:solidFill>
                <a:srgbClr val="0000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260892" y="6316122"/>
            <a:ext cx="65904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0" dirty="0">
                <a:solidFill>
                  <a:srgbClr val="008000"/>
                </a:solidFill>
              </a:rPr>
              <a:t>Supported by NSF, DOE, </a:t>
            </a:r>
            <a:r>
              <a:rPr lang="en-US" sz="1600" b="0" dirty="0" err="1">
                <a:solidFill>
                  <a:srgbClr val="008000"/>
                </a:solidFill>
              </a:rPr>
              <a:t>Teragrid</a:t>
            </a:r>
            <a:r>
              <a:rPr lang="en-US" sz="1600" b="0" dirty="0">
                <a:solidFill>
                  <a:srgbClr val="008000"/>
                </a:solidFill>
              </a:rPr>
              <a:t>, PSI and Russian </a:t>
            </a:r>
            <a:r>
              <a:rPr lang="en-US" sz="1600" b="0" dirty="0" smtClean="0">
                <a:solidFill>
                  <a:srgbClr val="008000"/>
                </a:solidFill>
              </a:rPr>
              <a:t>Academy </a:t>
            </a:r>
            <a:r>
              <a:rPr lang="en-US" sz="1600" b="0" dirty="0">
                <a:solidFill>
                  <a:srgbClr val="008000"/>
                </a:solidFill>
              </a:rPr>
              <a:t>Science</a:t>
            </a:r>
          </a:p>
        </p:txBody>
      </p:sp>
      <p:sp>
        <p:nvSpPr>
          <p:cNvPr id="9" name="Rectangle 1028"/>
          <p:cNvSpPr>
            <a:spLocks noChangeArrowheads="1"/>
          </p:cNvSpPr>
          <p:nvPr/>
        </p:nvSpPr>
        <p:spPr bwMode="auto">
          <a:xfrm>
            <a:off x="1112673" y="5775550"/>
            <a:ext cx="2795211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>
              <a:spcBef>
                <a:spcPct val="50000"/>
              </a:spcBef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Subset of collaboration</a:t>
            </a:r>
            <a:endParaRPr lang="de-DE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6433" y="1452068"/>
            <a:ext cx="536136" cy="53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7454" y="1456989"/>
            <a:ext cx="753409" cy="52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892" y="1496238"/>
            <a:ext cx="697339" cy="48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0705" y="1471706"/>
            <a:ext cx="728956" cy="5126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107286" y="772563"/>
            <a:ext cx="3439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Precision </a:t>
            </a:r>
            <a:r>
              <a:rPr lang="en-US" sz="2400" b="1" dirty="0" err="1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Muon</a:t>
            </a:r>
            <a:r>
              <a:rPr lang="en-US" sz="2400" b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Physics Group at UW</a:t>
            </a:r>
            <a:endParaRPr lang="en-US" sz="2400" b="1" dirty="0">
              <a:solidFill>
                <a:srgbClr val="0000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063" y="3927810"/>
            <a:ext cx="3593354" cy="2220578"/>
          </a:xfrm>
          <a:prstGeom prst="rect">
            <a:avLst/>
          </a:prstGeom>
        </p:spPr>
      </p:pic>
      <p:sp>
        <p:nvSpPr>
          <p:cNvPr id="16" name="Rectangle 8" descr="Light upward diagonal"/>
          <p:cNvSpPr>
            <a:spLocks noChangeArrowheads="1"/>
          </p:cNvSpPr>
          <p:nvPr/>
        </p:nvSpPr>
        <p:spPr bwMode="auto">
          <a:xfrm>
            <a:off x="417896" y="2063096"/>
            <a:ext cx="407295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Petersburg Nuclear Physics Institute (PNPI), </a:t>
            </a:r>
            <a:r>
              <a:rPr lang="en-US" sz="11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Gatchina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, Russia</a:t>
            </a:r>
            <a:b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</a:b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Paul </a:t>
            </a:r>
            <a:r>
              <a:rPr lang="en-US" sz="11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Scherrer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 Institute (PSI), </a:t>
            </a:r>
            <a:r>
              <a:rPr lang="en-US" sz="11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Villigen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, Switzerland </a:t>
            </a:r>
            <a:b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</a:b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University of California, Berkeley (UCB and LBNL), </a:t>
            </a:r>
            <a:r>
              <a:rPr lang="en-US" sz="1100" i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USA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University of Illinois at Urbana-Champaign, Urbana, USA </a:t>
            </a:r>
            <a:endParaRPr lang="en-US" sz="1100" i="1" dirty="0" smtClean="0">
              <a:solidFill>
                <a:srgbClr val="0000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Arial" pitchFamily="34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University of Washington, Seattle, USA 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/>
            </a:r>
            <a:b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</a:br>
            <a:r>
              <a:rPr lang="en-US" sz="11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Université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 </a:t>
            </a:r>
            <a:r>
              <a:rPr lang="en-US" sz="1100" i="1" dirty="0" err="1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Catholique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 de Louvain, </a:t>
            </a:r>
            <a:r>
              <a:rPr lang="en-US" sz="1100" i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Belgium</a:t>
            </a: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/>
            </a:r>
            <a:b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</a:b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University of Kentucky, Lexington, USA</a:t>
            </a:r>
            <a:b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</a:b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Boston University, </a:t>
            </a:r>
            <a:r>
              <a:rPr lang="en-US" sz="1100" i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USA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Regis University, Denver, </a:t>
            </a:r>
            <a:r>
              <a:rPr lang="en-US" sz="1100" i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USA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100" i="1" dirty="0" smtClean="0">
                <a:solidFill>
                  <a:srgbClr val="0000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  <a:cs typeface="Arial" pitchFamily="34" charset="0"/>
              </a:rPr>
              <a:t>University of South Carolina, USA</a:t>
            </a:r>
            <a:endParaRPr lang="en-US" sz="1100" i="1" dirty="0">
              <a:solidFill>
                <a:srgbClr val="0000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76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</p:spPr>
        <p:txBody>
          <a:bodyPr/>
          <a:lstStyle/>
          <a:p>
            <a:r>
              <a:rPr lang="en-US" dirty="0" smtClean="0"/>
              <a:t>What’s Special about </a:t>
            </a:r>
            <a:r>
              <a:rPr lang="en-US" dirty="0" err="1" smtClean="0"/>
              <a:t>Muons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07988" y="1123507"/>
            <a:ext cx="8229600" cy="573449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smtClean="0"/>
              <a:t>Precision physics @ Intensity frontier</a:t>
            </a:r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  <a:p>
            <a:pPr marL="168275" indent="-168275">
              <a:buFont typeface="Arial"/>
              <a:buChar char="•"/>
            </a:pPr>
            <a:r>
              <a:rPr lang="en-US" sz="1800" dirty="0" err="1" smtClean="0">
                <a:solidFill>
                  <a:srgbClr val="A6A6A6"/>
                </a:solidFill>
              </a:rPr>
              <a:t>Muon</a:t>
            </a:r>
            <a:r>
              <a:rPr lang="en-US" sz="1800" dirty="0" smtClean="0">
                <a:solidFill>
                  <a:srgbClr val="A6A6A6"/>
                </a:solidFill>
              </a:rPr>
              <a:t> decay determines strength and structure of weak interaction</a:t>
            </a:r>
          </a:p>
          <a:p>
            <a:pPr marL="168275" indent="-168275">
              <a:buFont typeface="Arial"/>
              <a:buChar char="•"/>
            </a:pPr>
            <a:endParaRPr lang="en-US" sz="1800" dirty="0" smtClean="0">
              <a:solidFill>
                <a:srgbClr val="A6A6A6"/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800" dirty="0" err="1">
                <a:solidFill>
                  <a:schemeClr val="bg1">
                    <a:lumMod val="75000"/>
                  </a:schemeClr>
                </a:solidFill>
              </a:rPr>
              <a:t>Muon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capture probes physics not accessible in 1</a:t>
            </a:r>
            <a:r>
              <a:rPr lang="en-US" sz="1800" baseline="30000" dirty="0">
                <a:solidFill>
                  <a:schemeClr val="bg1">
                    <a:lumMod val="75000"/>
                  </a:schemeClr>
                </a:solidFill>
              </a:rPr>
              <a:t>st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rgbClr val="FF6600"/>
                </a:solidFill>
              </a:rPr>
              <a:t>lepton generation</a:t>
            </a:r>
          </a:p>
          <a:p>
            <a:pPr lvl="1" indent="0">
              <a:buNone/>
            </a:pPr>
            <a:r>
              <a:rPr lang="en-US" sz="1400" dirty="0" smtClean="0">
                <a:solidFill>
                  <a:srgbClr val="A6A6A6"/>
                </a:solidFill>
              </a:rPr>
              <a:t>Aside: </a:t>
            </a:r>
            <a:r>
              <a:rPr lang="en-US" sz="1400" dirty="0" err="1" smtClean="0">
                <a:solidFill>
                  <a:srgbClr val="A6A6A6"/>
                </a:solidFill>
              </a:rPr>
              <a:t>Muon</a:t>
            </a:r>
            <a:r>
              <a:rPr lang="en-US" sz="1400" dirty="0" smtClean="0">
                <a:solidFill>
                  <a:srgbClr val="A6A6A6"/>
                </a:solidFill>
              </a:rPr>
              <a:t> is heavy electron</a:t>
            </a:r>
          </a:p>
          <a:p>
            <a:pPr lvl="1" indent="0">
              <a:buNone/>
            </a:pPr>
            <a:endParaRPr lang="en-US" sz="1400" dirty="0" smtClean="0">
              <a:solidFill>
                <a:srgbClr val="A6A6A6"/>
              </a:solidFill>
            </a:endParaRPr>
          </a:p>
          <a:p>
            <a:pPr marL="168275" indent="-168275">
              <a:buFont typeface="Arial"/>
              <a:buChar char="•"/>
            </a:pPr>
            <a:r>
              <a:rPr lang="en-US" sz="1800" dirty="0" smtClean="0">
                <a:solidFill>
                  <a:srgbClr val="A6A6A6"/>
                </a:solidFill>
              </a:rPr>
              <a:t>Quantum loop sensitivity to new physics (m</a:t>
            </a:r>
            <a:r>
              <a:rPr lang="en-US" sz="1800" baseline="-25000" dirty="0" smtClean="0">
                <a:solidFill>
                  <a:srgbClr val="A6A6A6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A6A6A6"/>
                </a:solidFill>
              </a:rPr>
              <a:t>/m</a:t>
            </a:r>
            <a:r>
              <a:rPr lang="en-US" sz="1800" baseline="-25000" dirty="0" smtClean="0">
                <a:solidFill>
                  <a:srgbClr val="A6A6A6"/>
                </a:solidFill>
              </a:rPr>
              <a:t>e</a:t>
            </a:r>
            <a:r>
              <a:rPr lang="en-US" sz="1800" dirty="0" smtClean="0">
                <a:solidFill>
                  <a:srgbClr val="A6A6A6"/>
                </a:solidFill>
              </a:rPr>
              <a:t>)</a:t>
            </a:r>
            <a:r>
              <a:rPr lang="en-US" sz="1800" baseline="30000" dirty="0" smtClean="0">
                <a:solidFill>
                  <a:srgbClr val="A6A6A6"/>
                </a:solidFill>
              </a:rPr>
              <a:t>2</a:t>
            </a:r>
          </a:p>
          <a:p>
            <a:pPr marL="168275" indent="-168275">
              <a:buFont typeface="Arial"/>
              <a:buChar char="•"/>
            </a:pPr>
            <a:endParaRPr lang="en-US" sz="1800" dirty="0"/>
          </a:p>
          <a:p>
            <a:pPr marL="168275" indent="-168275">
              <a:buFont typeface="Arial"/>
              <a:buChar char="•"/>
            </a:pPr>
            <a:r>
              <a:rPr lang="en-US" sz="1800" dirty="0" smtClean="0"/>
              <a:t>Charged Lepton Flavor violation </a:t>
            </a:r>
          </a:p>
          <a:p>
            <a:pPr marL="168275" indent="-168275">
              <a:buFont typeface="Arial"/>
              <a:buChar char="•"/>
            </a:pPr>
            <a:endParaRPr lang="en-US" sz="1800" dirty="0"/>
          </a:p>
          <a:p>
            <a:pPr marL="168275" indent="-168275">
              <a:buFont typeface="Arial"/>
              <a:buChar char="•"/>
            </a:pPr>
            <a:r>
              <a:rPr lang="en-US" sz="1800" dirty="0" err="1" smtClean="0">
                <a:solidFill>
                  <a:srgbClr val="A6A6A6"/>
                </a:solidFill>
              </a:rPr>
              <a:t>Muon</a:t>
            </a:r>
            <a:r>
              <a:rPr lang="en-US" sz="1800" dirty="0" smtClean="0">
                <a:solidFill>
                  <a:srgbClr val="A6A6A6"/>
                </a:solidFill>
              </a:rPr>
              <a:t> collider, MSR, </a:t>
            </a:r>
            <a:r>
              <a:rPr lang="en-US" sz="1800" dirty="0" err="1" smtClean="0">
                <a:solidFill>
                  <a:srgbClr val="A6A6A6"/>
                </a:solidFill>
              </a:rPr>
              <a:t>etc</a:t>
            </a:r>
            <a:endParaRPr lang="en-US" sz="1400" dirty="0" smtClean="0">
              <a:solidFill>
                <a:srgbClr val="A6A6A6"/>
              </a:solidFill>
            </a:endParaRPr>
          </a:p>
          <a:p>
            <a:pPr marL="168275" indent="-168275">
              <a:buFont typeface="Arial"/>
              <a:buChar char="•"/>
            </a:pPr>
            <a:endParaRPr lang="en-US" sz="1800" dirty="0"/>
          </a:p>
          <a:p>
            <a:pPr marL="168275" indent="-168275">
              <a:buFont typeface="Arial"/>
              <a:buChar char="•"/>
            </a:pPr>
            <a:endParaRPr lang="en-US" sz="1800" dirty="0" smtClean="0"/>
          </a:p>
        </p:txBody>
      </p:sp>
      <p:pic>
        <p:nvPicPr>
          <p:cNvPr id="15" name="Picture 14" descr="Screen Shot 2013-04-20 at 4.24.3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0708" y="923578"/>
            <a:ext cx="2433368" cy="25455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2997200"/>
            <a:ext cx="4572000" cy="3860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3-04-22 at 12.01.4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880" y="3043749"/>
            <a:ext cx="1828800" cy="2244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9798" y="3865563"/>
            <a:ext cx="1348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MEG@PSI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Screen Shot 2013-04-22 at 12.0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324" y="5415280"/>
            <a:ext cx="4130118" cy="1361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97120" y="4828659"/>
            <a:ext cx="2291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Mu2e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@FNAL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06286" y="783590"/>
            <a:ext cx="4052773" cy="2329180"/>
            <a:chOff x="306286" y="783590"/>
            <a:chExt cx="4052773" cy="2329180"/>
          </a:xfrm>
        </p:grpSpPr>
        <p:pic>
          <p:nvPicPr>
            <p:cNvPr id="20" name="Picture 19" descr="Screen Shot 2013-04-22 at 10.28.23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86" y="783590"/>
              <a:ext cx="4052773" cy="232918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645920" y="1198880"/>
              <a:ext cx="1381760" cy="2032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676400" y="1412240"/>
              <a:ext cx="885050" cy="20320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787557" y="2281740"/>
              <a:ext cx="1973900" cy="23602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14842" y="2826987"/>
              <a:ext cx="1973900" cy="236022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 flipV="1">
            <a:off x="4165600" y="2397760"/>
            <a:ext cx="1229360" cy="13614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755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05840"/>
            <a:ext cx="8582086" cy="5466204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+mn-lt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latin typeface="Symbol" charset="2"/>
                <a:cs typeface="Symbol" charset="2"/>
              </a:rPr>
              <a:t>m </a:t>
            </a:r>
            <a:r>
              <a:rPr lang="en-US" sz="2800" dirty="0" smtClean="0">
                <a:sym typeface="Symbol" charset="0"/>
              </a:rPr>
              <a:t> e </a:t>
            </a:r>
            <a:r>
              <a:rPr lang="en-US" sz="2800" dirty="0" smtClean="0">
                <a:latin typeface="Symbol" charset="2"/>
                <a:cs typeface="Symbol" charset="2"/>
                <a:sym typeface="Symbol" charset="0"/>
              </a:rPr>
              <a:t>n n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	</a:t>
            </a:r>
            <a:r>
              <a:rPr lang="en-US" dirty="0" smtClean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Strength of Weak Interaction</a:t>
            </a: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</a:t>
            </a:r>
            <a:r>
              <a:rPr lang="en-US" dirty="0" err="1" smtClean="0">
                <a:solidFill>
                  <a:srgbClr val="2F5897"/>
                </a:solidFill>
                <a:sym typeface="Symbol" charset="0"/>
              </a:rPr>
              <a:t>MuLan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	</a:t>
            </a:r>
            <a:r>
              <a:rPr lang="en-US" sz="3200" dirty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G</a:t>
            </a:r>
            <a:r>
              <a:rPr lang="en-US" sz="3200" baseline="-25000" dirty="0">
                <a:solidFill>
                  <a:srgbClr val="FF6600"/>
                </a:solidFill>
                <a:latin typeface="Comic Sans MS"/>
                <a:cs typeface="Comic Sans MS"/>
                <a:sym typeface="Symbol" charset="0"/>
              </a:rPr>
              <a:t>F</a:t>
            </a:r>
            <a:endParaRPr lang="en-US" sz="3200" dirty="0" smtClean="0">
              <a:solidFill>
                <a:srgbClr val="FF6600"/>
              </a:solidFill>
              <a:latin typeface="Symbol" charset="2"/>
              <a:cs typeface="Symbol" charset="2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sz="2800" dirty="0" smtClean="0">
              <a:solidFill>
                <a:schemeClr val="bg1">
                  <a:lumMod val="65000"/>
                </a:schemeClr>
              </a:solidFill>
              <a:latin typeface="Symbol" charset="2"/>
              <a:cs typeface="Symbol" charset="2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+ p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 n +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Basic QCD Symmetries</a:t>
            </a:r>
            <a:endParaRPr lang="en-US" sz="2800" dirty="0" smtClean="0">
              <a:solidFill>
                <a:schemeClr val="bg1">
                  <a:lumMod val="65000"/>
                </a:schemeClr>
              </a:solidFill>
              <a:latin typeface="Comic Sans MS"/>
              <a:cs typeface="Comic Sans MS"/>
              <a:sym typeface="Symbol" charset="0"/>
            </a:endParaRPr>
          </a:p>
          <a:p>
            <a:pPr>
              <a:tabLst>
                <a:tab pos="458788" algn="l"/>
                <a:tab pos="3378200" algn="l"/>
                <a:tab pos="3594100" algn="l"/>
              </a:tabLst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	</a:t>
            </a:r>
            <a:r>
              <a:rPr lang="en-US" b="1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MuCap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	</a:t>
            </a:r>
            <a:r>
              <a:rPr lang="en-US" sz="3200" b="1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g</a:t>
            </a:r>
            <a:r>
              <a:rPr lang="en-US" sz="3200" b="1" baseline="-25000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P</a:t>
            </a:r>
            <a:endParaRPr lang="en-US" sz="3200" b="1" baseline="-25000" dirty="0" smtClean="0">
              <a:solidFill>
                <a:schemeClr val="bg1">
                  <a:lumMod val="65000"/>
                </a:schemeClr>
              </a:solidFill>
              <a:sym typeface="Symbol" charset="0"/>
            </a:endParaRPr>
          </a:p>
          <a:p>
            <a:pPr>
              <a:tabLst>
                <a:tab pos="3378200" algn="l"/>
                <a:tab pos="4283075" algn="l"/>
              </a:tabLst>
            </a:pPr>
            <a:endParaRPr lang="en-US" dirty="0">
              <a:solidFill>
                <a:schemeClr val="bg1">
                  <a:lumMod val="65000"/>
                </a:schemeClr>
              </a:solidFill>
              <a:sym typeface="Symbol" charset="0"/>
            </a:endParaRPr>
          </a:p>
          <a:p>
            <a:pPr marL="342900" indent="-342900">
              <a:buFont typeface="Arial"/>
              <a:buChar char="•"/>
              <a:tabLst>
                <a:tab pos="3378200" algn="l"/>
                <a:tab pos="3594100" algn="l"/>
              </a:tabLst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+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 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+ n +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Weak few nucleon reactions</a:t>
            </a:r>
            <a:endParaRPr lang="en-US" dirty="0">
              <a:solidFill>
                <a:schemeClr val="bg1">
                  <a:lumMod val="65000"/>
                </a:schemeClr>
              </a:solidFill>
              <a:latin typeface="Symbol" charset="2"/>
              <a:cs typeface="Symbol" charset="2"/>
              <a:sym typeface="Symbol" charset="0"/>
            </a:endParaRPr>
          </a:p>
          <a:p>
            <a:pPr>
              <a:tabLst>
                <a:tab pos="3378200" algn="l"/>
                <a:tab pos="3594100" algn="l"/>
              </a:tabLst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  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MuSun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and astrophysics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Symbol" charset="0"/>
              </a:rPr>
              <a:t>	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sym typeface="Symbol" charset="0"/>
              </a:rPr>
              <a:t>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omic Sans MS"/>
                <a:cs typeface="Comic Sans MS"/>
                <a:sym typeface="Symbol" charset="0"/>
              </a:rPr>
              <a:t>	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954" name="Picture 2" descr="Light upward diag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225" y="4924425"/>
            <a:ext cx="2508250" cy="1638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499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kern="1200" dirty="0" err="1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cs typeface="Arial"/>
              </a:rPr>
              <a:t>Muon</a:t>
            </a:r>
            <a:r>
              <a:rPr lang="en-US" sz="4000" kern="1200" dirty="0"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/>
                <a:cs typeface="Arial"/>
              </a:rPr>
              <a:t> Lifetime</a:t>
            </a:r>
          </a:p>
        </p:txBody>
      </p:sp>
      <p:sp>
        <p:nvSpPr>
          <p:cNvPr id="11499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54000" y="851128"/>
            <a:ext cx="8821738" cy="5702072"/>
          </a:xfrm>
        </p:spPr>
        <p:txBody>
          <a:bodyPr/>
          <a:lstStyle/>
          <a:p>
            <a:pPr marL="0" indent="0"/>
            <a:r>
              <a:rPr lang="en-US" sz="2000" dirty="0" smtClean="0">
                <a:solidFill>
                  <a:srgbClr val="2F5897"/>
                </a:solidFill>
              </a:rPr>
              <a:t>Fundamental electro-weak couplings</a:t>
            </a:r>
          </a:p>
          <a:p>
            <a:pPr>
              <a:buFont typeface="Monotype Sorts" charset="0"/>
              <a:buChar char="n"/>
            </a:pPr>
            <a:endParaRPr lang="en-US" sz="2000" dirty="0" smtClean="0"/>
          </a:p>
          <a:p>
            <a:pPr marL="0" indent="0"/>
            <a:endParaRPr lang="en-US" sz="2000" dirty="0"/>
          </a:p>
          <a:p>
            <a:pPr marL="0" indent="0"/>
            <a:endParaRPr lang="en-US" sz="2000" baseline="-25000" dirty="0" smtClean="0">
              <a:solidFill>
                <a:schemeClr val="bg2"/>
              </a:solidFill>
            </a:endParaRPr>
          </a:p>
          <a:p>
            <a:pPr marL="0" indent="0"/>
            <a:endParaRPr lang="en-US" sz="2000" baseline="-25000" dirty="0">
              <a:solidFill>
                <a:schemeClr val="bg2"/>
              </a:solidFill>
            </a:endParaRPr>
          </a:p>
          <a:p>
            <a:pPr marL="0" indent="0"/>
            <a:r>
              <a:rPr lang="en-US" sz="2800" baseline="-25000" dirty="0" smtClean="0">
                <a:solidFill>
                  <a:schemeClr val="bg2"/>
                </a:solidFill>
              </a:rPr>
              <a:t> </a:t>
            </a:r>
            <a:endParaRPr lang="en-US" sz="3200" dirty="0" smtClean="0">
              <a:solidFill>
                <a:schemeClr val="bg2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Implicit to all EW precision physics</a:t>
            </a:r>
          </a:p>
          <a:p>
            <a:pPr>
              <a:buFont typeface="Monotype Sorts" charset="0"/>
              <a:buChar char="n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Monotype Sorts" charset="0"/>
              <a:buChar char="n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Monotype Sorts" charset="0"/>
              <a:buChar char="n"/>
            </a:pPr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Monotype Sorts" charset="0"/>
              <a:buChar char="n"/>
            </a:pPr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pPr>
              <a:buFont typeface="Monotype Sorts" charset="0"/>
              <a:buChar char="n"/>
            </a:pP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Uniquely defined by </a:t>
            </a:r>
            <a:r>
              <a:rPr lang="en-US" sz="1600" dirty="0" err="1" smtClean="0">
                <a:solidFill>
                  <a:schemeClr val="tx1"/>
                </a:solidFill>
              </a:rPr>
              <a:t>muon</a:t>
            </a:r>
            <a:r>
              <a:rPr lang="en-US" sz="1600" dirty="0" smtClean="0">
                <a:solidFill>
                  <a:schemeClr val="tx1"/>
                </a:solidFill>
              </a:rPr>
              <a:t> decay</a:t>
            </a: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  <a:p>
            <a:endParaRPr lang="en-US" sz="1600" b="0" dirty="0" smtClean="0">
              <a:solidFill>
                <a:schemeClr val="tx1"/>
              </a:solidFill>
            </a:endParaRPr>
          </a:p>
          <a:p>
            <a:endParaRPr lang="en-US" sz="1600" b="0" dirty="0">
              <a:solidFill>
                <a:schemeClr val="tx1"/>
              </a:solidFill>
            </a:endParaRPr>
          </a:p>
        </p:txBody>
      </p:sp>
      <p:pic>
        <p:nvPicPr>
          <p:cNvPr id="1149957" name="Picture 5" descr="Fermi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9438" y="146050"/>
            <a:ext cx="2063750" cy="15462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49959" name="Rectangle 7"/>
          <p:cNvSpPr>
            <a:spLocks noChangeArrowheads="1"/>
          </p:cNvSpPr>
          <p:nvPr/>
        </p:nvSpPr>
        <p:spPr bwMode="auto">
          <a:xfrm>
            <a:off x="1545728" y="1287235"/>
            <a:ext cx="5163543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51" tIns="44432" rIns="90451" bIns="44432"/>
          <a:lstStyle/>
          <a:p>
            <a:pPr fontAlgn="base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Monotype Sorts" charset="0"/>
              <a:buNone/>
            </a:pPr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</a:rPr>
              <a:t>G</a:t>
            </a:r>
            <a:r>
              <a:rPr lang="en-US" sz="3200" b="1" baseline="-25000" dirty="0" smtClean="0">
                <a:solidFill>
                  <a:srgbClr val="FF6600"/>
                </a:solidFill>
                <a:latin typeface="Arial" charset="0"/>
                <a:ea typeface="ＭＳ Ｐゴシック" charset="0"/>
              </a:rPr>
              <a:t>F</a:t>
            </a:r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3200" b="1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               </a:t>
            </a:r>
            <a:r>
              <a:rPr lang="en-US" sz="2400" b="1" dirty="0" smtClean="0">
                <a:solidFill>
                  <a:srgbClr val="2F5897"/>
                </a:solidFill>
                <a:latin typeface="Symbol" charset="0"/>
                <a:ea typeface="ＭＳ Ｐゴシック" charset="0"/>
              </a:rPr>
              <a:t>a</a:t>
            </a:r>
            <a:r>
              <a:rPr lang="en-US" sz="2400" b="1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      </a:t>
            </a:r>
            <a:r>
              <a:rPr lang="en-US" sz="2400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              </a:t>
            </a:r>
            <a:r>
              <a:rPr lang="en-US" sz="2400" b="1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M</a:t>
            </a:r>
            <a:r>
              <a:rPr lang="en-US" sz="2400" b="1" baseline="-25000" dirty="0" smtClean="0">
                <a:solidFill>
                  <a:srgbClr val="2F5897"/>
                </a:solidFill>
                <a:latin typeface="Arial" charset="0"/>
                <a:ea typeface="ＭＳ Ｐゴシック" charset="0"/>
              </a:rPr>
              <a:t>Z</a:t>
            </a:r>
            <a:endParaRPr lang="en-US" sz="3200" b="1" i="1" dirty="0" smtClean="0">
              <a:solidFill>
                <a:srgbClr val="2F5897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14996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5" y="3565525"/>
            <a:ext cx="3340100" cy="56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49961" name="Text Box 9" descr="Light upward diagonal"/>
          <p:cNvSpPr txBox="1">
            <a:spLocks noChangeArrowheads="1"/>
          </p:cNvSpPr>
          <p:nvPr/>
        </p:nvSpPr>
        <p:spPr bwMode="auto">
          <a:xfrm>
            <a:off x="2762250" y="6156325"/>
            <a:ext cx="800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CC00"/>
                </a:solidFill>
                <a:latin typeface="Arial" charset="0"/>
                <a:ea typeface="ＭＳ Ｐゴシック" charset="0"/>
              </a:rPr>
              <a:t>QED</a:t>
            </a:r>
          </a:p>
        </p:txBody>
      </p:sp>
      <p:grpSp>
        <p:nvGrpSpPr>
          <p:cNvPr id="1149963" name="Group 11"/>
          <p:cNvGrpSpPr>
            <a:grpSpLocks/>
          </p:cNvGrpSpPr>
          <p:nvPr/>
        </p:nvGrpSpPr>
        <p:grpSpPr bwMode="auto">
          <a:xfrm>
            <a:off x="6578600" y="2570163"/>
            <a:ext cx="2508250" cy="2065338"/>
            <a:chOff x="4144" y="1619"/>
            <a:chExt cx="1580" cy="1301"/>
          </a:xfrm>
        </p:grpSpPr>
        <p:pic>
          <p:nvPicPr>
            <p:cNvPr id="1149965" name="Picture 13" descr="Light upward diagona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4" y="1619"/>
              <a:ext cx="1580" cy="1301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49966" name="Picture 14" descr="2007-06-10_21-54-32-6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1" y="2479"/>
              <a:ext cx="463" cy="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49967" name="Picture 15" descr="Light upward diagon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8" y="2595563"/>
            <a:ext cx="2508250" cy="20589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49968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4938" y="4918075"/>
            <a:ext cx="2522537" cy="16319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49969" name="Group 17"/>
          <p:cNvGrpSpPr>
            <a:grpSpLocks/>
          </p:cNvGrpSpPr>
          <p:nvPr/>
        </p:nvGrpSpPr>
        <p:grpSpPr bwMode="auto">
          <a:xfrm>
            <a:off x="371475" y="5483225"/>
            <a:ext cx="2468563" cy="712788"/>
            <a:chOff x="234" y="3454"/>
            <a:chExt cx="1555" cy="449"/>
          </a:xfrm>
        </p:grpSpPr>
        <p:pic>
          <p:nvPicPr>
            <p:cNvPr id="1149970" name="Picture 1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" y="3454"/>
              <a:ext cx="1555" cy="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149971" name="Rectangle 19"/>
            <p:cNvSpPr>
              <a:spLocks noChangeArrowheads="1"/>
            </p:cNvSpPr>
            <p:nvPr/>
          </p:nvSpPr>
          <p:spPr bwMode="auto">
            <a:xfrm>
              <a:off x="1619" y="3622"/>
              <a:ext cx="109" cy="13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149972" name="Text Box 20"/>
          <p:cNvSpPr txBox="1">
            <a:spLocks noChangeArrowheads="1"/>
          </p:cNvSpPr>
          <p:nvPr/>
        </p:nvSpPr>
        <p:spPr bwMode="auto">
          <a:xfrm>
            <a:off x="1936433" y="5646738"/>
            <a:ext cx="13922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i="1" dirty="0" smtClean="0">
                <a:solidFill>
                  <a:srgbClr val="00CC00"/>
                </a:solidFill>
                <a:latin typeface="Arial" charset="0"/>
                <a:ea typeface="ＭＳ Ｐゴシック" charset="0"/>
              </a:rPr>
              <a:t>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91733" y="4942539"/>
            <a:ext cx="245226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60066"/>
                </a:solidFill>
              </a:rPr>
              <a:t>Extraction of G</a:t>
            </a:r>
            <a:r>
              <a:rPr lang="en-US" sz="1600" baseline="-25000" dirty="0">
                <a:solidFill>
                  <a:srgbClr val="660066"/>
                </a:solidFill>
              </a:rPr>
              <a:t>F</a:t>
            </a:r>
            <a:r>
              <a:rPr lang="en-US" sz="1600" dirty="0">
                <a:solidFill>
                  <a:srgbClr val="660066"/>
                </a:solidFill>
              </a:rPr>
              <a:t> from </a:t>
            </a:r>
            <a:r>
              <a:rPr lang="en-US" sz="1600" dirty="0" smtClean="0">
                <a:solidFill>
                  <a:srgbClr val="660066"/>
                </a:solidFill>
                <a:latin typeface="Symbol" charset="0"/>
              </a:rPr>
              <a:t>t</a:t>
            </a:r>
            <a:r>
              <a:rPr lang="en-US" sz="1600" baseline="-25000" dirty="0" smtClean="0">
                <a:solidFill>
                  <a:srgbClr val="660066"/>
                </a:solidFill>
                <a:latin typeface="Symbol" charset="0"/>
              </a:rPr>
              <a:t>m</a:t>
            </a:r>
            <a:r>
              <a:rPr lang="en-US" sz="1600" dirty="0" smtClean="0">
                <a:solidFill>
                  <a:srgbClr val="660066"/>
                </a:solidFill>
              </a:rPr>
              <a:t> : 1999 two-loop calc. reduced error from </a:t>
            </a:r>
            <a:br>
              <a:rPr lang="en-US" sz="1600" dirty="0" smtClean="0">
                <a:solidFill>
                  <a:srgbClr val="660066"/>
                </a:solidFill>
              </a:rPr>
            </a:br>
            <a:r>
              <a:rPr lang="en-US" sz="1600" dirty="0" smtClean="0">
                <a:solidFill>
                  <a:srgbClr val="660066"/>
                </a:solidFill>
              </a:rPr>
              <a:t>15 to ~0.2 ppm</a:t>
            </a:r>
            <a:endParaRPr lang="en-US" sz="1600" dirty="0">
              <a:solidFill>
                <a:srgbClr val="660066"/>
              </a:solidFill>
            </a:endParaRPr>
          </a:p>
          <a:p>
            <a:endParaRPr lang="en-US" dirty="0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121466" y="1833659"/>
            <a:ext cx="70624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FF6600"/>
                </a:solidFill>
                <a:effectLst/>
              </a:rPr>
              <a:t>9 </a:t>
            </a:r>
            <a:r>
              <a:rPr lang="en-US" sz="1800" b="1" dirty="0" smtClean="0">
                <a:solidFill>
                  <a:srgbClr val="FF6600"/>
                </a:solidFill>
                <a:effectLst/>
              </a:rPr>
              <a:t>ppm </a:t>
            </a:r>
            <a:r>
              <a:rPr lang="en-US" sz="1800" dirty="0" smtClean="0">
                <a:solidFill>
                  <a:srgbClr val="FF6600"/>
                </a:solidFill>
                <a:sym typeface="Symbol" charset="0"/>
              </a:rPr>
              <a:t> </a:t>
            </a:r>
            <a:r>
              <a:rPr lang="en-US" sz="1800" b="1" dirty="0" smtClean="0">
                <a:solidFill>
                  <a:srgbClr val="FF6600"/>
                </a:solidFill>
                <a:effectLst/>
              </a:rPr>
              <a:t>0.5 </a:t>
            </a:r>
            <a:r>
              <a:rPr lang="en-US" sz="1800" b="1" dirty="0" smtClean="0">
                <a:solidFill>
                  <a:srgbClr val="FF6600"/>
                </a:solidFill>
              </a:rPr>
              <a:t>pp</a:t>
            </a:r>
            <a:r>
              <a:rPr lang="en-US" sz="1800" b="1" dirty="0" smtClean="0">
                <a:solidFill>
                  <a:srgbClr val="FF6600"/>
                </a:solidFill>
                <a:effectLst/>
              </a:rPr>
              <a:t>m            </a:t>
            </a:r>
            <a:r>
              <a:rPr lang="en-US" sz="1800" b="1" dirty="0" smtClean="0">
                <a:solidFill>
                  <a:srgbClr val="2F5897"/>
                </a:solidFill>
                <a:effectLst/>
              </a:rPr>
              <a:t>0.37 </a:t>
            </a:r>
            <a:r>
              <a:rPr lang="en-US" sz="1800" b="1" dirty="0">
                <a:solidFill>
                  <a:srgbClr val="2F5897"/>
                </a:solidFill>
                <a:effectLst/>
              </a:rPr>
              <a:t>ppb   </a:t>
            </a:r>
            <a:r>
              <a:rPr lang="en-US" sz="1800" b="1" dirty="0" smtClean="0">
                <a:solidFill>
                  <a:srgbClr val="2F5897"/>
                </a:solidFill>
                <a:effectLst/>
              </a:rPr>
              <a:t>             23 </a:t>
            </a:r>
            <a:r>
              <a:rPr lang="en-US" sz="1800" b="1" dirty="0">
                <a:solidFill>
                  <a:srgbClr val="2F5897"/>
                </a:solidFill>
                <a:effectLst/>
              </a:rPr>
              <a:t>ppm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19267" y="2156991"/>
            <a:ext cx="211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tx1"/>
                </a:solidFill>
                <a:effectLst/>
              </a:rPr>
              <a:t>MuLan</a:t>
            </a:r>
            <a:r>
              <a:rPr lang="en-US" sz="1400" dirty="0" smtClean="0">
                <a:solidFill>
                  <a:schemeClr val="tx1"/>
                </a:solidFill>
                <a:effectLst/>
              </a:rPr>
              <a:t> Collaboration</a:t>
            </a:r>
          </a:p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PRL </a:t>
            </a:r>
            <a:r>
              <a:rPr lang="en-US" sz="1400" b="1" dirty="0">
                <a:solidFill>
                  <a:schemeClr val="tx1"/>
                </a:solidFill>
                <a:effectLst/>
              </a:rPr>
              <a:t>106</a:t>
            </a:r>
            <a:r>
              <a:rPr lang="en-US" sz="1400" dirty="0">
                <a:solidFill>
                  <a:schemeClr val="tx1"/>
                </a:solidFill>
                <a:effectLst/>
              </a:rPr>
              <a:t>, 041803 (2011</a:t>
            </a:r>
            <a:r>
              <a:rPr lang="en-US" sz="1000" dirty="0">
                <a:solidFill>
                  <a:schemeClr val="tx1"/>
                </a:solidFill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423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9961" grpId="0"/>
      <p:bldP spid="114997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 descr="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2" t="9377" r="10141" b="3104"/>
          <a:stretch>
            <a:fillRect/>
          </a:stretch>
        </p:blipFill>
        <p:spPr bwMode="auto">
          <a:xfrm rot="513908">
            <a:off x="4662488" y="2814638"/>
            <a:ext cx="4144962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6985000" y="459898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6965950" y="461168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6985000" y="460533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6972300" y="459898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6991350" y="455453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6946900" y="458628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59" name="Oval 11"/>
          <p:cNvSpPr>
            <a:spLocks noChangeArrowheads="1"/>
          </p:cNvSpPr>
          <p:nvPr/>
        </p:nvSpPr>
        <p:spPr bwMode="auto">
          <a:xfrm>
            <a:off x="6965950" y="462438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0" name="Oval 12"/>
          <p:cNvSpPr>
            <a:spLocks noChangeArrowheads="1"/>
          </p:cNvSpPr>
          <p:nvPr/>
        </p:nvSpPr>
        <p:spPr bwMode="auto">
          <a:xfrm>
            <a:off x="6991350" y="463073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1" name="Oval 13"/>
          <p:cNvSpPr>
            <a:spLocks noChangeArrowheads="1"/>
          </p:cNvSpPr>
          <p:nvPr/>
        </p:nvSpPr>
        <p:spPr bwMode="auto">
          <a:xfrm>
            <a:off x="6991350" y="455453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2" name="Oval 14"/>
          <p:cNvSpPr>
            <a:spLocks noChangeArrowheads="1"/>
          </p:cNvSpPr>
          <p:nvPr/>
        </p:nvSpPr>
        <p:spPr bwMode="auto">
          <a:xfrm>
            <a:off x="6946900" y="4573588"/>
            <a:ext cx="95250" cy="100012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3" name="Oval 15"/>
          <p:cNvSpPr>
            <a:spLocks noChangeArrowheads="1"/>
          </p:cNvSpPr>
          <p:nvPr/>
        </p:nvSpPr>
        <p:spPr bwMode="auto">
          <a:xfrm>
            <a:off x="2792413" y="605155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2913063" y="5972175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5" name="Oval 17"/>
          <p:cNvSpPr>
            <a:spLocks noChangeArrowheads="1"/>
          </p:cNvSpPr>
          <p:nvPr/>
        </p:nvSpPr>
        <p:spPr bwMode="auto">
          <a:xfrm>
            <a:off x="2921000" y="594201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2897188" y="5918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7" name="Oval 19"/>
          <p:cNvSpPr>
            <a:spLocks noChangeArrowheads="1"/>
          </p:cNvSpPr>
          <p:nvPr/>
        </p:nvSpPr>
        <p:spPr bwMode="auto">
          <a:xfrm>
            <a:off x="2830513" y="582295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8" name="Oval 20"/>
          <p:cNvSpPr>
            <a:spLocks noChangeArrowheads="1"/>
          </p:cNvSpPr>
          <p:nvPr/>
        </p:nvSpPr>
        <p:spPr bwMode="auto">
          <a:xfrm>
            <a:off x="2754313" y="58848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9" name="Oval 21"/>
          <p:cNvSpPr>
            <a:spLocks noChangeArrowheads="1"/>
          </p:cNvSpPr>
          <p:nvPr/>
        </p:nvSpPr>
        <p:spPr bwMode="auto">
          <a:xfrm>
            <a:off x="2859088" y="59055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0" name="Oval 22"/>
          <p:cNvSpPr>
            <a:spLocks noChangeArrowheads="1"/>
          </p:cNvSpPr>
          <p:nvPr/>
        </p:nvSpPr>
        <p:spPr bwMode="auto">
          <a:xfrm>
            <a:off x="2860675" y="593566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1" name="Line 23"/>
          <p:cNvSpPr>
            <a:spLocks noChangeShapeType="1"/>
          </p:cNvSpPr>
          <p:nvPr/>
        </p:nvSpPr>
        <p:spPr bwMode="auto">
          <a:xfrm>
            <a:off x="823913" y="1063625"/>
            <a:ext cx="0" cy="229870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823913" y="3362325"/>
            <a:ext cx="3286125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3" name="Line 25"/>
          <p:cNvSpPr>
            <a:spLocks noChangeShapeType="1"/>
          </p:cNvSpPr>
          <p:nvPr/>
        </p:nvSpPr>
        <p:spPr bwMode="auto">
          <a:xfrm flipV="1">
            <a:off x="1611313" y="923925"/>
            <a:ext cx="0" cy="2438400"/>
          </a:xfrm>
          <a:prstGeom prst="line">
            <a:avLst/>
          </a:prstGeom>
          <a:noFill/>
          <a:ln w="38100">
            <a:solidFill>
              <a:srgbClr val="0099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4" name="Line 26"/>
          <p:cNvSpPr>
            <a:spLocks noChangeShapeType="1"/>
          </p:cNvSpPr>
          <p:nvPr/>
        </p:nvSpPr>
        <p:spPr bwMode="auto">
          <a:xfrm flipV="1">
            <a:off x="906463" y="2787650"/>
            <a:ext cx="42862" cy="5540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5" name="Freeform 27"/>
          <p:cNvSpPr>
            <a:spLocks/>
          </p:cNvSpPr>
          <p:nvPr/>
        </p:nvSpPr>
        <p:spPr bwMode="auto">
          <a:xfrm>
            <a:off x="947738" y="2366963"/>
            <a:ext cx="42862" cy="425450"/>
          </a:xfrm>
          <a:custGeom>
            <a:avLst/>
            <a:gdLst/>
            <a:ahLst/>
            <a:cxnLst>
              <a:cxn ang="0">
                <a:pos x="1" y="152"/>
              </a:cxn>
              <a:cxn ang="0">
                <a:pos x="3" y="132"/>
              </a:cxn>
              <a:cxn ang="0">
                <a:pos x="17" y="0"/>
              </a:cxn>
            </a:cxnLst>
            <a:rect l="0" t="0" r="r" b="b"/>
            <a:pathLst>
              <a:path w="17" h="157">
                <a:moveTo>
                  <a:pt x="1" y="152"/>
                </a:moveTo>
                <a:cubicBezTo>
                  <a:pt x="0" y="154"/>
                  <a:pt x="0" y="157"/>
                  <a:pt x="3" y="132"/>
                </a:cubicBezTo>
                <a:cubicBezTo>
                  <a:pt x="6" y="107"/>
                  <a:pt x="14" y="22"/>
                  <a:pt x="17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6" name="Freeform 28"/>
          <p:cNvSpPr>
            <a:spLocks/>
          </p:cNvSpPr>
          <p:nvPr/>
        </p:nvSpPr>
        <p:spPr bwMode="auto">
          <a:xfrm>
            <a:off x="992188" y="2193925"/>
            <a:ext cx="28575" cy="184150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10" y="50"/>
              </a:cxn>
              <a:cxn ang="0">
                <a:pos x="18" y="0"/>
              </a:cxn>
            </a:cxnLst>
            <a:rect l="0" t="0" r="r" b="b"/>
            <a:pathLst>
              <a:path w="18" h="116">
                <a:moveTo>
                  <a:pt x="0" y="116"/>
                </a:moveTo>
                <a:cubicBezTo>
                  <a:pt x="3" y="92"/>
                  <a:pt x="7" y="69"/>
                  <a:pt x="10" y="50"/>
                </a:cubicBezTo>
                <a:cubicBezTo>
                  <a:pt x="13" y="31"/>
                  <a:pt x="15" y="15"/>
                  <a:pt x="18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7" name="Freeform 29"/>
          <p:cNvSpPr>
            <a:spLocks/>
          </p:cNvSpPr>
          <p:nvPr/>
        </p:nvSpPr>
        <p:spPr bwMode="auto">
          <a:xfrm>
            <a:off x="1020763" y="1965325"/>
            <a:ext cx="63500" cy="234950"/>
          </a:xfrm>
          <a:custGeom>
            <a:avLst/>
            <a:gdLst/>
            <a:ahLst/>
            <a:cxnLst>
              <a:cxn ang="0">
                <a:pos x="0" y="148"/>
              </a:cxn>
              <a:cxn ang="0">
                <a:pos x="14" y="76"/>
              </a:cxn>
              <a:cxn ang="0">
                <a:pos x="40" y="0"/>
              </a:cxn>
            </a:cxnLst>
            <a:rect l="0" t="0" r="r" b="b"/>
            <a:pathLst>
              <a:path w="40" h="148">
                <a:moveTo>
                  <a:pt x="0" y="148"/>
                </a:moveTo>
                <a:cubicBezTo>
                  <a:pt x="3" y="124"/>
                  <a:pt x="7" y="101"/>
                  <a:pt x="14" y="76"/>
                </a:cubicBezTo>
                <a:cubicBezTo>
                  <a:pt x="21" y="51"/>
                  <a:pt x="30" y="25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8" name="Freeform 30"/>
          <p:cNvSpPr>
            <a:spLocks/>
          </p:cNvSpPr>
          <p:nvPr/>
        </p:nvSpPr>
        <p:spPr bwMode="auto">
          <a:xfrm>
            <a:off x="1084263" y="1828800"/>
            <a:ext cx="63500" cy="142875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16" y="48"/>
              </a:cxn>
              <a:cxn ang="0">
                <a:pos x="40" y="0"/>
              </a:cxn>
            </a:cxnLst>
            <a:rect l="0" t="0" r="r" b="b"/>
            <a:pathLst>
              <a:path w="40" h="90">
                <a:moveTo>
                  <a:pt x="0" y="90"/>
                </a:moveTo>
                <a:cubicBezTo>
                  <a:pt x="4" y="76"/>
                  <a:pt x="9" y="63"/>
                  <a:pt x="16" y="48"/>
                </a:cubicBezTo>
                <a:cubicBezTo>
                  <a:pt x="23" y="33"/>
                  <a:pt x="35" y="9"/>
                  <a:pt x="40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79" name="Freeform 31"/>
          <p:cNvSpPr>
            <a:spLocks/>
          </p:cNvSpPr>
          <p:nvPr/>
        </p:nvSpPr>
        <p:spPr bwMode="auto">
          <a:xfrm>
            <a:off x="1141413" y="1701800"/>
            <a:ext cx="85725" cy="13970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18" y="46"/>
              </a:cxn>
              <a:cxn ang="0">
                <a:pos x="54" y="0"/>
              </a:cxn>
            </a:cxnLst>
            <a:rect l="0" t="0" r="r" b="b"/>
            <a:pathLst>
              <a:path w="54" h="88">
                <a:moveTo>
                  <a:pt x="0" y="88"/>
                </a:moveTo>
                <a:cubicBezTo>
                  <a:pt x="4" y="74"/>
                  <a:pt x="9" y="61"/>
                  <a:pt x="18" y="46"/>
                </a:cubicBezTo>
                <a:cubicBezTo>
                  <a:pt x="27" y="31"/>
                  <a:pt x="40" y="15"/>
                  <a:pt x="5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0" name="Freeform 32"/>
          <p:cNvSpPr>
            <a:spLocks/>
          </p:cNvSpPr>
          <p:nvPr/>
        </p:nvSpPr>
        <p:spPr bwMode="auto">
          <a:xfrm>
            <a:off x="1217613" y="1584325"/>
            <a:ext cx="165100" cy="127000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4" y="44"/>
              </a:cxn>
              <a:cxn ang="0">
                <a:pos x="104" y="0"/>
              </a:cxn>
            </a:cxnLst>
            <a:rect l="0" t="0" r="r" b="b"/>
            <a:pathLst>
              <a:path w="104" h="80">
                <a:moveTo>
                  <a:pt x="0" y="80"/>
                </a:moveTo>
                <a:cubicBezTo>
                  <a:pt x="8" y="68"/>
                  <a:pt x="17" y="57"/>
                  <a:pt x="34" y="44"/>
                </a:cubicBezTo>
                <a:cubicBezTo>
                  <a:pt x="51" y="31"/>
                  <a:pt x="90" y="6"/>
                  <a:pt x="104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1" name="Freeform 33"/>
          <p:cNvSpPr>
            <a:spLocks/>
          </p:cNvSpPr>
          <p:nvPr/>
        </p:nvSpPr>
        <p:spPr bwMode="auto">
          <a:xfrm>
            <a:off x="1373188" y="1549400"/>
            <a:ext cx="231775" cy="34925"/>
          </a:xfrm>
          <a:custGeom>
            <a:avLst/>
            <a:gdLst/>
            <a:ahLst/>
            <a:cxnLst>
              <a:cxn ang="0">
                <a:pos x="0" y="22"/>
              </a:cxn>
              <a:cxn ang="0">
                <a:pos x="68" y="4"/>
              </a:cxn>
              <a:cxn ang="0">
                <a:pos x="146" y="0"/>
              </a:cxn>
            </a:cxnLst>
            <a:rect l="0" t="0" r="r" b="b"/>
            <a:pathLst>
              <a:path w="146" h="22">
                <a:moveTo>
                  <a:pt x="0" y="22"/>
                </a:moveTo>
                <a:cubicBezTo>
                  <a:pt x="22" y="15"/>
                  <a:pt x="44" y="8"/>
                  <a:pt x="68" y="4"/>
                </a:cubicBezTo>
                <a:cubicBezTo>
                  <a:pt x="92" y="0"/>
                  <a:pt x="119" y="0"/>
                  <a:pt x="146" y="0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2" name="Line 34"/>
          <p:cNvSpPr>
            <a:spLocks noChangeShapeType="1"/>
          </p:cNvSpPr>
          <p:nvPr/>
        </p:nvSpPr>
        <p:spPr bwMode="auto">
          <a:xfrm>
            <a:off x="1601788" y="15462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1903413" y="1806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4" name="Line 36"/>
          <p:cNvSpPr>
            <a:spLocks noChangeShapeType="1"/>
          </p:cNvSpPr>
          <p:nvPr/>
        </p:nvSpPr>
        <p:spPr bwMode="auto">
          <a:xfrm>
            <a:off x="2490788" y="231457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5" name="Line 37"/>
          <p:cNvSpPr>
            <a:spLocks noChangeShapeType="1"/>
          </p:cNvSpPr>
          <p:nvPr/>
        </p:nvSpPr>
        <p:spPr bwMode="auto">
          <a:xfrm>
            <a:off x="2784475" y="25717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6" name="Line 38"/>
          <p:cNvSpPr>
            <a:spLocks noChangeShapeType="1"/>
          </p:cNvSpPr>
          <p:nvPr/>
        </p:nvSpPr>
        <p:spPr bwMode="auto">
          <a:xfrm>
            <a:off x="2195513" y="2058988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7" name="Line 39"/>
          <p:cNvSpPr>
            <a:spLocks noChangeShapeType="1"/>
          </p:cNvSpPr>
          <p:nvPr/>
        </p:nvSpPr>
        <p:spPr bwMode="auto">
          <a:xfrm>
            <a:off x="3009900" y="276860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8" name="Line 40"/>
          <p:cNvSpPr>
            <a:spLocks noChangeShapeType="1"/>
          </p:cNvSpPr>
          <p:nvPr/>
        </p:nvSpPr>
        <p:spPr bwMode="auto">
          <a:xfrm>
            <a:off x="3225800" y="2955925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89" name="Line 41"/>
          <p:cNvSpPr>
            <a:spLocks noChangeShapeType="1"/>
          </p:cNvSpPr>
          <p:nvPr/>
        </p:nvSpPr>
        <p:spPr bwMode="auto">
          <a:xfrm>
            <a:off x="3375025" y="3092450"/>
            <a:ext cx="304800" cy="2667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90" name="Text Box 42"/>
          <p:cNvSpPr txBox="1">
            <a:spLocks noChangeArrowheads="1"/>
          </p:cNvSpPr>
          <p:nvPr/>
        </p:nvSpPr>
        <p:spPr bwMode="auto">
          <a:xfrm>
            <a:off x="2414588" y="833438"/>
            <a:ext cx="11874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00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Kicker On</a:t>
            </a:r>
          </a:p>
        </p:txBody>
      </p:sp>
      <p:sp>
        <p:nvSpPr>
          <p:cNvPr id="2091" name="Line 43"/>
          <p:cNvSpPr>
            <a:spLocks noChangeShapeType="1"/>
          </p:cNvSpPr>
          <p:nvPr/>
        </p:nvSpPr>
        <p:spPr bwMode="auto">
          <a:xfrm flipH="1">
            <a:off x="1725613" y="1050925"/>
            <a:ext cx="635000" cy="0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652463" y="3779838"/>
            <a:ext cx="12001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Fill Period</a:t>
            </a:r>
          </a:p>
        </p:txBody>
      </p:sp>
      <p:sp>
        <p:nvSpPr>
          <p:cNvPr id="2093" name="Line 45"/>
          <p:cNvSpPr>
            <a:spLocks noChangeShapeType="1"/>
          </p:cNvSpPr>
          <p:nvPr/>
        </p:nvSpPr>
        <p:spPr bwMode="auto">
          <a:xfrm flipV="1">
            <a:off x="1243013" y="2816225"/>
            <a:ext cx="0" cy="9779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94" name="Text Box 46"/>
          <p:cNvSpPr txBox="1">
            <a:spLocks noChangeArrowheads="1"/>
          </p:cNvSpPr>
          <p:nvPr/>
        </p:nvSpPr>
        <p:spPr bwMode="auto">
          <a:xfrm>
            <a:off x="2325688" y="1773238"/>
            <a:ext cx="2305050" cy="3667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Measurement Period</a:t>
            </a:r>
          </a:p>
        </p:txBody>
      </p:sp>
      <p:sp>
        <p:nvSpPr>
          <p:cNvPr id="2095" name="Text Box 47"/>
          <p:cNvSpPr txBox="1">
            <a:spLocks noChangeArrowheads="1"/>
          </p:cNvSpPr>
          <p:nvPr/>
        </p:nvSpPr>
        <p:spPr bwMode="auto">
          <a:xfrm>
            <a:off x="1048545" y="152400"/>
            <a:ext cx="5884865" cy="52318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 </a:t>
            </a:r>
            <a:r>
              <a:rPr lang="en-US" sz="28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MuLan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experimental 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concept…</a:t>
            </a:r>
          </a:p>
        </p:txBody>
      </p:sp>
      <p:sp>
        <p:nvSpPr>
          <p:cNvPr id="2096" name="Text Box 48"/>
          <p:cNvSpPr txBox="1">
            <a:spLocks noChangeArrowheads="1"/>
          </p:cNvSpPr>
          <p:nvPr/>
        </p:nvSpPr>
        <p:spPr bwMode="auto">
          <a:xfrm>
            <a:off x="2497138" y="3411538"/>
            <a:ext cx="547687" cy="3238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time</a:t>
            </a:r>
          </a:p>
        </p:txBody>
      </p:sp>
      <p:sp>
        <p:nvSpPr>
          <p:cNvPr id="2097" name="Text Box 49"/>
          <p:cNvSpPr txBox="1">
            <a:spLocks noChangeArrowheads="1"/>
          </p:cNvSpPr>
          <p:nvPr/>
        </p:nvSpPr>
        <p:spPr bwMode="auto">
          <a:xfrm rot="16200000">
            <a:off x="-461169" y="2164557"/>
            <a:ext cx="1812925" cy="32226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Number (log scale)</a:t>
            </a:r>
          </a:p>
        </p:txBody>
      </p:sp>
      <p:sp>
        <p:nvSpPr>
          <p:cNvPr id="2099" name="Rectangle 51"/>
          <p:cNvSpPr>
            <a:spLocks noChangeArrowheads="1"/>
          </p:cNvSpPr>
          <p:nvPr/>
        </p:nvSpPr>
        <p:spPr bwMode="auto">
          <a:xfrm rot="-1047448">
            <a:off x="2986088" y="6121400"/>
            <a:ext cx="1436687" cy="109538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 rot="-998948">
            <a:off x="2700338" y="5245100"/>
            <a:ext cx="1447800" cy="111125"/>
          </a:xfrm>
          <a:prstGeom prst="rect">
            <a:avLst/>
          </a:prstGeom>
          <a:solidFill>
            <a:schemeClr val="bg2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01" name="Text Box 53"/>
          <p:cNvSpPr txBox="1">
            <a:spLocks noChangeArrowheads="1"/>
          </p:cNvSpPr>
          <p:nvPr/>
        </p:nvSpPr>
        <p:spPr bwMode="auto">
          <a:xfrm rot="-1113016">
            <a:off x="3900488" y="4826000"/>
            <a:ext cx="1092200" cy="274638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lIns="91400" tIns="45702" rIns="91400" bIns="45702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-12.5 kV</a:t>
            </a:r>
          </a:p>
        </p:txBody>
      </p:sp>
      <p:sp>
        <p:nvSpPr>
          <p:cNvPr id="2102" name="Text Box 54"/>
          <p:cNvSpPr txBox="1">
            <a:spLocks noChangeArrowheads="1"/>
          </p:cNvSpPr>
          <p:nvPr/>
        </p:nvSpPr>
        <p:spPr bwMode="auto">
          <a:xfrm rot="-1020029">
            <a:off x="4357688" y="5621338"/>
            <a:ext cx="708025" cy="27463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12.5 kV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 rot="399382">
            <a:off x="3062288" y="5283200"/>
            <a:ext cx="1103312" cy="877888"/>
            <a:chOff x="1921" y="3264"/>
            <a:chExt cx="695" cy="553"/>
          </a:xfrm>
        </p:grpSpPr>
        <p:sp>
          <p:nvSpPr>
            <p:cNvPr id="2104" name="Line 56"/>
            <p:cNvSpPr>
              <a:spLocks noChangeShapeType="1"/>
            </p:cNvSpPr>
            <p:nvPr/>
          </p:nvSpPr>
          <p:spPr bwMode="auto">
            <a:xfrm flipH="1" flipV="1">
              <a:off x="2480" y="3264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105" name="Line 57"/>
            <p:cNvSpPr>
              <a:spLocks noChangeShapeType="1"/>
            </p:cNvSpPr>
            <p:nvPr/>
          </p:nvSpPr>
          <p:spPr bwMode="auto">
            <a:xfrm flipH="1" flipV="1">
              <a:off x="1920" y="3516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106" name="Line 58"/>
            <p:cNvSpPr>
              <a:spLocks noChangeShapeType="1"/>
            </p:cNvSpPr>
            <p:nvPr/>
          </p:nvSpPr>
          <p:spPr bwMode="auto">
            <a:xfrm flipH="1" flipV="1">
              <a:off x="2090" y="3432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107" name="Line 59"/>
            <p:cNvSpPr>
              <a:spLocks noChangeShapeType="1"/>
            </p:cNvSpPr>
            <p:nvPr/>
          </p:nvSpPr>
          <p:spPr bwMode="auto">
            <a:xfrm flipH="1" flipV="1">
              <a:off x="2281" y="3342"/>
              <a:ext cx="136" cy="296"/>
            </a:xfrm>
            <a:prstGeom prst="line">
              <a:avLst/>
            </a:prstGeom>
            <a:noFill/>
            <a:ln w="57150">
              <a:solidFill>
                <a:srgbClr val="3333CC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2108" name="Oval 60"/>
          <p:cNvSpPr>
            <a:spLocks noChangeArrowheads="1"/>
          </p:cNvSpPr>
          <p:nvPr/>
        </p:nvSpPr>
        <p:spPr bwMode="auto">
          <a:xfrm>
            <a:off x="2647950" y="6008688"/>
            <a:ext cx="112713" cy="109537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1443038" y="820738"/>
            <a:ext cx="1009650" cy="3238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 lIns="91400" tIns="45702" rIns="91400" bIns="45702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Real data</a:t>
            </a:r>
          </a:p>
        </p:txBody>
      </p:sp>
      <p:sp>
        <p:nvSpPr>
          <p:cNvPr id="2110" name="AutoShape 62"/>
          <p:cNvSpPr>
            <a:spLocks noChangeArrowheads="1"/>
          </p:cNvSpPr>
          <p:nvPr/>
        </p:nvSpPr>
        <p:spPr bwMode="auto">
          <a:xfrm>
            <a:off x="228600" y="152400"/>
            <a:ext cx="8077200" cy="533400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112" name="Picture 64" descr="ExperimentalOverviewFromDat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1152525"/>
            <a:ext cx="3914775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47"/>
          <p:cNvSpPr>
            <a:spLocks noChangeShapeType="1"/>
          </p:cNvSpPr>
          <p:nvPr/>
        </p:nvSpPr>
        <p:spPr bwMode="auto">
          <a:xfrm flipH="1">
            <a:off x="7940675" y="1412875"/>
            <a:ext cx="679450" cy="455613"/>
          </a:xfrm>
          <a:prstGeom prst="line">
            <a:avLst/>
          </a:prstGeom>
          <a:noFill/>
          <a:ln w="3672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7" name="AutoShape 48"/>
          <p:cNvSpPr>
            <a:spLocks noChangeArrowheads="1"/>
          </p:cNvSpPr>
          <p:nvPr/>
        </p:nvSpPr>
        <p:spPr bwMode="auto">
          <a:xfrm rot="1260000">
            <a:off x="7281863" y="1244600"/>
            <a:ext cx="1166812" cy="1042988"/>
          </a:xfrm>
          <a:prstGeom prst="triangle">
            <a:avLst>
              <a:gd name="adj" fmla="val 50000"/>
            </a:avLst>
          </a:prstGeom>
          <a:solidFill>
            <a:srgbClr val="BBE0E3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BBE0E3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8" name="AutoShape 49"/>
          <p:cNvSpPr>
            <a:spLocks noChangeArrowheads="1"/>
          </p:cNvSpPr>
          <p:nvPr/>
        </p:nvSpPr>
        <p:spPr bwMode="auto">
          <a:xfrm rot="1260000">
            <a:off x="7019925" y="1425575"/>
            <a:ext cx="1166813" cy="1042988"/>
          </a:xfrm>
          <a:prstGeom prst="triangle">
            <a:avLst>
              <a:gd name="adj" fmla="val 50000"/>
            </a:avLst>
          </a:prstGeom>
          <a:solidFill>
            <a:srgbClr val="BBE0E3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rgbClr val="BBE0E3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9" name="Line 50"/>
          <p:cNvSpPr>
            <a:spLocks noChangeShapeType="1"/>
          </p:cNvSpPr>
          <p:nvPr/>
        </p:nvSpPr>
        <p:spPr bwMode="auto">
          <a:xfrm flipH="1">
            <a:off x="6877050" y="2144713"/>
            <a:ext cx="679450" cy="455612"/>
          </a:xfrm>
          <a:prstGeom prst="line">
            <a:avLst/>
          </a:prstGeom>
          <a:noFill/>
          <a:ln w="3672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06910" name="Text Box 51"/>
          <p:cNvSpPr txBox="1">
            <a:spLocks noChangeArrowheads="1"/>
          </p:cNvSpPr>
          <p:nvPr/>
        </p:nvSpPr>
        <p:spPr bwMode="auto">
          <a:xfrm>
            <a:off x="7543800" y="457200"/>
            <a:ext cx="12890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defTabSz="457200"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 defTabSz="457200"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 defTabSz="457200"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 defTabSz="457200"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 defTabSz="457200"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2000">
                <a:solidFill>
                  <a:srgbClr val="FF0000"/>
                </a:solidFill>
                <a:ea typeface="msgothic"/>
                <a:cs typeface="msgothic"/>
              </a:rPr>
              <a:t>170 Inner/Outer</a:t>
            </a:r>
          </a:p>
          <a:p>
            <a:pPr algn="ctr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</a:pPr>
            <a:r>
              <a:rPr lang="en-GB" sz="2000">
                <a:solidFill>
                  <a:srgbClr val="FF0000"/>
                </a:solidFill>
                <a:ea typeface="msgothic"/>
                <a:cs typeface="msgothic"/>
              </a:rPr>
              <a:t>tile pairs</a:t>
            </a:r>
          </a:p>
        </p:txBody>
      </p:sp>
      <p:grpSp>
        <p:nvGrpSpPr>
          <p:cNvPr id="76" name="Group 59"/>
          <p:cNvGrpSpPr>
            <a:grpSpLocks/>
          </p:cNvGrpSpPr>
          <p:nvPr/>
        </p:nvGrpSpPr>
        <p:grpSpPr bwMode="auto">
          <a:xfrm>
            <a:off x="4419600" y="461963"/>
            <a:ext cx="3619500" cy="1249362"/>
            <a:chOff x="2538" y="2782"/>
            <a:chExt cx="2280" cy="776"/>
          </a:xfrm>
        </p:grpSpPr>
        <p:grpSp>
          <p:nvGrpSpPr>
            <p:cNvPr id="206915" name="Group 60"/>
            <p:cNvGrpSpPr>
              <a:grpSpLocks/>
            </p:cNvGrpSpPr>
            <p:nvPr/>
          </p:nvGrpSpPr>
          <p:grpSpPr bwMode="auto">
            <a:xfrm>
              <a:off x="3365" y="2921"/>
              <a:ext cx="522" cy="435"/>
              <a:chOff x="3365" y="2921"/>
              <a:chExt cx="522" cy="435"/>
            </a:xfrm>
          </p:grpSpPr>
          <p:grpSp>
            <p:nvGrpSpPr>
              <p:cNvPr id="206927" name="Group 61"/>
              <p:cNvGrpSpPr>
                <a:grpSpLocks/>
              </p:cNvGrpSpPr>
              <p:nvPr/>
            </p:nvGrpSpPr>
            <p:grpSpPr bwMode="auto">
              <a:xfrm>
                <a:off x="3440" y="2921"/>
                <a:ext cx="109" cy="426"/>
                <a:chOff x="3440" y="2921"/>
                <a:chExt cx="109" cy="426"/>
              </a:xfrm>
            </p:grpSpPr>
            <p:sp>
              <p:nvSpPr>
                <p:cNvPr id="92" name="Rectangle 62"/>
                <p:cNvSpPr>
                  <a:spLocks noChangeArrowheads="1"/>
                </p:cNvSpPr>
                <p:nvPr/>
              </p:nvSpPr>
              <p:spPr bwMode="auto">
                <a:xfrm>
                  <a:off x="3440" y="3187"/>
                  <a:ext cx="42" cy="160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93" name="Rectangle 63"/>
                <p:cNvSpPr>
                  <a:spLocks noChangeArrowheads="1"/>
                </p:cNvSpPr>
                <p:nvPr/>
              </p:nvSpPr>
              <p:spPr bwMode="auto">
                <a:xfrm>
                  <a:off x="3467" y="2921"/>
                  <a:ext cx="29" cy="42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94" name="Rectangle 64"/>
                <p:cNvSpPr>
                  <a:spLocks noChangeArrowheads="1"/>
                </p:cNvSpPr>
                <p:nvPr/>
              </p:nvSpPr>
              <p:spPr bwMode="auto">
                <a:xfrm>
                  <a:off x="3493" y="3028"/>
                  <a:ext cx="29" cy="31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95" name="Rectangle 65"/>
                <p:cNvSpPr>
                  <a:spLocks noChangeArrowheads="1"/>
                </p:cNvSpPr>
                <p:nvPr/>
              </p:nvSpPr>
              <p:spPr bwMode="auto">
                <a:xfrm>
                  <a:off x="3520" y="3240"/>
                  <a:ext cx="29" cy="107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</p:grpSp>
          <p:sp>
            <p:nvSpPr>
              <p:cNvPr id="90" name="Rectangle 66"/>
              <p:cNvSpPr>
                <a:spLocks noChangeArrowheads="1"/>
              </p:cNvSpPr>
              <p:nvPr/>
            </p:nvSpPr>
            <p:spPr bwMode="auto">
              <a:xfrm>
                <a:off x="3541" y="3278"/>
                <a:ext cx="346" cy="7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91" name="Rectangle 67"/>
              <p:cNvSpPr>
                <a:spLocks noChangeArrowheads="1"/>
              </p:cNvSpPr>
              <p:nvPr/>
            </p:nvSpPr>
            <p:spPr bwMode="auto">
              <a:xfrm>
                <a:off x="3365" y="3278"/>
                <a:ext cx="346" cy="77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grpSp>
          <p:nvGrpSpPr>
            <p:cNvPr id="206916" name="Group 68"/>
            <p:cNvGrpSpPr>
              <a:grpSpLocks/>
            </p:cNvGrpSpPr>
            <p:nvPr/>
          </p:nvGrpSpPr>
          <p:grpSpPr bwMode="auto">
            <a:xfrm>
              <a:off x="3505" y="3025"/>
              <a:ext cx="522" cy="432"/>
              <a:chOff x="3505" y="3025"/>
              <a:chExt cx="522" cy="432"/>
            </a:xfrm>
          </p:grpSpPr>
          <p:grpSp>
            <p:nvGrpSpPr>
              <p:cNvPr id="206920" name="Group 69"/>
              <p:cNvGrpSpPr>
                <a:grpSpLocks/>
              </p:cNvGrpSpPr>
              <p:nvPr/>
            </p:nvGrpSpPr>
            <p:grpSpPr bwMode="auto">
              <a:xfrm>
                <a:off x="3580" y="3025"/>
                <a:ext cx="109" cy="432"/>
                <a:chOff x="3580" y="3025"/>
                <a:chExt cx="109" cy="432"/>
              </a:xfrm>
            </p:grpSpPr>
            <p:sp>
              <p:nvSpPr>
                <p:cNvPr id="85" name="Rectangle 70"/>
                <p:cNvSpPr>
                  <a:spLocks noChangeArrowheads="1"/>
                </p:cNvSpPr>
                <p:nvPr/>
              </p:nvSpPr>
              <p:spPr bwMode="auto">
                <a:xfrm>
                  <a:off x="3580" y="3292"/>
                  <a:ext cx="29" cy="16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86" name="Rectangle 71"/>
                <p:cNvSpPr>
                  <a:spLocks noChangeArrowheads="1"/>
                </p:cNvSpPr>
                <p:nvPr/>
              </p:nvSpPr>
              <p:spPr bwMode="auto">
                <a:xfrm>
                  <a:off x="3606" y="3025"/>
                  <a:ext cx="29" cy="429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87" name="Rectangle 72"/>
                <p:cNvSpPr>
                  <a:spLocks noChangeArrowheads="1"/>
                </p:cNvSpPr>
                <p:nvPr/>
              </p:nvSpPr>
              <p:spPr bwMode="auto">
                <a:xfrm>
                  <a:off x="3633" y="3132"/>
                  <a:ext cx="29" cy="325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  <p:sp>
              <p:nvSpPr>
                <p:cNvPr id="88" name="Rectangle 73"/>
                <p:cNvSpPr>
                  <a:spLocks noChangeArrowheads="1"/>
                </p:cNvSpPr>
                <p:nvPr/>
              </p:nvSpPr>
              <p:spPr bwMode="auto">
                <a:xfrm>
                  <a:off x="3660" y="3345"/>
                  <a:ext cx="29" cy="112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endParaRPr>
                </a:p>
              </p:txBody>
            </p:sp>
          </p:grpSp>
          <p:sp>
            <p:nvSpPr>
              <p:cNvPr id="83" name="Rectangle 74"/>
              <p:cNvSpPr>
                <a:spLocks noChangeArrowheads="1"/>
              </p:cNvSpPr>
              <p:nvPr/>
            </p:nvSpPr>
            <p:spPr bwMode="auto">
              <a:xfrm>
                <a:off x="3681" y="3372"/>
                <a:ext cx="346" cy="85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84" name="Rectangle 75"/>
              <p:cNvSpPr>
                <a:spLocks noChangeArrowheads="1"/>
              </p:cNvSpPr>
              <p:nvPr/>
            </p:nvSpPr>
            <p:spPr bwMode="auto">
              <a:xfrm>
                <a:off x="3505" y="3372"/>
                <a:ext cx="346" cy="83"/>
              </a:xfrm>
              <a:prstGeom prst="rect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3800" y="2782"/>
              <a:ext cx="1018" cy="505"/>
            </a:xfrm>
            <a:custGeom>
              <a:avLst/>
              <a:gdLst/>
              <a:ahLst/>
              <a:cxnLst>
                <a:cxn ang="0">
                  <a:pos x="4486" y="2224"/>
                </a:cxn>
                <a:cxn ang="0">
                  <a:pos x="0" y="1879"/>
                </a:cxn>
              </a:cxnLst>
              <a:rect l="0" t="0" r="r" b="b"/>
              <a:pathLst>
                <a:path w="4487" h="2225">
                  <a:moveTo>
                    <a:pt x="4486" y="2224"/>
                  </a:moveTo>
                  <a:cubicBezTo>
                    <a:pt x="2109" y="0"/>
                    <a:pt x="0" y="1879"/>
                    <a:pt x="0" y="1879"/>
                  </a:cubicBezTo>
                </a:path>
              </a:pathLst>
            </a:custGeom>
            <a:noFill/>
            <a:ln w="3672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80" name="Freeform 77"/>
            <p:cNvSpPr>
              <a:spLocks/>
            </p:cNvSpPr>
            <p:nvPr/>
          </p:nvSpPr>
          <p:spPr bwMode="auto">
            <a:xfrm>
              <a:off x="4044" y="3304"/>
              <a:ext cx="435" cy="226"/>
            </a:xfrm>
            <a:custGeom>
              <a:avLst/>
              <a:gdLst/>
              <a:ahLst/>
              <a:cxnLst>
                <a:cxn ang="0">
                  <a:pos x="1917" y="997"/>
                </a:cxn>
                <a:cxn ang="0">
                  <a:pos x="0" y="499"/>
                </a:cxn>
              </a:cxnLst>
              <a:rect l="0" t="0" r="r" b="b"/>
              <a:pathLst>
                <a:path w="1918" h="998">
                  <a:moveTo>
                    <a:pt x="1917" y="997"/>
                  </a:moveTo>
                  <a:cubicBezTo>
                    <a:pt x="766" y="0"/>
                    <a:pt x="0" y="499"/>
                    <a:pt x="0" y="499"/>
                  </a:cubicBezTo>
                </a:path>
              </a:pathLst>
            </a:custGeom>
            <a:noFill/>
            <a:ln w="3672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06919" name="Text Box 78"/>
            <p:cNvSpPr txBox="1">
              <a:spLocks noChangeArrowheads="1"/>
            </p:cNvSpPr>
            <p:nvPr/>
          </p:nvSpPr>
          <p:spPr bwMode="auto">
            <a:xfrm>
              <a:off x="2538" y="3019"/>
              <a:ext cx="758" cy="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457200"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1pPr>
              <a:lvl2pPr marL="742950" indent="-285750" defTabSz="457200"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2pPr>
              <a:lvl3pPr marL="1143000" indent="-228600" defTabSz="457200"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3pPr>
              <a:lvl4pPr marL="1600200" indent="-228600" defTabSz="457200"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4pPr>
              <a:lvl5pPr marL="2057400" indent="-228600" defTabSz="457200"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5pPr>
              <a:lvl6pPr marL="25146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6pPr>
              <a:lvl7pPr marL="29718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7pPr>
              <a:lvl8pPr marL="34290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8pPr>
              <a:lvl9pPr marL="3886200" indent="-228600" algn="ctr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 sz="1500">
                  <a:solidFill>
                    <a:schemeClr val="folHlink"/>
                  </a:solidFill>
                  <a:latin typeface="Arial" pitchFamily="34" charset="0"/>
                </a:defRPr>
              </a:lvl9pPr>
            </a:lstStyle>
            <a:p>
              <a:pPr algn="ctr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200" dirty="0">
                  <a:solidFill>
                    <a:srgbClr val="000000"/>
                  </a:solidFill>
                  <a:ea typeface="msgothic"/>
                  <a:cs typeface="msgothic"/>
                </a:rPr>
                <a:t>450 MHz</a:t>
              </a:r>
            </a:p>
            <a:p>
              <a:pPr algn="ctr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200" dirty="0" err="1">
                  <a:solidFill>
                    <a:srgbClr val="000000"/>
                  </a:solidFill>
                  <a:ea typeface="msgothic"/>
                  <a:cs typeface="msgothic"/>
                </a:rPr>
                <a:t>WaveForm</a:t>
              </a:r>
              <a:endParaRPr lang="en-GB" sz="1200" dirty="0">
                <a:solidFill>
                  <a:srgbClr val="000000"/>
                </a:solidFill>
                <a:ea typeface="msgothic"/>
                <a:cs typeface="msgothic"/>
              </a:endParaRPr>
            </a:p>
            <a:p>
              <a:pPr algn="ctr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StarSymbol"/>
                <a:buNone/>
              </a:pPr>
              <a:r>
                <a:rPr lang="en-GB" sz="1200" dirty="0" smtClean="0">
                  <a:solidFill>
                    <a:srgbClr val="000000"/>
                  </a:solidFill>
                  <a:ea typeface="msgothic"/>
                  <a:cs typeface="msgothic"/>
                </a:rPr>
                <a:t>Digitization</a:t>
              </a:r>
              <a:endParaRPr lang="en-GB" sz="1200" dirty="0">
                <a:solidFill>
                  <a:srgbClr val="000000"/>
                </a:solidFill>
                <a:ea typeface="msgothic"/>
                <a:cs typeface="msgothic"/>
              </a:endParaRPr>
            </a:p>
          </p:txBody>
        </p:sp>
      </p:grpSp>
      <p:pic>
        <p:nvPicPr>
          <p:cNvPr id="206913" name="Picture 4" descr="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13908">
            <a:off x="5232400" y="4919663"/>
            <a:ext cx="5889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4432" name="Picture 96" descr="ball0019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42672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48996" y="6534835"/>
            <a:ext cx="39950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dirty="0" smtClean="0">
                <a:solidFill>
                  <a:srgbClr val="000000"/>
                </a:solidFill>
                <a:latin typeface="Arial" pitchFamily="34" charset="0"/>
              </a:rPr>
              <a:t>Detector has symmetric design around stops</a:t>
            </a:r>
            <a:endParaRPr lang="en-US" sz="15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39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8 -0.01227 L 0.42413 -0.1972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93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06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799 -0.00116 L 0.43402 -0.1798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-8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206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34 -0.00116 L 0.43819 -0.2131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-106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206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35 -0.01227 L 0.44236 -0.188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0" y="-88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06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5.E-6 5.92593E-6 L -0.19167 -0.16666 " pathEditMode="relative" ptsTypes="AA">
                                      <p:cBhvr>
                                        <p:cTn id="36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05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6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798 -0.01227 L 0.425 -0.20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0" y="-9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06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6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7.40741E-7 L 0.43107 -0.1877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00" y="-94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07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34 -0.00116 L 0.4309 -0.191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00" y="-9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06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5.E-6 4.81481E-6 L 0.15834 0.16666 " pathEditMode="relative" ptsTypes="AA">
                                      <p:cBhvr>
                                        <p:cTn id="6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206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6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035 -0.00116 L 0.42674 -0.1937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0" y="-960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206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400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23 C 0.03976 -0.0243 0.08021 -0.04814 0.1 -0.07037 C 0.1198 -0.09259 0.11511 -0.12199 0.11771 -0.13379 " pathEditMode="relative" ptsTypes="aaA">
                                      <p:cBhvr>
                                        <p:cTn id="104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3"/>
                                            </p:cond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14722 -0.2722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-1360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1000" fill="hold"/>
                                        <p:tgtEl>
                                          <p:spTgt spid="20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3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6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3.7037E-6 L -0.10556 -0.26111 " pathEditMode="relative" rAng="0" ptsTypes="AA">
                                      <p:cBhvr>
                                        <p:cTn id="1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00" y="-131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" presetClass="emph" presetSubtype="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6" presetClass="path" presetSubtype="0" accel="50000" decel="5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0.0037 L 0.22865 0.06203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0" y="290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6" dur="1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6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91 0.00463 L 0.11128 0.23241 " pathEditMode="relative" rAng="0" ptsTypes="AA">
                                      <p:cBhvr>
                                        <p:cTn id="14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0" y="11400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20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3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0.00052 0.00556 L -0.23524 -0.06944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-380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56" dur="1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3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0018 0.00185 L -0.10469 0.25463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0" y="1260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6" presetClass="emph" presetSubtype="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66" dur="1000" fill="hold"/>
                                        <p:tgtEl>
                                          <p:spTgt spid="20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3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4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1.66667E-6 -0.00116 L -1.66667E-6 -0.33449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00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" presetClass="emph" presetSubtype="0" fill="hold" grpId="2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3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5" presetClass="path" presetSubtype="0" accel="50000" decel="50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8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186" dur="1000" fill="hold"/>
                                        <p:tgtEl>
                                          <p:spTgt spid="20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4" dur="500"/>
                                        <p:tgtEl>
                                          <p:spTgt spid="654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3" grpId="1" animBg="1"/>
      <p:bldP spid="2053" grpId="2" animBg="1"/>
      <p:bldP spid="2054" grpId="0" animBg="1"/>
      <p:bldP spid="2054" grpId="1" animBg="1"/>
      <p:bldP spid="2054" grpId="2" animBg="1"/>
      <p:bldP spid="2055" grpId="0" animBg="1"/>
      <p:bldP spid="2055" grpId="1" animBg="1"/>
      <p:bldP spid="2055" grpId="2" animBg="1"/>
      <p:bldP spid="2056" grpId="0" animBg="1"/>
      <p:bldP spid="2056" grpId="1" animBg="1"/>
      <p:bldP spid="2056" grpId="2" animBg="1"/>
      <p:bldP spid="2057" grpId="0" animBg="1"/>
      <p:bldP spid="2057" grpId="1" animBg="1"/>
      <p:bldP spid="2057" grpId="2" animBg="1"/>
      <p:bldP spid="2058" grpId="0" animBg="1"/>
      <p:bldP spid="2058" grpId="1" animBg="1"/>
      <p:bldP spid="2058" grpId="2" animBg="1"/>
      <p:bldP spid="2059" grpId="0" animBg="1"/>
      <p:bldP spid="2059" grpId="1" animBg="1"/>
      <p:bldP spid="2059" grpId="2" animBg="1"/>
      <p:bldP spid="2060" grpId="0" animBg="1"/>
      <p:bldP spid="2060" grpId="1" animBg="1"/>
      <p:bldP spid="2060" grpId="2" animBg="1"/>
      <p:bldP spid="2061" grpId="0" animBg="1"/>
      <p:bldP spid="2061" grpId="1" animBg="1"/>
      <p:bldP spid="2061" grpId="2" animBg="1"/>
      <p:bldP spid="2062" grpId="0" animBg="1"/>
      <p:bldP spid="2062" grpId="1" animBg="1"/>
      <p:bldP spid="2062" grpId="2" animBg="1"/>
      <p:bldP spid="2063" grpId="0" animBg="1"/>
      <p:bldP spid="2063" grpId="1" animBg="1"/>
      <p:bldP spid="2063" grpId="2" animBg="1"/>
      <p:bldP spid="2063" grpId="3" animBg="1"/>
      <p:bldP spid="2064" grpId="0" animBg="1"/>
      <p:bldP spid="2064" grpId="1" animBg="1"/>
      <p:bldP spid="2064" grpId="2" animBg="1"/>
      <p:bldP spid="2064" grpId="3" animBg="1"/>
      <p:bldP spid="2065" grpId="0" animBg="1"/>
      <p:bldP spid="2065" grpId="1" animBg="1"/>
      <p:bldP spid="2065" grpId="2" animBg="1"/>
      <p:bldP spid="2065" grpId="3" animBg="1"/>
      <p:bldP spid="2066" grpId="0" animBg="1"/>
      <p:bldP spid="2066" grpId="1" animBg="1"/>
      <p:bldP spid="2066" grpId="2" animBg="1"/>
      <p:bldP spid="2066" grpId="3" animBg="1"/>
      <p:bldP spid="2067" grpId="0" animBg="1"/>
      <p:bldP spid="2067" grpId="1" animBg="1"/>
      <p:bldP spid="2067" grpId="2" animBg="1"/>
      <p:bldP spid="2067" grpId="3" animBg="1"/>
      <p:bldP spid="2068" grpId="0" animBg="1"/>
      <p:bldP spid="2068" grpId="1" animBg="1"/>
      <p:bldP spid="2068" grpId="2" animBg="1"/>
      <p:bldP spid="2068" grpId="3" animBg="1"/>
      <p:bldP spid="2069" grpId="0" animBg="1"/>
      <p:bldP spid="2069" grpId="1" animBg="1"/>
      <p:bldP spid="2069" grpId="2" animBg="1"/>
      <p:bldP spid="2069" grpId="3" animBg="1"/>
      <p:bldP spid="2070" grpId="0" animBg="1"/>
      <p:bldP spid="2070" grpId="1" animBg="1"/>
      <p:bldP spid="2070" grpId="2" animBg="1"/>
      <p:bldP spid="2070" grpId="3" animBg="1"/>
      <p:bldP spid="2090" grpId="0"/>
      <p:bldP spid="2090" grpId="1"/>
      <p:bldP spid="2092" grpId="0"/>
      <p:bldP spid="2092" grpId="1"/>
      <p:bldP spid="2094" grpId="0"/>
      <p:bldP spid="2096" grpId="0"/>
      <p:bldP spid="2097" grpId="0"/>
      <p:bldP spid="2101" grpId="0"/>
      <p:bldP spid="2102" grpId="0"/>
      <p:bldP spid="2108" grpId="0" animBg="1"/>
      <p:bldP spid="2108" grpId="1" animBg="1"/>
      <p:bldP spid="21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838" y="151331"/>
            <a:ext cx="7181850" cy="5334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2F5897"/>
                </a:solidFill>
              </a:rPr>
              <a:t>MuLan</a:t>
            </a:r>
            <a:r>
              <a:rPr lang="en-US" sz="3200" dirty="0" smtClean="0"/>
              <a:t> Final Results</a:t>
            </a:r>
            <a:endParaRPr lang="en-US" sz="2000" dirty="0" smtClean="0">
              <a:solidFill>
                <a:schemeClr val="bg2"/>
              </a:solidFill>
            </a:endParaRPr>
          </a:p>
        </p:txBody>
      </p:sp>
      <p:sp>
        <p:nvSpPr>
          <p:cNvPr id="638987" name="Rectangle 11"/>
          <p:cNvSpPr>
            <a:spLocks noChangeArrowheads="1"/>
          </p:cNvSpPr>
          <p:nvPr/>
        </p:nvSpPr>
        <p:spPr bwMode="auto">
          <a:xfrm>
            <a:off x="152400" y="3822799"/>
            <a:ext cx="6927850" cy="2524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srgbClr val="C0C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39024" name="Text Box 48"/>
          <p:cNvSpPr txBox="1">
            <a:spLocks noChangeArrowheads="1"/>
          </p:cNvSpPr>
          <p:nvPr/>
        </p:nvSpPr>
        <p:spPr bwMode="auto">
          <a:xfrm>
            <a:off x="704850" y="3657600"/>
            <a:ext cx="6934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1800" b="1" dirty="0">
                <a:solidFill>
                  <a:srgbClr val="000000"/>
                </a:solidFill>
              </a:rPr>
              <a:t>(R06) = 2 196 9</a:t>
            </a:r>
            <a:r>
              <a:rPr lang="en-US" sz="1800" b="1" dirty="0">
                <a:solidFill>
                  <a:srgbClr val="DD0806"/>
                </a:solidFill>
              </a:rPr>
              <a:t>79.9</a:t>
            </a:r>
            <a:r>
              <a:rPr lang="en-US" sz="1800" b="1" dirty="0">
                <a:solidFill>
                  <a:srgbClr val="000000"/>
                </a:solidFill>
              </a:rPr>
              <a:t> </a:t>
            </a:r>
            <a:r>
              <a:rPr lang="en-US" sz="1800" b="1" dirty="0">
                <a:solidFill>
                  <a:srgbClr val="000000"/>
                </a:solidFill>
                <a:cs typeface="Arial" pitchFamily="34" charset="0"/>
              </a:rPr>
              <a:t>±</a:t>
            </a:r>
            <a:r>
              <a:rPr lang="en-US" sz="1800" b="1" dirty="0">
                <a:solidFill>
                  <a:srgbClr val="000000"/>
                </a:solidFill>
              </a:rPr>
              <a:t> 2.5 ± 0.9 </a:t>
            </a:r>
            <a:r>
              <a:rPr lang="en-US" sz="1800" b="1" dirty="0" err="1">
                <a:solidFill>
                  <a:srgbClr val="000000"/>
                </a:solidFill>
              </a:rPr>
              <a:t>ps</a:t>
            </a:r>
            <a:endParaRPr lang="en-US" sz="1800" b="1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1800" b="1" dirty="0">
                <a:solidFill>
                  <a:srgbClr val="000000"/>
                </a:solidFill>
              </a:rPr>
              <a:t>(R07) = 2 196 9</a:t>
            </a:r>
            <a:r>
              <a:rPr lang="en-US" sz="1800" b="1" dirty="0">
                <a:solidFill>
                  <a:srgbClr val="DD0806"/>
                </a:solidFill>
              </a:rPr>
              <a:t>81.2</a:t>
            </a:r>
            <a:r>
              <a:rPr lang="en-US" sz="1800" b="1" dirty="0">
                <a:solidFill>
                  <a:srgbClr val="000000"/>
                </a:solidFill>
              </a:rPr>
              <a:t> ± 3.7 ± 0.9 </a:t>
            </a:r>
            <a:r>
              <a:rPr lang="en-US" sz="1800" b="1" dirty="0" err="1" smtClean="0">
                <a:solidFill>
                  <a:srgbClr val="000000"/>
                </a:solidFill>
              </a:rPr>
              <a:t>ps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659130" y="4411801"/>
            <a:ext cx="69342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1500">
                <a:solidFill>
                  <a:schemeClr val="folHlink"/>
                </a:solidFill>
                <a:latin typeface="Arial" pitchFamily="34" charset="0"/>
              </a:defRPr>
            </a:lvl1pPr>
            <a:lvl2pPr marL="742950" indent="-285750">
              <a:defRPr sz="1500">
                <a:solidFill>
                  <a:schemeClr val="folHlink"/>
                </a:solidFill>
                <a:latin typeface="Arial" pitchFamily="34" charset="0"/>
              </a:defRPr>
            </a:lvl2pPr>
            <a:lvl3pPr marL="11430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3pPr>
            <a:lvl4pPr marL="16002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4pPr>
            <a:lvl5pPr marL="2057400" indent="-228600">
              <a:defRPr sz="1500">
                <a:solidFill>
                  <a:schemeClr val="folHlink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folHlink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2F5897"/>
                </a:solidFill>
                <a:latin typeface="Symbol" pitchFamily="18" charset="2"/>
              </a:rPr>
              <a:t>t</a:t>
            </a:r>
            <a:r>
              <a:rPr lang="en-US" sz="1800" b="1" dirty="0" smtClean="0">
                <a:solidFill>
                  <a:srgbClr val="2F5897"/>
                </a:solidFill>
              </a:rPr>
              <a:t>(Combined</a:t>
            </a:r>
            <a:r>
              <a:rPr lang="en-US" sz="1800" b="1" dirty="0">
                <a:solidFill>
                  <a:srgbClr val="2F5897"/>
                </a:solidFill>
              </a:rPr>
              <a:t>) = 2 196 980.3 ± 2.2 </a:t>
            </a:r>
            <a:r>
              <a:rPr lang="en-US" sz="1800" b="1" dirty="0" err="1">
                <a:solidFill>
                  <a:srgbClr val="2F5897"/>
                </a:solidFill>
              </a:rPr>
              <a:t>ps</a:t>
            </a:r>
            <a:r>
              <a:rPr lang="en-US" sz="1800" b="1" dirty="0">
                <a:solidFill>
                  <a:srgbClr val="2F5897"/>
                </a:solidFill>
              </a:rPr>
              <a:t>  (1.0 ppm)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1" dirty="0" err="1">
                <a:solidFill>
                  <a:srgbClr val="FF3300"/>
                </a:solidFill>
                <a:latin typeface="Symbol" pitchFamily="18" charset="2"/>
              </a:rPr>
              <a:t>Dt</a:t>
            </a:r>
            <a:r>
              <a:rPr lang="en-US" sz="1800" b="1" dirty="0">
                <a:solidFill>
                  <a:srgbClr val="FF3300"/>
                </a:solidFill>
              </a:rPr>
              <a:t>(R07 – R06) = 1.3 </a:t>
            </a:r>
            <a:r>
              <a:rPr lang="en-US" sz="1800" b="1" dirty="0" err="1">
                <a:solidFill>
                  <a:srgbClr val="FF3300"/>
                </a:solidFill>
              </a:rPr>
              <a:t>ps</a:t>
            </a:r>
            <a:endParaRPr lang="en-US" sz="1800" b="1" dirty="0">
              <a:solidFill>
                <a:srgbClr val="FF33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77777" y="5491260"/>
            <a:ext cx="8255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51" tIns="44432" rIns="90451" bIns="44432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u"/>
              <a:defRPr sz="2000" b="1">
                <a:solidFill>
                  <a:schemeClr val="tx2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b="1">
                <a:solidFill>
                  <a:schemeClr val="accent2"/>
                </a:solidFill>
                <a:latin typeface="+mn-lt"/>
              </a:defRPr>
            </a:lvl3pPr>
            <a:lvl4pPr marL="1543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4pPr>
            <a:lvl5pPr marL="20002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5pPr>
            <a:lvl6pPr marL="24574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6pPr>
            <a:lvl7pPr marL="29146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7pPr>
            <a:lvl8pPr marL="33718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8pPr>
            <a:lvl9pPr marL="3829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accent2"/>
              </a:buClr>
              <a:buSzPct val="50000"/>
              <a:buFont typeface="Monotype Sorts" pitchFamily="2" charset="2"/>
              <a:buChar char="l"/>
              <a:defRPr sz="1400" b="1">
                <a:solidFill>
                  <a:schemeClr val="accent2"/>
                </a:solidFill>
                <a:latin typeface="+mn-lt"/>
              </a:defRPr>
            </a:lvl9pPr>
          </a:lstStyle>
          <a:p>
            <a:pPr algn="ctr">
              <a:lnSpc>
                <a:spcPct val="80000"/>
              </a:lnSpc>
              <a:buClr>
                <a:srgbClr val="000000"/>
              </a:buClr>
              <a:buFont typeface="Monotype Sorts" pitchFamily="2" charset="2"/>
              <a:buNone/>
            </a:pPr>
            <a:r>
              <a:rPr lang="en-US" sz="2800" dirty="0" smtClean="0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New G</a:t>
            </a:r>
            <a:r>
              <a:rPr lang="en-US" sz="2800" baseline="-25000" dirty="0" smtClean="0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(30x improved since 1999 PDG)</a:t>
            </a:r>
          </a:p>
          <a:p>
            <a:pPr algn="ctr">
              <a:lnSpc>
                <a:spcPct val="80000"/>
              </a:lnSpc>
              <a:buClr>
                <a:srgbClr val="000000"/>
              </a:buClr>
              <a:buFont typeface="Monotype Sorts" pitchFamily="2" charset="2"/>
              <a:buNone/>
            </a:pPr>
            <a:endParaRPr lang="en-US" sz="20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80000"/>
              </a:lnSpc>
              <a:buClr>
                <a:srgbClr val="000000"/>
              </a:buClr>
              <a:buFont typeface="Monotype Sorts" pitchFamily="2" charset="2"/>
              <a:buNone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</a:t>
            </a:r>
            <a:r>
              <a:rPr lang="en-US" sz="2000" baseline="-25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</a:t>
            </a:r>
            <a:r>
              <a:rPr lang="en-US" sz="2000" dirty="0" err="1" smtClean="0">
                <a:solidFill>
                  <a:srgbClr val="2F58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MuLan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 = 1.166 378 7(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6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) x 10</a:t>
            </a:r>
            <a:r>
              <a:rPr lang="en-US" sz="20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-5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GeV</a:t>
            </a:r>
            <a:r>
              <a:rPr lang="en-US" sz="20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-2  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(0.5 ppm)</a:t>
            </a:r>
          </a:p>
        </p:txBody>
      </p:sp>
      <p:pic>
        <p:nvPicPr>
          <p:cNvPr id="2" name="Picture 1" descr="Screen Shot 2012-08-04 at 1.18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009" y="815859"/>
            <a:ext cx="5966700" cy="2638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6117" y="5039220"/>
            <a:ext cx="786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Comic Sans MS"/>
                <a:cs typeface="Comic Sans MS"/>
              </a:rPr>
              <a:t>The most precise particle or nuclear or atomic lifetime ever measured </a:t>
            </a:r>
          </a:p>
        </p:txBody>
      </p:sp>
    </p:spTree>
    <p:extLst>
      <p:ext uri="{BB962C8B-B14F-4D97-AF65-F5344CB8AC3E}">
        <p14:creationId xmlns:p14="http://schemas.microsoft.com/office/powerpoint/2010/main" val="359377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plate">
  <a:themeElements>
    <a:clrScheme name="Custom 7">
      <a:dk1>
        <a:sysClr val="windowText" lastClr="000000"/>
      </a:dk1>
      <a:lt1>
        <a:sysClr val="window" lastClr="FFFFFF"/>
      </a:lt1>
      <a:dk2>
        <a:srgbClr val="2F5897"/>
      </a:dk2>
      <a:lt2>
        <a:srgbClr val="727578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362F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2_PASCOS 98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2_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ASCOS 98">
  <a:themeElements>
    <a:clrScheme name="">
      <a:dk1>
        <a:srgbClr val="000000"/>
      </a:dk1>
      <a:lt1>
        <a:srgbClr val="FFFFFF"/>
      </a:lt1>
      <a:dk2>
        <a:srgbClr val="0000D4"/>
      </a:dk2>
      <a:lt2>
        <a:srgbClr val="000080"/>
      </a:lt2>
      <a:accent1>
        <a:srgbClr val="F20884"/>
      </a:accent1>
      <a:accent2>
        <a:srgbClr val="DD0806"/>
      </a:accent2>
      <a:accent3>
        <a:srgbClr val="FFFFFF"/>
      </a:accent3>
      <a:accent4>
        <a:srgbClr val="000000"/>
      </a:accent4>
      <a:accent5>
        <a:srgbClr val="F7AAC2"/>
      </a:accent5>
      <a:accent6>
        <a:srgbClr val="C80605"/>
      </a:accent6>
      <a:hlink>
        <a:srgbClr val="02ABEA"/>
      </a:hlink>
      <a:folHlink>
        <a:srgbClr val="C0C0C0"/>
      </a:folHlink>
    </a:clrScheme>
    <a:fontScheme name="PASCOS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ObliqueTopRight"/>
          <a:lightRig rig="legacyFlat3" dir="b"/>
        </a:scene3d>
        <a:sp3d extrusionH="430200" prstMaterial="legacyMatte">
          <a:bevelT w="13500" h="13500" prst="angle"/>
          <a:bevelB w="13500" h="13500" prst="angle"/>
          <a:extrusionClr>
            <a:srgbClr val="BBE0E3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500" b="0" i="0" u="none" strike="noStrike" cap="none" normalizeH="0" baseline="0" smtClean="0">
            <a:ln>
              <a:noFill/>
            </a:ln>
            <a:solidFill>
              <a:schemeClr val="fol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emplate">
  <a:themeElements>
    <a:clrScheme name="Custom 7">
      <a:dk1>
        <a:sysClr val="windowText" lastClr="000000"/>
      </a:dk1>
      <a:lt1>
        <a:sysClr val="window" lastClr="FFFFFF"/>
      </a:lt1>
      <a:dk2>
        <a:srgbClr val="2F5897"/>
      </a:dk2>
      <a:lt2>
        <a:srgbClr val="727578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362F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ASCOS 98">
  <a:themeElements>
    <a:clrScheme name="PASCOS 98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PASCOS 98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PASCOS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SCOS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SCOS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template.potx</Template>
  <TotalTime>5505</TotalTime>
  <Words>1804</Words>
  <Application>Microsoft Macintosh PowerPoint</Application>
  <PresentationFormat>On-screen Show (4:3)</PresentationFormat>
  <Paragraphs>707</Paragraphs>
  <Slides>49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template</vt:lpstr>
      <vt:lpstr>2_PASCOS 98</vt:lpstr>
      <vt:lpstr>PASCOS 98</vt:lpstr>
      <vt:lpstr>1_template</vt:lpstr>
      <vt:lpstr>1_PASCOS 98</vt:lpstr>
      <vt:lpstr>Formula</vt:lpstr>
      <vt:lpstr>Precision Muon Capture</vt:lpstr>
      <vt:lpstr>Outline</vt:lpstr>
      <vt:lpstr>What’s Special about Muons?</vt:lpstr>
      <vt:lpstr>What’s Special about Muons?</vt:lpstr>
      <vt:lpstr>What’s Special about Muons?</vt:lpstr>
      <vt:lpstr>Outline</vt:lpstr>
      <vt:lpstr>Muon Lifetime</vt:lpstr>
      <vt:lpstr>PowerPoint Presentation</vt:lpstr>
      <vt:lpstr>MuLan Final Results</vt:lpstr>
      <vt:lpstr>Outline</vt:lpstr>
      <vt:lpstr>Muon Capture on the Proton </vt:lpstr>
      <vt:lpstr>Capture Rate LS and Form Factors</vt:lpstr>
      <vt:lpstr>Axial Vector gA</vt:lpstr>
      <vt:lpstr>Pseudoscalar Form Factor gP</vt:lpstr>
      <vt:lpstr>50 years of effort to determine gP</vt:lpstr>
      <vt:lpstr>“Rich” Muon Atomic Physics   Makes Interpretation Difficult</vt:lpstr>
      <vt:lpstr>Precise Theory vs. Controversial Experiments</vt:lpstr>
      <vt:lpstr>MuCap Strategy</vt:lpstr>
      <vt:lpstr>MuCap Strategy</vt:lpstr>
      <vt:lpstr>MuCap Technique</vt:lpstr>
      <vt:lpstr>MuCap Strategy</vt:lpstr>
      <vt:lpstr>MuCap Strategy</vt:lpstr>
      <vt:lpstr>Muons Stop in Active TPC Target</vt:lpstr>
      <vt:lpstr>MuCap Strategy</vt:lpstr>
      <vt:lpstr>MuCap Strategy</vt:lpstr>
      <vt:lpstr>Experiment at PSI</vt:lpstr>
      <vt:lpstr>Muon defined by TPC</vt:lpstr>
      <vt:lpstr>Electron defined by Independent e-Tracker</vt:lpstr>
      <vt:lpstr>Time Distributions are Consistent</vt:lpstr>
      <vt:lpstr>MuCap Results</vt:lpstr>
      <vt:lpstr>Disappearance rate l</vt:lpstr>
      <vt:lpstr>Determination of LS</vt:lpstr>
      <vt:lpstr>Error Budget</vt:lpstr>
      <vt:lpstr>MuCap Results</vt:lpstr>
      <vt:lpstr>Precise and Unambiguous MuCap Result  Verifies Basic Prediction of Low Energy QCD</vt:lpstr>
      <vt:lpstr>Outline</vt:lpstr>
      <vt:lpstr>Motivation</vt:lpstr>
      <vt:lpstr>m + d  n + n + n    Theory</vt:lpstr>
      <vt:lpstr>PowerPoint Presentation</vt:lpstr>
      <vt:lpstr>Precise Experiment Needed</vt:lpstr>
      <vt:lpstr>Muon Physics and Interpretation</vt:lpstr>
      <vt:lpstr>Precise Experiment Possible?</vt:lpstr>
      <vt:lpstr>MuSun Detector System</vt:lpstr>
      <vt:lpstr>Fusions in TPC</vt:lpstr>
      <vt:lpstr>Status and Plans</vt:lpstr>
      <vt:lpstr>m3He</vt:lpstr>
      <vt:lpstr>Summary: Evolution of Precision</vt:lpstr>
      <vt:lpstr>Summary: Hydrogen TPCs</vt:lpstr>
      <vt:lpstr>Collaborations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TPC Project at UW</dc:title>
  <dc:creator>Peter Kammel</dc:creator>
  <cp:lastModifiedBy>Peter Kammel</cp:lastModifiedBy>
  <cp:revision>393</cp:revision>
  <cp:lastPrinted>2013-04-23T01:13:20Z</cp:lastPrinted>
  <dcterms:created xsi:type="dcterms:W3CDTF">2012-02-11T01:59:20Z</dcterms:created>
  <dcterms:modified xsi:type="dcterms:W3CDTF">2013-04-24T15:32:31Z</dcterms:modified>
</cp:coreProperties>
</file>