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62" r:id="rId4"/>
    <p:sldId id="260" r:id="rId5"/>
    <p:sldId id="263" r:id="rId6"/>
    <p:sldId id="268" r:id="rId7"/>
    <p:sldId id="264" r:id="rId8"/>
    <p:sldId id="266" r:id="rId9"/>
    <p:sldId id="265" r:id="rId10"/>
    <p:sldId id="267" r:id="rId11"/>
    <p:sldId id="261" r:id="rId12"/>
    <p:sldId id="269" r:id="rId13"/>
    <p:sldId id="271" r:id="rId14"/>
    <p:sldId id="270" r:id="rId15"/>
    <p:sldId id="272" r:id="rId16"/>
    <p:sldId id="273" r:id="rId17"/>
    <p:sldId id="274" r:id="rId18"/>
    <p:sldId id="275" r:id="rId19"/>
    <p:sldId id="276" r:id="rId20"/>
    <p:sldId id="278" r:id="rId21"/>
    <p:sldId id="280" r:id="rId22"/>
    <p:sldId id="282" r:id="rId23"/>
    <p:sldId id="283" r:id="rId24"/>
    <p:sldId id="284" r:id="rId25"/>
    <p:sldId id="285" r:id="rId26"/>
    <p:sldId id="286" r:id="rId27"/>
    <p:sldId id="287" r:id="rId28"/>
    <p:sldId id="289" r:id="rId29"/>
    <p:sldId id="290" r:id="rId30"/>
    <p:sldId id="291" r:id="rId31"/>
    <p:sldId id="295" r:id="rId32"/>
    <p:sldId id="297" r:id="rId33"/>
    <p:sldId id="298" r:id="rId34"/>
    <p:sldId id="300" r:id="rId35"/>
    <p:sldId id="301" r:id="rId36"/>
    <p:sldId id="302" r:id="rId37"/>
    <p:sldId id="303" r:id="rId38"/>
    <p:sldId id="259" r:id="rId39"/>
    <p:sldId id="258" r:id="rId40"/>
    <p:sldId id="304" r:id="rId41"/>
    <p:sldId id="279" r:id="rId42"/>
    <p:sldId id="277" r:id="rId43"/>
    <p:sldId id="307" r:id="rId44"/>
    <p:sldId id="305" r:id="rId45"/>
    <p:sldId id="292" r:id="rId46"/>
    <p:sldId id="281" r:id="rId47"/>
    <p:sldId id="293" r:id="rId48"/>
    <p:sldId id="294" r:id="rId49"/>
    <p:sldId id="299" r:id="rId50"/>
    <p:sldId id="296" r:id="rId51"/>
    <p:sldId id="306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6FC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6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D0B6E-5DFA-0A49-8F8E-D313E8DB11EA}" type="datetimeFigureOut">
              <a:rPr lang="en-US" smtClean="0"/>
              <a:t>6/27/12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55B44-A719-BE41-BD12-6118D0A8D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23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 efficient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B44-A719-BE41-BD12-6118D0A8D4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95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8A95E4-9389-0A44-92F2-3DBDD0F9AC05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(6/23/12 19:24) -----</a:t>
            </a:r>
          </a:p>
          <a:p>
            <a:r>
              <a:rPr lang="en-US" dirty="0"/>
              <a:t>This experiment utilizes an argon-</a:t>
            </a:r>
            <a:r>
              <a:rPr lang="en-US" dirty="0" err="1"/>
              <a:t>dop</a:t>
            </a:r>
            <a:r>
              <a:rPr lang="en-US" dirty="0"/>
              <a:t> hydrogen under identical conditions as the pure hydrogen experiment.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Stepping back from the full molecular kinetics already presented, the kinetics of the argon-doped gas are describable as relating to three </a:t>
            </a:r>
            <a:r>
              <a:rPr lang="en-US" dirty="0" err="1"/>
              <a:t>kintics</a:t>
            </a:r>
            <a:r>
              <a:rPr lang="en-US" dirty="0"/>
              <a:t> states</a:t>
            </a:r>
          </a:p>
          <a:p>
            <a:endParaRPr lang="en-US" dirty="0"/>
          </a:p>
          <a:p>
            <a:r>
              <a:rPr lang="en-US" dirty="0" err="1"/>
              <a:t>mup</a:t>
            </a:r>
            <a:r>
              <a:rPr lang="en-US" dirty="0"/>
              <a:t> singlet</a:t>
            </a:r>
          </a:p>
          <a:p>
            <a:endParaRPr lang="en-US" dirty="0"/>
          </a:p>
          <a:p>
            <a:r>
              <a:rPr lang="en-US" dirty="0"/>
              <a:t>an effective single </a:t>
            </a:r>
            <a:r>
              <a:rPr lang="en-US" dirty="0" err="1"/>
              <a:t>ppmu</a:t>
            </a:r>
            <a:r>
              <a:rPr lang="en-US" dirty="0"/>
              <a:t> state</a:t>
            </a:r>
          </a:p>
          <a:p>
            <a:endParaRPr lang="en-US" dirty="0"/>
          </a:p>
          <a:p>
            <a:r>
              <a:rPr lang="en-US" dirty="0"/>
              <a:t>and the </a:t>
            </a:r>
            <a:r>
              <a:rPr lang="en-US" dirty="0" err="1"/>
              <a:t>muAr</a:t>
            </a:r>
            <a:r>
              <a:rPr lang="en-US" dirty="0"/>
              <a:t> atomic state</a:t>
            </a:r>
          </a:p>
          <a:p>
            <a:endParaRPr lang="en-US" dirty="0"/>
          </a:p>
          <a:p>
            <a:r>
              <a:rPr lang="en-US" dirty="0"/>
              <a:t>The molecular formation process </a:t>
            </a:r>
            <a:r>
              <a:rPr lang="en-US" dirty="0" err="1"/>
              <a:t>proceese</a:t>
            </a:r>
            <a:r>
              <a:rPr lang="en-US" dirty="0"/>
              <a:t> at </a:t>
            </a:r>
            <a:r>
              <a:rPr lang="en-US" dirty="0" err="1"/>
              <a:t>hte</a:t>
            </a:r>
            <a:r>
              <a:rPr lang="en-US" dirty="0"/>
              <a:t> same rate as under the pure hydrogen conditions</a:t>
            </a:r>
          </a:p>
          <a:p>
            <a:endParaRPr lang="en-US" dirty="0"/>
          </a:p>
          <a:p>
            <a:r>
              <a:rPr lang="en-US" dirty="0"/>
              <a:t>while the added argon transfer process perturbs the </a:t>
            </a:r>
            <a:r>
              <a:rPr lang="en-US" dirty="0" err="1"/>
              <a:t>diappearance</a:t>
            </a:r>
            <a:r>
              <a:rPr lang="en-US" dirty="0"/>
              <a:t> rate of the singlet </a:t>
            </a:r>
            <a:r>
              <a:rPr lang="en-US" dirty="0" err="1"/>
              <a:t>mup</a:t>
            </a:r>
            <a:r>
              <a:rPr lang="en-US" dirty="0"/>
              <a:t> state by ~10%</a:t>
            </a:r>
          </a:p>
          <a:p>
            <a:endParaRPr lang="en-US" dirty="0"/>
          </a:p>
          <a:p>
            <a:r>
              <a:rPr lang="en-US" dirty="0"/>
              <a:t>One in the mu argon state the capture rate of the </a:t>
            </a:r>
            <a:r>
              <a:rPr lang="en-US" dirty="0" err="1"/>
              <a:t>muon</a:t>
            </a:r>
            <a:r>
              <a:rPr lang="en-US" dirty="0"/>
              <a:t> dominates </a:t>
            </a:r>
            <a:r>
              <a:rPr lang="en-US" dirty="0" err="1"/>
              <a:t>muon</a:t>
            </a:r>
            <a:r>
              <a:rPr lang="en-US" dirty="0"/>
              <a:t> decay from that state, 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B44-A719-BE41-BD12-6118D0A8D4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11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FF0000"/>
                </a:solidFill>
              </a:rPr>
              <a:t>5.1 kV on 2 mm half-gap</a:t>
            </a:r>
            <a:endParaRPr lang="en-US" sz="1200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B44-A719-BE41-BD12-6118D0A8D4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5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atomic effects are introduced</a:t>
            </a:r>
            <a:r>
              <a:rPr lang="en-US" baseline="0" dirty="0" smtClean="0"/>
              <a:t> in the argon-doped hydrogen gas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B44-A719-BE41-BD12-6118D0A8D4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1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Full model includes both atomic, and the remaining systematic effects related to hydrogen chemistry</a:t>
            </a:r>
          </a:p>
          <a:p>
            <a:r>
              <a:rPr lang="en-US" dirty="0" smtClean="0"/>
              <a:t>2. Including</a:t>
            </a:r>
            <a:r>
              <a:rPr lang="en-US" baseline="0" dirty="0" smtClean="0"/>
              <a:t> the transition to and formation of the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molecular state</a:t>
            </a:r>
          </a:p>
          <a:p>
            <a:r>
              <a:rPr lang="en-US" dirty="0" smtClean="0"/>
              <a:t>3. Capture from the </a:t>
            </a:r>
            <a:r>
              <a:rPr lang="en-US" dirty="0" err="1" smtClean="0"/>
              <a:t>mu</a:t>
            </a:r>
            <a:r>
              <a:rPr lang="en-US" baseline="0" dirty="0" err="1" smtClean="0"/>
              <a:t>p</a:t>
            </a:r>
            <a:r>
              <a:rPr lang="en-US" baseline="0" dirty="0" smtClean="0"/>
              <a:t> singlet and </a:t>
            </a:r>
            <a:r>
              <a:rPr lang="en-US" baseline="0" dirty="0" err="1" smtClean="0"/>
              <a:t>molecualr</a:t>
            </a:r>
            <a:r>
              <a:rPr lang="en-US" baseline="0" dirty="0" smtClean="0"/>
              <a:t> states</a:t>
            </a:r>
          </a:p>
          <a:p>
            <a:r>
              <a:rPr lang="en-US" baseline="0" dirty="0" smtClean="0"/>
              <a:t>4. Again, we’re emphasizing a determination of the molecular formation rate, the argon transfer rate and the capture rate of the </a:t>
            </a:r>
            <a:r>
              <a:rPr lang="en-US" baseline="0" dirty="0" err="1" smtClean="0"/>
              <a:t>muon</a:t>
            </a:r>
            <a:r>
              <a:rPr lang="en-US" baseline="0" dirty="0" smtClean="0"/>
              <a:t> onto argon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B44-A719-BE41-BD12-6118D0A8D4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11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Full description of the time spectrum</a:t>
            </a:r>
            <a:r>
              <a:rPr lang="en-US" baseline="0" dirty="0" smtClean="0"/>
              <a:t> of decay electrons has three components.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B44-A719-BE41-BD12-6118D0A8D4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00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italicized values for corrections (</a:t>
            </a:r>
            <a:r>
              <a:rPr lang="en-US" dirty="0" err="1" smtClean="0"/>
              <a:t>Δ</a:t>
            </a:r>
            <a:r>
              <a:rPr lang="en-US" dirty="0" smtClean="0"/>
              <a:t>) applied in the fit function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change in the fit results when each effect is included or excluded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errors (</a:t>
            </a:r>
            <a:r>
              <a:rPr lang="en-US" dirty="0" err="1" smtClean="0"/>
              <a:t>σ</a:t>
            </a:r>
            <a:r>
              <a:rPr lang="en-US" dirty="0" smtClean="0"/>
              <a:t>) are the change in the fit results when each fixed parameter is varied by its known uncertainty.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B44-A719-BE41-BD12-6118D0A8D4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79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FF0000"/>
                </a:solidFill>
              </a:rPr>
              <a:t>(upper limit taken from fit to the data)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B44-A719-BE41-BD12-6118D0A8D4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2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t</a:t>
            </a:r>
            <a:r>
              <a:rPr lang="en-US" dirty="0" smtClean="0"/>
              <a:t>iming calibration information</a:t>
            </a:r>
            <a:r>
              <a:rPr lang="en-US" baseline="0" dirty="0" smtClean="0"/>
              <a:t> is </a:t>
            </a:r>
            <a:r>
              <a:rPr lang="en-US" dirty="0" smtClean="0"/>
              <a:t>implemented</a:t>
            </a:r>
            <a:r>
              <a:rPr lang="en-US" baseline="0" dirty="0" smtClean="0"/>
              <a:t> in the fit function (example)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Chi-square consistent with</a:t>
            </a:r>
            <a:r>
              <a:rPr lang="en-US" baseline="0" dirty="0" smtClean="0"/>
              <a:t>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B44-A719-BE41-BD12-6118D0A8D4A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58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695267-9093-FE4F-A872-A6FDA7BA74B5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24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1.Weak</a:t>
            </a:r>
            <a:r>
              <a:rPr lang="en-US" baseline="0" dirty="0" smtClean="0"/>
              <a:t> interaction of negative </a:t>
            </a:r>
            <a:r>
              <a:rPr lang="en-US" baseline="0" dirty="0" err="1" smtClean="0"/>
              <a:t>muon</a:t>
            </a:r>
            <a:r>
              <a:rPr lang="en-US" baseline="0" dirty="0" smtClean="0"/>
              <a:t> with constituent u quark</a:t>
            </a:r>
          </a:p>
          <a:p>
            <a:r>
              <a:rPr lang="en-US" baseline="0" dirty="0" smtClean="0"/>
              <a:t>2.Hadronic environment</a:t>
            </a:r>
          </a:p>
          <a:p>
            <a:r>
              <a:rPr lang="en-US" baseline="0" dirty="0" smtClean="0"/>
              <a:t>3.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B44-A719-BE41-BD12-6118D0A8D4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41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200" dirty="0" smtClean="0"/>
              <a:t>One of three charged leptons (e and </a:t>
            </a:r>
            <a:r>
              <a:rPr lang="en-US" sz="1200" dirty="0" err="1" smtClean="0"/>
              <a:t>τ</a:t>
            </a:r>
            <a:r>
              <a:rPr lang="en-US" sz="1200" dirty="0" smtClean="0"/>
              <a:t>) </a:t>
            </a:r>
          </a:p>
          <a:p>
            <a:pPr marL="285750" indent="-285750">
              <a:buFont typeface="Arial"/>
              <a:buChar char="•"/>
            </a:pPr>
            <a:endParaRPr lang="en-US" sz="1200" baseline="30000" dirty="0" smtClean="0"/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Appears in nature as a </a:t>
            </a:r>
            <a:r>
              <a:rPr lang="en-US" sz="1200" i="1" dirty="0" smtClean="0"/>
              <a:t>μ</a:t>
            </a:r>
            <a:r>
              <a:rPr lang="en-US" sz="1200" baseline="30000" dirty="0" smtClean="0"/>
              <a:t>-</a:t>
            </a:r>
            <a:r>
              <a:rPr lang="en-US" sz="1200" dirty="0" smtClean="0"/>
              <a:t> or </a:t>
            </a:r>
            <a:r>
              <a:rPr lang="en-US" sz="1200" i="1" dirty="0" smtClean="0"/>
              <a:t>μ</a:t>
            </a:r>
            <a:r>
              <a:rPr lang="en-US" sz="1200" baseline="30000" dirty="0" smtClean="0"/>
              <a:t>+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B44-A719-BE41-BD12-6118D0A8D4A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47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form factors</a:t>
            </a:r>
            <a:r>
              <a:rPr lang="en-US" baseline="0" dirty="0" smtClean="0"/>
              <a:t> parameterize the most general expression of the </a:t>
            </a:r>
            <a:r>
              <a:rPr lang="en-US" baseline="0" dirty="0" err="1" smtClean="0"/>
              <a:t>hadronic</a:t>
            </a:r>
            <a:r>
              <a:rPr lang="en-US" baseline="0" dirty="0" smtClean="0"/>
              <a:t> current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Most of the form factors are well known from either theory or experiment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Theroeticallly</a:t>
            </a:r>
            <a:r>
              <a:rPr lang="en-US" baseline="0" dirty="0" smtClean="0"/>
              <a:t> predicted by chiral perturbation theory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Leaved </a:t>
            </a:r>
            <a:r>
              <a:rPr lang="en-US" baseline="0" dirty="0" err="1" smtClean="0"/>
              <a:t>gP</a:t>
            </a:r>
            <a:r>
              <a:rPr lang="en-US" baseline="0" dirty="0" smtClean="0"/>
              <a:t> less well understood the best experimental probe for </a:t>
            </a:r>
            <a:r>
              <a:rPr lang="en-US" baseline="0" dirty="0" err="1" smtClean="0"/>
              <a:t>gP</a:t>
            </a:r>
            <a:r>
              <a:rPr lang="en-US" baseline="0" dirty="0" smtClean="0"/>
              <a:t> is measure the rate of </a:t>
            </a:r>
            <a:r>
              <a:rPr lang="en-US" baseline="0" dirty="0" err="1" smtClean="0"/>
              <a:t>muon</a:t>
            </a:r>
            <a:r>
              <a:rPr lang="en-US" baseline="0" dirty="0" smtClean="0"/>
              <a:t> capture from the singlet </a:t>
            </a:r>
            <a:r>
              <a:rPr lang="en-US" baseline="0" dirty="0" err="1" smtClean="0"/>
              <a:t>mp</a:t>
            </a:r>
            <a:r>
              <a:rPr lang="en-US" baseline="0" dirty="0" smtClean="0"/>
              <a:t> 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B44-A719-BE41-BD12-6118D0A8D4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60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knowledge of the other form factors,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Gf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Vud</a:t>
            </a:r>
            <a:r>
              <a:rPr lang="en-US" baseline="0" dirty="0" smtClean="0"/>
              <a:t> and the theoretical prediction for </a:t>
            </a:r>
            <a:r>
              <a:rPr lang="en-US" baseline="0" dirty="0" err="1" smtClean="0"/>
              <a:t>gP</a:t>
            </a:r>
            <a:r>
              <a:rPr lang="en-US" baseline="0" dirty="0" smtClean="0"/>
              <a:t> leads to a prediction for the singlet capture rate.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That is due to the relation between the singlet capture rate and </a:t>
            </a:r>
            <a:r>
              <a:rPr lang="en-US" baseline="0" dirty="0" err="1" smtClean="0"/>
              <a:t>gP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An experimental determination of the singlet capture leads to a </a:t>
            </a:r>
            <a:r>
              <a:rPr lang="en-US" baseline="0" dirty="0" err="1" smtClean="0"/>
              <a:t>determinatoin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gP</a:t>
            </a:r>
            <a:r>
              <a:rPr lang="en-US" baseline="0" dirty="0" smtClean="0"/>
              <a:t> by these relations here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B44-A719-BE41-BD12-6118D0A8D4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47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MuCap</a:t>
            </a:r>
            <a:r>
              <a:rPr lang="en-US" baseline="0" dirty="0" smtClean="0"/>
              <a:t> measures the negative </a:t>
            </a:r>
            <a:r>
              <a:rPr lang="en-US" baseline="0" dirty="0" err="1" smtClean="0"/>
              <a:t>muon</a:t>
            </a:r>
            <a:r>
              <a:rPr lang="en-US" baseline="0" dirty="0" smtClean="0"/>
              <a:t> disappearance rate in hydrogen. </a:t>
            </a:r>
          </a:p>
          <a:p>
            <a:r>
              <a:rPr lang="en-US" baseline="0" dirty="0" smtClean="0"/>
              <a:t>2. From an atomic weak interaction decay is the dominant disappearance mode of </a:t>
            </a:r>
            <a:r>
              <a:rPr lang="en-US" baseline="0" dirty="0" err="1" smtClean="0"/>
              <a:t>muon</a:t>
            </a:r>
            <a:endParaRPr lang="en-US" baseline="0" dirty="0" smtClean="0"/>
          </a:p>
          <a:p>
            <a:r>
              <a:rPr lang="en-US" baseline="0" dirty="0" smtClean="0"/>
              <a:t>3. Capture proceeds with a smaller probability. </a:t>
            </a:r>
          </a:p>
          <a:p>
            <a:r>
              <a:rPr lang="en-US" baseline="0" dirty="0" smtClean="0"/>
              <a:t>4. Cite plot</a:t>
            </a:r>
          </a:p>
          <a:p>
            <a:r>
              <a:rPr lang="en-US" baseline="0" dirty="0" smtClean="0"/>
              <a:t>5. The positive </a:t>
            </a:r>
            <a:r>
              <a:rPr lang="en-US" baseline="0" dirty="0" err="1" smtClean="0"/>
              <a:t>muon</a:t>
            </a:r>
            <a:r>
              <a:rPr lang="en-US" baseline="0" dirty="0" smtClean="0"/>
              <a:t> lifetime decay rate is well measured to 1 ppm relative precision by the </a:t>
            </a:r>
            <a:r>
              <a:rPr lang="en-US" baseline="0" dirty="0" err="1" smtClean="0"/>
              <a:t>MuLan</a:t>
            </a:r>
            <a:r>
              <a:rPr lang="en-US" baseline="0" dirty="0" smtClean="0"/>
              <a:t> experiment</a:t>
            </a:r>
          </a:p>
          <a:p>
            <a:r>
              <a:rPr lang="en-US" baseline="0" dirty="0" smtClean="0"/>
              <a:t>6. A measurement of the singlet capture rate to 1% relative precision requires a measurement of the negative </a:t>
            </a:r>
            <a:r>
              <a:rPr lang="en-US" baseline="0" dirty="0" err="1" smtClean="0"/>
              <a:t>muon</a:t>
            </a:r>
            <a:r>
              <a:rPr lang="en-US" baseline="0" dirty="0" smtClean="0"/>
              <a:t> disappearance rate to 10 ppm</a:t>
            </a:r>
          </a:p>
          <a:p>
            <a:r>
              <a:rPr lang="en-US" baseline="0" dirty="0" smtClean="0"/>
              <a:t>7. The reason I’m here today is that in addition to </a:t>
            </a:r>
            <a:r>
              <a:rPr lang="en-US" baseline="0" dirty="0" err="1" smtClean="0"/>
              <a:t>muon</a:t>
            </a:r>
            <a:r>
              <a:rPr lang="en-US" baseline="0" dirty="0" smtClean="0"/>
              <a:t> decay and capture from the </a:t>
            </a:r>
            <a:r>
              <a:rPr lang="en-US" baseline="0" dirty="0" err="1" smtClean="0"/>
              <a:t>mup</a:t>
            </a:r>
            <a:r>
              <a:rPr lang="en-US" baseline="0" dirty="0" smtClean="0"/>
              <a:t> singlet </a:t>
            </a:r>
            <a:r>
              <a:rPr lang="en-US" baseline="0" dirty="0" err="1" smtClean="0"/>
              <a:t>satate</a:t>
            </a:r>
            <a:r>
              <a:rPr lang="en-US" baseline="0" dirty="0" smtClean="0"/>
              <a:t>, there are </a:t>
            </a:r>
            <a:r>
              <a:rPr lang="en-US" baseline="0" dirty="0" err="1" smtClean="0"/>
              <a:t>additoinal</a:t>
            </a:r>
            <a:r>
              <a:rPr lang="en-US" baseline="0" dirty="0" smtClean="0"/>
              <a:t> effects associated with </a:t>
            </a:r>
            <a:r>
              <a:rPr lang="en-US" baseline="0" dirty="0" err="1" smtClean="0"/>
              <a:t>ppmu</a:t>
            </a:r>
            <a:r>
              <a:rPr lang="en-US" baseline="0" dirty="0" smtClean="0"/>
              <a:t> molecular states, which lead to a necessary correction in the extraction of </a:t>
            </a:r>
            <a:r>
              <a:rPr lang="en-US" baseline="0" dirty="0" err="1" smtClean="0"/>
              <a:t>lambda_S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B44-A719-BE41-BD12-6118D0A8D4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90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The </a:t>
            </a:r>
            <a:r>
              <a:rPr lang="en-US" dirty="0" err="1" smtClean="0"/>
              <a:t>muon</a:t>
            </a:r>
            <a:r>
              <a:rPr lang="en-US" dirty="0" smtClean="0"/>
              <a:t> slows via electro magnetic </a:t>
            </a:r>
            <a:r>
              <a:rPr lang="en-US" dirty="0" err="1" smtClean="0"/>
              <a:t>interaations</a:t>
            </a:r>
            <a:endParaRPr lang="en-US" dirty="0" smtClean="0"/>
          </a:p>
          <a:p>
            <a:r>
              <a:rPr lang="en-US" dirty="0" smtClean="0"/>
              <a:t>2. Cascades</a:t>
            </a:r>
            <a:r>
              <a:rPr lang="en-US" baseline="0" dirty="0" smtClean="0"/>
              <a:t> to the lowest energy states via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transitions, </a:t>
            </a:r>
            <a:r>
              <a:rPr lang="en-US" baseline="0" dirty="0" err="1" smtClean="0"/>
              <a:t>Coulombic</a:t>
            </a:r>
            <a:r>
              <a:rPr lang="en-US" baseline="0" dirty="0" smtClean="0"/>
              <a:t> de-excitation and Auger Interactions</a:t>
            </a:r>
          </a:p>
          <a:p>
            <a:r>
              <a:rPr lang="en-US" baseline="0" dirty="0" smtClean="0"/>
              <a:t>3. Forms a tightly bound, small, neutral </a:t>
            </a:r>
            <a:r>
              <a:rPr lang="en-US" baseline="0" dirty="0" err="1" smtClean="0"/>
              <a:t>mup</a:t>
            </a:r>
            <a:r>
              <a:rPr lang="en-US" baseline="0" dirty="0" smtClean="0"/>
              <a:t> atom</a:t>
            </a:r>
          </a:p>
          <a:p>
            <a:r>
              <a:rPr lang="en-US" baseline="0" dirty="0" smtClean="0"/>
              <a:t>4. Under thermal conditions the triplet state will depopulate irreversibly to the singlet state through</a:t>
            </a:r>
          </a:p>
          <a:p>
            <a:r>
              <a:rPr lang="en-US" baseline="0" dirty="0" smtClean="0"/>
              <a:t>5. Important because the rate of capture from the triplet state is significantly slower than from the singlet state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B44-A719-BE41-BD12-6118D0A8D4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15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Collisional</a:t>
            </a:r>
            <a:r>
              <a:rPr lang="en-US" baseline="0" dirty="0" smtClean="0"/>
              <a:t> interaction – which means the rate of it is depended on the gas density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Exists in two </a:t>
            </a:r>
            <a:r>
              <a:rPr lang="en-US" baseline="0" dirty="0" err="1" smtClean="0"/>
              <a:t>orbilar</a:t>
            </a:r>
            <a:r>
              <a:rPr lang="en-US" baseline="0" dirty="0" smtClean="0"/>
              <a:t> angular momentum states. This is a contrast to ordinary hydrogen molecules which have a complex spectrum vibrational and rotational quantum states in thermal conditions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Proceeds predominantly via a dipole transition to the J=1 </a:t>
            </a:r>
            <a:r>
              <a:rPr lang="en-US" baseline="0" dirty="0" err="1" smtClean="0"/>
              <a:t>ortho</a:t>
            </a:r>
            <a:r>
              <a:rPr lang="en-US" baseline="0" dirty="0" smtClean="0"/>
              <a:t> molecular state, which has a binding energy of 100 </a:t>
            </a:r>
            <a:r>
              <a:rPr lang="en-US" baseline="0" dirty="0" err="1" smtClean="0"/>
              <a:t>eV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Theoretical prediction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 direct formation of the J=0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molecular state is a </a:t>
            </a:r>
            <a:r>
              <a:rPr lang="en-US" baseline="0" dirty="0" err="1" smtClean="0"/>
              <a:t>supressed</a:t>
            </a:r>
            <a:r>
              <a:rPr lang="en-US" baseline="0" dirty="0" smtClean="0"/>
              <a:t> monopole transition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 de-excitation from the </a:t>
            </a:r>
            <a:r>
              <a:rPr lang="en-US" baseline="0" dirty="0" err="1" smtClean="0"/>
              <a:t>ortho</a:t>
            </a:r>
            <a:r>
              <a:rPr lang="en-US" baseline="0" dirty="0" smtClean="0"/>
              <a:t> to the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molecular state also proceeds with a rate </a:t>
            </a:r>
            <a:r>
              <a:rPr lang="en-US" baseline="0" dirty="0" err="1" smtClean="0"/>
              <a:t>lambda_op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B44-A719-BE41-BD12-6118D0A8D4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59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1.Liquid hydrogen experiments</a:t>
            </a:r>
          </a:p>
          <a:p>
            <a:r>
              <a:rPr lang="en-US" dirty="0" smtClean="0"/>
              <a:t>2.</a:t>
            </a:r>
            <a:r>
              <a:rPr lang="en-US" baseline="0" dirty="0" smtClean="0"/>
              <a:t> </a:t>
            </a:r>
            <a:r>
              <a:rPr lang="en-US" dirty="0" smtClean="0"/>
              <a:t>Enhanced sensitivity</a:t>
            </a:r>
            <a:r>
              <a:rPr lang="en-US" baseline="0" dirty="0" smtClean="0"/>
              <a:t> to knowledge of the population of the molecular states –shown here is the sensitivity to the </a:t>
            </a:r>
            <a:r>
              <a:rPr lang="en-US" baseline="0" dirty="0" err="1" smtClean="0"/>
              <a:t>ortho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transition rate which is not well understood</a:t>
            </a:r>
          </a:p>
          <a:p>
            <a:r>
              <a:rPr lang="en-US" baseline="0" dirty="0" smtClean="0"/>
              <a:t>3. The </a:t>
            </a:r>
            <a:r>
              <a:rPr lang="en-US" baseline="0" dirty="0" err="1" smtClean="0"/>
              <a:t>MuCap</a:t>
            </a:r>
            <a:r>
              <a:rPr lang="en-US" baseline="0" dirty="0" smtClean="0"/>
              <a:t> experiment is less sensitive to molecular state effects because of the target condition of a hydrogen gas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B44-A719-BE41-BD12-6118D0A8D4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37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4FE120-DA19-7E42-A5B9-D618A1DF894D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Hydrogen</a:t>
            </a:r>
            <a:r>
              <a:rPr lang="en-US" baseline="0" dirty="0" smtClean="0"/>
              <a:t> gas density relative to density of liquid hydrogen. 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24FD2-3B00-2F45-B255-A29D76A06319}" type="datetimeFigureOut">
              <a:rPr lang="en-US" smtClean="0"/>
              <a:t>6/27/12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267B-E387-0943-86CB-7D858858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6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24FD2-3B00-2F45-B255-A29D76A06319}" type="datetimeFigureOut">
              <a:rPr lang="en-US" smtClean="0"/>
              <a:t>6/27/12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267B-E387-0943-86CB-7D858858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47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24FD2-3B00-2F45-B255-A29D76A06319}" type="datetimeFigureOut">
              <a:rPr lang="en-US" smtClean="0"/>
              <a:t>6/27/12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267B-E387-0943-86CB-7D858858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4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24FD2-3B00-2F45-B255-A29D76A06319}" type="datetimeFigureOut">
              <a:rPr lang="en-US" smtClean="0"/>
              <a:t>6/27/12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267B-E387-0943-86CB-7D858858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2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24FD2-3B00-2F45-B255-A29D76A06319}" type="datetimeFigureOut">
              <a:rPr lang="en-US" smtClean="0"/>
              <a:t>6/27/12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267B-E387-0943-86CB-7D858858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72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24FD2-3B00-2F45-B255-A29D76A06319}" type="datetimeFigureOut">
              <a:rPr lang="en-US" smtClean="0"/>
              <a:t>6/27/12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267B-E387-0943-86CB-7D858858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5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24FD2-3B00-2F45-B255-A29D76A06319}" type="datetimeFigureOut">
              <a:rPr lang="en-US" smtClean="0"/>
              <a:t>6/27/12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267B-E387-0943-86CB-7D858858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0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24FD2-3B00-2F45-B255-A29D76A06319}" type="datetimeFigureOut">
              <a:rPr lang="en-US" smtClean="0"/>
              <a:t>6/27/12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267B-E387-0943-86CB-7D858858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1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24FD2-3B00-2F45-B255-A29D76A06319}" type="datetimeFigureOut">
              <a:rPr lang="en-US" smtClean="0"/>
              <a:t>6/27/12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267B-E387-0943-86CB-7D858858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1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24FD2-3B00-2F45-B255-A29D76A06319}" type="datetimeFigureOut">
              <a:rPr lang="en-US" smtClean="0"/>
              <a:t>6/27/12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267B-E387-0943-86CB-7D858858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18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24FD2-3B00-2F45-B255-A29D76A06319}" type="datetimeFigureOut">
              <a:rPr lang="en-US" smtClean="0"/>
              <a:t>6/27/12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267B-E387-0943-86CB-7D858858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11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24FD2-3B00-2F45-B255-A29D76A06319}" type="datetimeFigureOut">
              <a:rPr lang="en-US" smtClean="0"/>
              <a:t>6/27/12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7267B-E387-0943-86CB-7D858858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5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mailto:sknaack@illinois.edu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7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5" Type="http://schemas.openxmlformats.org/officeDocument/2006/relationships/image" Target="../media/image40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7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emf"/><Relationship Id="rId3" Type="http://schemas.openxmlformats.org/officeDocument/2006/relationships/image" Target="../media/image44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6.gif"/><Relationship Id="rId5" Type="http://schemas.openxmlformats.org/officeDocument/2006/relationships/image" Target="../media/image47.gif"/><Relationship Id="rId6" Type="http://schemas.openxmlformats.org/officeDocument/2006/relationships/image" Target="../media/image48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4" Type="http://schemas.openxmlformats.org/officeDocument/2006/relationships/image" Target="../media/image55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tiff"/><Relationship Id="rId5" Type="http://schemas.openxmlformats.org/officeDocument/2006/relationships/image" Target="../media/image18.png"/><Relationship Id="rId6" Type="http://schemas.openxmlformats.org/officeDocument/2006/relationships/image" Target="../media/image59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Relationship Id="rId3" Type="http://schemas.openxmlformats.org/officeDocument/2006/relationships/image" Target="../media/image7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tomicEffects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0333"/>
            <a:ext cx="3101435" cy="2480734"/>
          </a:xfrm>
          <a:prstGeom prst="rect">
            <a:avLst/>
          </a:prstGeom>
        </p:spPr>
      </p:pic>
      <p:pic>
        <p:nvPicPr>
          <p:cNvPr id="5" name="Picture 1028" descr="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988" y="2209093"/>
            <a:ext cx="2838111" cy="231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797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determination of the formation rate of </a:t>
            </a:r>
            <a:r>
              <a:rPr lang="en-US" dirty="0" err="1" smtClean="0"/>
              <a:t>muonic</a:t>
            </a:r>
            <a:r>
              <a:rPr lang="en-US" dirty="0" smtClean="0"/>
              <a:t> hydrogen molecules </a:t>
            </a:r>
            <a:r>
              <a:rPr lang="en-US" dirty="0"/>
              <a:t>f</a:t>
            </a:r>
            <a:r>
              <a:rPr lang="en-US" dirty="0" smtClean="0"/>
              <a:t>rom the </a:t>
            </a:r>
            <a:r>
              <a:rPr lang="en-US" dirty="0" err="1" smtClean="0"/>
              <a:t>MuCap</a:t>
            </a:r>
            <a:r>
              <a:rPr lang="en-US" dirty="0" smtClean="0"/>
              <a:t> experiment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2678" y="5105400"/>
            <a:ext cx="3561322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Sara Anita Knaack</a:t>
            </a:r>
          </a:p>
          <a:p>
            <a:r>
              <a:rPr lang="en-US" dirty="0" smtClean="0">
                <a:solidFill>
                  <a:schemeClr val="tx2"/>
                </a:solidFill>
                <a:hlinkClick r:id="rId4"/>
              </a:rPr>
              <a:t>sknaack@illinois.edu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Final Exam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June 25</a:t>
            </a:r>
            <a:r>
              <a:rPr lang="en-US" baseline="30000" dirty="0" smtClean="0">
                <a:solidFill>
                  <a:schemeClr val="tx2"/>
                </a:solidFill>
              </a:rPr>
              <a:t>th</a:t>
            </a:r>
            <a:r>
              <a:rPr lang="en-US" dirty="0" smtClean="0">
                <a:solidFill>
                  <a:schemeClr val="tx2"/>
                </a:solidFill>
              </a:rPr>
              <a:t>, 2012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5" descr="im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590" y="5605337"/>
            <a:ext cx="6381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ptureDiagra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7844"/>
            <a:ext cx="2527300" cy="1805214"/>
          </a:xfrm>
          <a:prstGeom prst="rect">
            <a:avLst/>
          </a:prstGeom>
        </p:spPr>
      </p:pic>
      <p:pic>
        <p:nvPicPr>
          <p:cNvPr id="9" name="Picture 8" descr="ElectronTimeSpectrumFit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" b="33004"/>
          <a:stretch/>
        </p:blipFill>
        <p:spPr>
          <a:xfrm>
            <a:off x="2873375" y="3244767"/>
            <a:ext cx="2836303" cy="185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9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41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Ambiguity of Λ</a:t>
            </a:r>
            <a:r>
              <a:rPr lang="en-US" baseline="-25000" dirty="0" smtClean="0"/>
              <a:t>S</a:t>
            </a:r>
            <a:r>
              <a:rPr lang="en-US" dirty="0" smtClean="0"/>
              <a:t> Interpretation due to the molecular state kinetics</a:t>
            </a:r>
            <a:endParaRPr lang="en-US" dirty="0"/>
          </a:p>
        </p:txBody>
      </p:sp>
      <p:pic>
        <p:nvPicPr>
          <p:cNvPr id="3" name="Picture 2" descr="LOP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110"/>
            <a:ext cx="5550371" cy="4162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3374" y="2474877"/>
            <a:ext cx="386062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Measurements of </a:t>
            </a:r>
            <a:r>
              <a:rPr lang="en-US" sz="2000" b="1" i="1" dirty="0" err="1" smtClean="0"/>
              <a:t>g</a:t>
            </a:r>
            <a:r>
              <a:rPr lang="en-US" sz="2000" b="1" i="1" baseline="-25000" dirty="0" err="1" smtClean="0"/>
              <a:t>P</a:t>
            </a:r>
            <a:endParaRPr lang="en-US" sz="2000" b="1" i="1" dirty="0"/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</a:rPr>
              <a:t>liq</a:t>
            </a:r>
            <a:r>
              <a:rPr lang="en-US" sz="2000" b="1" dirty="0" smtClean="0">
                <a:solidFill>
                  <a:srgbClr val="0000FF"/>
                </a:solidFill>
              </a:rPr>
              <a:t>uid</a:t>
            </a:r>
            <a:r>
              <a:rPr lang="en-US" sz="2000" b="1" dirty="0" smtClean="0"/>
              <a:t> hydrogen target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/>
              <a:t>S</a:t>
            </a:r>
            <a:r>
              <a:rPr lang="en-US" sz="2000" b="1" dirty="0" smtClean="0"/>
              <a:t>ensitive to </a:t>
            </a:r>
            <a:r>
              <a:rPr lang="en-US" sz="2000" b="1" dirty="0">
                <a:sym typeface="Symbol" charset="0"/>
              </a:rPr>
              <a:t></a:t>
            </a:r>
            <a:r>
              <a:rPr lang="en-US" sz="2000" b="1" baseline="-25000" dirty="0">
                <a:sym typeface="Symbol" charset="0"/>
              </a:rPr>
              <a:t>op</a:t>
            </a:r>
            <a:endParaRPr lang="en-US" sz="2000" b="1" dirty="0" smtClean="0"/>
          </a:p>
          <a:p>
            <a:pPr marL="800100" lvl="1" indent="-342900">
              <a:buFont typeface="Arial"/>
              <a:buChar char="•"/>
            </a:pPr>
            <a:endParaRPr lang="en-US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The </a:t>
            </a:r>
            <a:r>
              <a:rPr lang="en-US" sz="2000" b="1" dirty="0" err="1" smtClean="0">
                <a:solidFill>
                  <a:srgbClr val="FF0000"/>
                </a:solidFill>
              </a:rPr>
              <a:t>MuCap</a:t>
            </a:r>
            <a:r>
              <a:rPr lang="en-US" sz="2000" b="1" dirty="0" smtClean="0">
                <a:solidFill>
                  <a:srgbClr val="FF0000"/>
                </a:solidFill>
              </a:rPr>
              <a:t> result is less sensitive to this knowledge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Gaseous hydrogen at 10 bar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79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5" name="Group 1083"/>
          <p:cNvGrpSpPr>
            <a:grpSpLocks/>
          </p:cNvGrpSpPr>
          <p:nvPr/>
        </p:nvGrpSpPr>
        <p:grpSpPr bwMode="auto">
          <a:xfrm>
            <a:off x="838200" y="841375"/>
            <a:ext cx="7378700" cy="2401888"/>
            <a:chOff x="456" y="2518"/>
            <a:chExt cx="4848" cy="1818"/>
          </a:xfrm>
        </p:grpSpPr>
        <p:sp>
          <p:nvSpPr>
            <p:cNvPr id="101378" name="Rectangle 1026"/>
            <p:cNvSpPr>
              <a:spLocks noChangeArrowheads="1"/>
            </p:cNvSpPr>
            <p:nvPr/>
          </p:nvSpPr>
          <p:spPr bwMode="auto">
            <a:xfrm>
              <a:off x="456" y="2520"/>
              <a:ext cx="4848" cy="1776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50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11296" name="Group 1028"/>
            <p:cNvGrpSpPr>
              <a:grpSpLocks/>
            </p:cNvGrpSpPr>
            <p:nvPr/>
          </p:nvGrpSpPr>
          <p:grpSpPr bwMode="auto">
            <a:xfrm>
              <a:off x="516" y="2519"/>
              <a:ext cx="2135" cy="1817"/>
              <a:chOff x="516" y="2447"/>
              <a:chExt cx="2135" cy="1817"/>
            </a:xfrm>
          </p:grpSpPr>
          <p:pic>
            <p:nvPicPr>
              <p:cNvPr id="11302" name="Picture 1029" descr="kinetic_populations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74" t="2892" r="-104" b="55634"/>
              <a:stretch>
                <a:fillRect/>
              </a:stretch>
            </p:blipFill>
            <p:spPr bwMode="auto">
              <a:xfrm>
                <a:off x="767" y="2688"/>
                <a:ext cx="1776" cy="1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1382" name="Text Box 1030"/>
              <p:cNvSpPr txBox="1">
                <a:spLocks noChangeArrowheads="1"/>
              </p:cNvSpPr>
              <p:nvPr/>
            </p:nvSpPr>
            <p:spPr bwMode="auto">
              <a:xfrm>
                <a:off x="1013" y="2447"/>
                <a:ext cx="1046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charset="0"/>
                    <a:cs typeface="Arial" charset="0"/>
                  </a:rPr>
                  <a:t>f</a:t>
                </a:r>
                <a:r>
                  <a:rPr lang="en-US" sz="1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  <a:cs typeface="Arial" charset="0"/>
                  </a:rPr>
                  <a:t> = 1 (Liquid)</a:t>
                </a:r>
              </a:p>
            </p:txBody>
          </p:sp>
          <p:sp>
            <p:nvSpPr>
              <p:cNvPr id="11304" name="Text Box 1031"/>
              <p:cNvSpPr txBox="1">
                <a:spLocks noChangeArrowheads="1"/>
              </p:cNvSpPr>
              <p:nvPr/>
            </p:nvSpPr>
            <p:spPr bwMode="auto">
              <a:xfrm rot="-5400000">
                <a:off x="-3" y="2973"/>
                <a:ext cx="126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1">
                    <a:cs typeface="Arial" charset="0"/>
                  </a:rPr>
                  <a:t>Rel. Population</a:t>
                </a:r>
                <a:endParaRPr lang="en-US" sz="1800" b="1">
                  <a:solidFill>
                    <a:schemeClr val="bg2"/>
                  </a:solidFill>
                  <a:cs typeface="Arial" charset="0"/>
                </a:endParaRPr>
              </a:p>
            </p:txBody>
          </p:sp>
          <p:sp>
            <p:nvSpPr>
              <p:cNvPr id="11305" name="Text Box 1032"/>
              <p:cNvSpPr txBox="1">
                <a:spLocks noChangeArrowheads="1"/>
              </p:cNvSpPr>
              <p:nvPr/>
            </p:nvSpPr>
            <p:spPr bwMode="auto">
              <a:xfrm>
                <a:off x="816" y="3986"/>
                <a:ext cx="1835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>
                    <a:cs typeface="Arial" charset="0"/>
                  </a:rPr>
                  <a:t>Time after </a:t>
                </a:r>
                <a:r>
                  <a:rPr lang="en-US" sz="1800" b="1">
                    <a:latin typeface="Symbol" charset="0"/>
                    <a:cs typeface="Arial" charset="0"/>
                  </a:rPr>
                  <a:t>m</a:t>
                </a:r>
                <a:r>
                  <a:rPr lang="en-US" sz="1800" b="1">
                    <a:cs typeface="Arial" charset="0"/>
                  </a:rPr>
                  <a:t>p Formation</a:t>
                </a:r>
                <a:endParaRPr lang="en-US" sz="1800" b="1">
                  <a:solidFill>
                    <a:schemeClr val="bg2"/>
                  </a:solidFill>
                  <a:cs typeface="Arial" charset="0"/>
                </a:endParaRPr>
              </a:p>
            </p:txBody>
          </p:sp>
        </p:grpSp>
        <p:grpSp>
          <p:nvGrpSpPr>
            <p:cNvPr id="11297" name="Group 1033"/>
            <p:cNvGrpSpPr>
              <a:grpSpLocks/>
            </p:cNvGrpSpPr>
            <p:nvPr/>
          </p:nvGrpSpPr>
          <p:grpSpPr bwMode="auto">
            <a:xfrm>
              <a:off x="3095" y="2518"/>
              <a:ext cx="2078" cy="1814"/>
              <a:chOff x="3095" y="2446"/>
              <a:chExt cx="2078" cy="1814"/>
            </a:xfrm>
          </p:grpSpPr>
          <p:pic>
            <p:nvPicPr>
              <p:cNvPr id="11298" name="Picture 1034" descr="kinetic_population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3" t="55865" r="-307" b="1735"/>
              <a:stretch>
                <a:fillRect/>
              </a:stretch>
            </p:blipFill>
            <p:spPr bwMode="auto">
              <a:xfrm>
                <a:off x="3360" y="2688"/>
                <a:ext cx="1776" cy="1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1387" name="Text Box 1035"/>
              <p:cNvSpPr txBox="1">
                <a:spLocks noChangeArrowheads="1"/>
              </p:cNvSpPr>
              <p:nvPr/>
            </p:nvSpPr>
            <p:spPr bwMode="auto">
              <a:xfrm>
                <a:off x="3385" y="2446"/>
                <a:ext cx="1633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charset="0"/>
                    <a:cs typeface="Arial" charset="0"/>
                  </a:rPr>
                  <a:t>f</a:t>
                </a:r>
                <a:r>
                  <a:rPr lang="en-US" sz="1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  <a:cs typeface="Arial" charset="0"/>
                  </a:rPr>
                  <a:t> = 0.01 (~10 bar gas)</a:t>
                </a:r>
              </a:p>
            </p:txBody>
          </p:sp>
          <p:sp>
            <p:nvSpPr>
              <p:cNvPr id="11300" name="Text Box 1036"/>
              <p:cNvSpPr txBox="1">
                <a:spLocks noChangeArrowheads="1"/>
              </p:cNvSpPr>
              <p:nvPr/>
            </p:nvSpPr>
            <p:spPr bwMode="auto">
              <a:xfrm>
                <a:off x="3338" y="3982"/>
                <a:ext cx="1835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>
                    <a:cs typeface="Arial" charset="0"/>
                  </a:rPr>
                  <a:t>Time after </a:t>
                </a:r>
                <a:r>
                  <a:rPr lang="en-US" sz="1800" b="1">
                    <a:latin typeface="Symbol" charset="0"/>
                    <a:cs typeface="Arial" charset="0"/>
                  </a:rPr>
                  <a:t>m</a:t>
                </a:r>
                <a:r>
                  <a:rPr lang="en-US" sz="1800" b="1">
                    <a:cs typeface="Arial" charset="0"/>
                  </a:rPr>
                  <a:t>p Formation</a:t>
                </a:r>
                <a:endParaRPr lang="en-US" sz="1800" b="1">
                  <a:solidFill>
                    <a:schemeClr val="bg2"/>
                  </a:solidFill>
                  <a:cs typeface="Arial" charset="0"/>
                </a:endParaRPr>
              </a:p>
            </p:txBody>
          </p:sp>
          <p:sp>
            <p:nvSpPr>
              <p:cNvPr id="11301" name="Text Box 1037"/>
              <p:cNvSpPr txBox="1">
                <a:spLocks noChangeArrowheads="1"/>
              </p:cNvSpPr>
              <p:nvPr/>
            </p:nvSpPr>
            <p:spPr bwMode="auto">
              <a:xfrm rot="-5400000">
                <a:off x="2576" y="3060"/>
                <a:ext cx="1259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1">
                    <a:cs typeface="Arial" charset="0"/>
                  </a:rPr>
                  <a:t>Rel. Population</a:t>
                </a:r>
                <a:endParaRPr lang="en-US" sz="1800" b="1">
                  <a:solidFill>
                    <a:schemeClr val="bg2"/>
                  </a:solidFill>
                  <a:cs typeface="Arial" charset="0"/>
                </a:endParaRPr>
              </a:p>
            </p:txBody>
          </p:sp>
        </p:grpSp>
      </p:grpSp>
      <p:sp>
        <p:nvSpPr>
          <p:cNvPr id="11266" name="Rectangle 19"/>
          <p:cNvSpPr>
            <a:spLocks noChangeArrowheads="1"/>
          </p:cNvSpPr>
          <p:nvPr/>
        </p:nvSpPr>
        <p:spPr bwMode="auto">
          <a:xfrm>
            <a:off x="914400" y="3352800"/>
            <a:ext cx="69477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/>
              <a:t>Relative population of </a:t>
            </a:r>
            <a:r>
              <a:rPr lang="en-US" sz="1800" i="1" dirty="0" smtClean="0">
                <a:solidFill>
                  <a:srgbClr val="0000FF"/>
                </a:solidFill>
                <a:sym typeface="Symbol" charset="0"/>
              </a:rPr>
              <a:t>p</a:t>
            </a:r>
            <a:r>
              <a:rPr lang="en-US" sz="1800" dirty="0">
                <a:sym typeface="Symbol" charset="0"/>
              </a:rPr>
              <a:t>, </a:t>
            </a:r>
            <a:r>
              <a:rPr lang="en-US" sz="1800" i="1" dirty="0" err="1">
                <a:solidFill>
                  <a:srgbClr val="008040"/>
                </a:solidFill>
                <a:sym typeface="Symbol" charset="0"/>
              </a:rPr>
              <a:t>pp</a:t>
            </a:r>
            <a:r>
              <a:rPr lang="en-US" sz="1800" i="1" dirty="0">
                <a:solidFill>
                  <a:srgbClr val="008040"/>
                </a:solidFill>
                <a:sym typeface="Symbol" charset="0"/>
              </a:rPr>
              <a:t></a:t>
            </a:r>
            <a:r>
              <a:rPr lang="en-US" sz="1800" dirty="0">
                <a:solidFill>
                  <a:srgbClr val="008040"/>
                </a:solidFill>
                <a:sym typeface="Symbol" charset="0"/>
              </a:rPr>
              <a:t>-o</a:t>
            </a:r>
            <a:r>
              <a:rPr lang="en-US" sz="1800" dirty="0">
                <a:sym typeface="Symbol" charset="0"/>
              </a:rPr>
              <a:t> and </a:t>
            </a:r>
            <a:r>
              <a:rPr lang="en-US" sz="1800" i="1" dirty="0" err="1">
                <a:solidFill>
                  <a:srgbClr val="FF0000"/>
                </a:solidFill>
                <a:sym typeface="Symbol" charset="0"/>
              </a:rPr>
              <a:t>pp</a:t>
            </a:r>
            <a:r>
              <a:rPr lang="en-US" sz="1800" i="1" dirty="0">
                <a:solidFill>
                  <a:srgbClr val="FF0000"/>
                </a:solidFill>
                <a:sym typeface="Symbol" charset="0"/>
              </a:rPr>
              <a:t></a:t>
            </a:r>
            <a:r>
              <a:rPr lang="en-US" sz="1800" dirty="0">
                <a:solidFill>
                  <a:srgbClr val="FF0000"/>
                </a:solidFill>
                <a:sym typeface="Symbol" charset="0"/>
              </a:rPr>
              <a:t>-p</a:t>
            </a:r>
            <a:r>
              <a:rPr lang="en-US" sz="1800" dirty="0">
                <a:sym typeface="Symbol" charset="0"/>
              </a:rPr>
              <a:t> states vs. time (0-</a:t>
            </a:r>
            <a:r>
              <a:rPr lang="en-US" sz="1800" dirty="0" smtClean="0">
                <a:sym typeface="Symbol" charset="0"/>
              </a:rPr>
              <a:t>20000 </a:t>
            </a:r>
            <a:r>
              <a:rPr lang="en-US" dirty="0">
                <a:sym typeface="Symbol" charset="0"/>
              </a:rPr>
              <a:t>n</a:t>
            </a:r>
            <a:r>
              <a:rPr lang="en-US" sz="1800" dirty="0" smtClean="0">
                <a:sym typeface="Symbol" charset="0"/>
              </a:rPr>
              <a:t>s</a:t>
            </a:r>
            <a:r>
              <a:rPr lang="en-US" sz="1800" dirty="0">
                <a:sym typeface="Symbol" charset="0"/>
              </a:rPr>
              <a:t>)</a:t>
            </a:r>
            <a:endParaRPr lang="en-US" sz="2000" b="1" dirty="0">
              <a:sym typeface="Symbol" charset="0"/>
            </a:endParaRPr>
          </a:p>
        </p:txBody>
      </p:sp>
      <p:sp>
        <p:nvSpPr>
          <p:cNvPr id="11267" name="Rectangle 20"/>
          <p:cNvSpPr>
            <a:spLocks noChangeArrowheads="1"/>
          </p:cNvSpPr>
          <p:nvPr/>
        </p:nvSpPr>
        <p:spPr bwMode="auto">
          <a:xfrm>
            <a:off x="152400" y="1143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268" name="Rectangle 2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just" eaLnBrk="1" hangingPunct="1"/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Placing the hydrogen gas under 10 bar at room temperature minimizes the formation of molecular states and their effect on the </a:t>
            </a:r>
            <a:r>
              <a:rPr lang="en-US" sz="2000" b="1" baseline="-250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S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extraction</a:t>
            </a:r>
            <a:endParaRPr lang="en-US" sz="2000" b="1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11269" name="Rectangle 24"/>
          <p:cNvSpPr>
            <a:spLocks noChangeArrowheads="1"/>
          </p:cNvSpPr>
          <p:nvPr/>
        </p:nvSpPr>
        <p:spPr bwMode="auto">
          <a:xfrm>
            <a:off x="2085011" y="3719513"/>
            <a:ext cx="52809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smtClean="0">
                <a:sym typeface="Symbol" charset="0"/>
              </a:rPr>
              <a:t>Systematic error for the </a:t>
            </a:r>
            <a:r>
              <a:rPr lang="en-US" sz="2000" b="1" dirty="0" err="1" smtClean="0">
                <a:sym typeface="Symbol" charset="0"/>
              </a:rPr>
              <a:t>MuCap</a:t>
            </a:r>
            <a:r>
              <a:rPr lang="en-US" sz="2000" b="1" dirty="0" smtClean="0">
                <a:sym typeface="Symbol" charset="0"/>
              </a:rPr>
              <a:t> measurement</a:t>
            </a:r>
            <a:endParaRPr lang="en-US" sz="2000" dirty="0">
              <a:sym typeface="Symbol" charset="0"/>
            </a:endParaRPr>
          </a:p>
        </p:txBody>
      </p:sp>
      <p:graphicFrame>
        <p:nvGraphicFramePr>
          <p:cNvPr id="6208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591213"/>
              </p:ext>
            </p:extLst>
          </p:nvPr>
        </p:nvGraphicFramePr>
        <p:xfrm>
          <a:off x="540944" y="4191000"/>
          <a:ext cx="8065968" cy="1960562"/>
        </p:xfrm>
        <a:graphic>
          <a:graphicData uri="http://schemas.openxmlformats.org/drawingml/2006/table">
            <a:tbl>
              <a:tblPr/>
              <a:tblGrid>
                <a:gridCol w="3466686"/>
                <a:gridCol w="2482613"/>
                <a:gridCol w="2116669"/>
              </a:tblGrid>
              <a:tr h="5335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Source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of uncertainty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First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MuCap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result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Final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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 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Statistical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12.5 s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5.4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</a:t>
                      </a:r>
                      <a:r>
                        <a:rPr kumimoji="0" 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Systematic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8.4 s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5.0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1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Correction for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Δ</a:t>
                      </a:r>
                      <a:r>
                        <a:rPr kumimoji="0" lang="en-US" sz="18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pp</a:t>
                      </a:r>
                      <a:r>
                        <a:rPr kumimoji="0" lang="en-US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</a:t>
                      </a:r>
                      <a:endParaRPr kumimoji="0" lang="en-US" sz="1800" b="0" i="1" u="none" strike="noStrike" cap="none" normalizeH="0" baseline="-25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  <a:sym typeface="Symbo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 (&lt;</a:t>
                      </a:r>
                      <a:r>
                        <a:rPr kumimoji="0" lang="en-US" sz="18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pp</a:t>
                      </a:r>
                      <a:r>
                        <a:rPr kumimoji="0" 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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&gt;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=2.3(5) x10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6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s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-1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)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λ</a:t>
                      </a:r>
                      <a:r>
                        <a:rPr kumimoji="0" lang="en-US" sz="1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op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  <a:sym typeface="Symbol" charset="0"/>
                      </a:endParaRP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23.5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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4.3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 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3.9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s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  <a:sym typeface="Symbol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&lt; 2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s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-1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92" name="Rectangle 57"/>
          <p:cNvSpPr>
            <a:spLocks noChangeArrowheads="1"/>
          </p:cNvSpPr>
          <p:nvPr/>
        </p:nvSpPr>
        <p:spPr bwMode="auto">
          <a:xfrm>
            <a:off x="645286" y="6151562"/>
            <a:ext cx="841899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660066"/>
                </a:solidFill>
              </a:rPr>
              <a:t>The improved precision of the final </a:t>
            </a:r>
            <a:r>
              <a:rPr lang="en-US" sz="2000" b="1" dirty="0" err="1">
                <a:solidFill>
                  <a:srgbClr val="660066"/>
                </a:solidFill>
              </a:rPr>
              <a:t>MuCap</a:t>
            </a:r>
            <a:r>
              <a:rPr lang="en-US" sz="2000" b="1" dirty="0">
                <a:solidFill>
                  <a:srgbClr val="660066"/>
                </a:solidFill>
              </a:rPr>
              <a:t> result requires an improved determination of </a:t>
            </a:r>
            <a:r>
              <a:rPr lang="en-US" sz="2000" b="1" dirty="0" err="1" smtClean="0">
                <a:solidFill>
                  <a:srgbClr val="660066"/>
                </a:solidFill>
                <a:sym typeface="Symbol" charset="0"/>
              </a:rPr>
              <a:t>λ</a:t>
            </a:r>
            <a:r>
              <a:rPr lang="en-US" sz="2000" b="1" i="1" baseline="-25000" dirty="0" err="1" smtClean="0">
                <a:solidFill>
                  <a:srgbClr val="660066"/>
                </a:solidFill>
                <a:sym typeface="Symbol" charset="0"/>
              </a:rPr>
              <a:t>pp</a:t>
            </a:r>
            <a:r>
              <a:rPr lang="en-US" sz="2000" b="1" i="1" baseline="-25000" dirty="0" smtClean="0">
                <a:solidFill>
                  <a:srgbClr val="660066"/>
                </a:solidFill>
                <a:sym typeface="Symbol" charset="0"/>
              </a:rPr>
              <a:t></a:t>
            </a:r>
            <a:endParaRPr lang="en-US" i="1" dirty="0">
              <a:solidFill>
                <a:srgbClr val="660066"/>
              </a:solidFill>
            </a:endParaRPr>
          </a:p>
        </p:txBody>
      </p:sp>
      <p:sp>
        <p:nvSpPr>
          <p:cNvPr id="11293" name="Line 65"/>
          <p:cNvSpPr>
            <a:spLocks noChangeShapeType="1"/>
          </p:cNvSpPr>
          <p:nvPr/>
        </p:nvSpPr>
        <p:spPr bwMode="auto">
          <a:xfrm flipV="1">
            <a:off x="1143000" y="49530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4" name="Line 66"/>
          <p:cNvSpPr>
            <a:spLocks noChangeShapeType="1"/>
          </p:cNvSpPr>
          <p:nvPr/>
        </p:nvSpPr>
        <p:spPr bwMode="auto">
          <a:xfrm flipV="1">
            <a:off x="1143000" y="53340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9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MUHis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17" y="1143000"/>
            <a:ext cx="5200418" cy="3210134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current 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uncertainty of </a:t>
            </a:r>
            <a:r>
              <a:rPr lang="en-US" sz="2800" b="1" dirty="0" err="1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λ</a:t>
            </a:r>
            <a:r>
              <a:rPr lang="en-US" sz="2800" b="1" i="1" baseline="-25000" dirty="0" err="1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pp</a:t>
            </a:r>
            <a:r>
              <a:rPr lang="en-US" sz="2800" b="1" i="1" baseline="-250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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-1" y="914400"/>
            <a:ext cx="43021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Times" charset="0"/>
              <a:buNone/>
            </a:pPr>
            <a:endParaRPr lang="en-US" sz="2000" b="1" dirty="0">
              <a:sym typeface="Symbol" charset="0"/>
            </a:endParaRPr>
          </a:p>
          <a:p>
            <a:pPr>
              <a:buFont typeface="Times" charset="0"/>
              <a:buChar char="•"/>
            </a:pPr>
            <a:r>
              <a:rPr lang="en-US" sz="2000" b="1" dirty="0">
                <a:sym typeface="Symbol" charset="0"/>
              </a:rPr>
              <a:t> Historical variation of results and </a:t>
            </a:r>
            <a:r>
              <a:rPr lang="en-US" sz="2000" b="1" dirty="0" smtClean="0">
                <a:solidFill>
                  <a:srgbClr val="FF0000"/>
                </a:solidFill>
                <a:sym typeface="Symbol" charset="0"/>
              </a:rPr>
              <a:t>con</a:t>
            </a:r>
            <a:r>
              <a:rPr lang="en-US" sz="2000" b="1" dirty="0" smtClean="0">
                <a:solidFill>
                  <a:srgbClr val="0000FF"/>
                </a:solidFill>
                <a:sym typeface="Symbol" charset="0"/>
              </a:rPr>
              <a:t>dit</a:t>
            </a:r>
            <a:r>
              <a:rPr lang="en-US" sz="2000" b="1" dirty="0" smtClean="0">
                <a:solidFill>
                  <a:srgbClr val="008040"/>
                </a:solidFill>
                <a:sym typeface="Symbol" charset="0"/>
              </a:rPr>
              <a:t>ions</a:t>
            </a:r>
            <a:r>
              <a:rPr lang="en-US" sz="2000" b="1" dirty="0" smtClean="0">
                <a:sym typeface="Symbol" charset="0"/>
              </a:rPr>
              <a:t> </a:t>
            </a:r>
            <a:endParaRPr lang="en-US" sz="2000" b="1" dirty="0">
              <a:sym typeface="Symbol" charset="0"/>
            </a:endParaRPr>
          </a:p>
          <a:p>
            <a:pPr>
              <a:buFont typeface="Times" charset="0"/>
              <a:buChar char="•"/>
            </a:pPr>
            <a:endParaRPr lang="en-US" sz="2000" b="1" dirty="0">
              <a:sym typeface="Symbol" charset="0"/>
            </a:endParaRPr>
          </a:p>
          <a:p>
            <a:pPr>
              <a:buFont typeface="Times" charset="0"/>
              <a:buChar char="•"/>
            </a:pPr>
            <a:r>
              <a:rPr lang="en-US" sz="2000" b="1" dirty="0">
                <a:sym typeface="Symbol" charset="0"/>
              </a:rPr>
              <a:t> Systematic &lt; 2 s</a:t>
            </a:r>
            <a:r>
              <a:rPr lang="en-US" sz="2000" b="1" baseline="30000" dirty="0">
                <a:sym typeface="Symbol" charset="0"/>
              </a:rPr>
              <a:t>-1</a:t>
            </a:r>
            <a:r>
              <a:rPr lang="en-US" sz="2000" b="1" dirty="0">
                <a:sym typeface="Symbol" charset="0"/>
              </a:rPr>
              <a:t> </a:t>
            </a:r>
            <a:r>
              <a:rPr lang="en-US" sz="2000" b="1" dirty="0" smtClean="0">
                <a:sym typeface="Wingdings"/>
              </a:rPr>
              <a:t></a:t>
            </a:r>
            <a:r>
              <a:rPr lang="en-US" sz="2000" b="1" dirty="0" smtClean="0">
                <a:sym typeface="Symbol" charset="0"/>
              </a:rPr>
              <a:t> </a:t>
            </a:r>
            <a:r>
              <a:rPr lang="en-US" sz="2000" b="1" dirty="0">
                <a:sym typeface="Symbol" charset="0"/>
              </a:rPr>
              <a:t>&lt; </a:t>
            </a:r>
            <a:r>
              <a:rPr lang="en-US" sz="2000" b="1" dirty="0" smtClean="0">
                <a:sym typeface="Symbol" charset="0"/>
              </a:rPr>
              <a:t>10 </a:t>
            </a:r>
            <a:r>
              <a:rPr lang="en-US" sz="2000" b="1" dirty="0">
                <a:sym typeface="Symbol" charset="0"/>
              </a:rPr>
              <a:t>% relative </a:t>
            </a:r>
            <a:r>
              <a:rPr lang="en-US" sz="2000" b="1" dirty="0" smtClean="0">
                <a:sym typeface="Symbol" charset="0"/>
              </a:rPr>
              <a:t>precision</a:t>
            </a:r>
          </a:p>
          <a:p>
            <a:pPr>
              <a:buFont typeface="Times" charset="0"/>
              <a:buChar char="•"/>
            </a:pPr>
            <a:endParaRPr lang="en-US" sz="2000" b="1" dirty="0">
              <a:sym typeface="Symbol" charset="0"/>
            </a:endParaRPr>
          </a:p>
          <a:p>
            <a:pPr>
              <a:buFont typeface="Times" charset="0"/>
              <a:buChar char="•"/>
            </a:pPr>
            <a:r>
              <a:rPr lang="en-US" sz="2000" dirty="0" smtClean="0">
                <a:solidFill>
                  <a:srgbClr val="660066"/>
                </a:solidFill>
                <a:sym typeface="Symbol" charset="0"/>
              </a:rPr>
              <a:t> </a:t>
            </a:r>
            <a:r>
              <a:rPr lang="en-US" sz="2000" dirty="0">
                <a:solidFill>
                  <a:srgbClr val="660066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&lt;</a:t>
            </a:r>
            <a:r>
              <a:rPr lang="en-US" sz="2000" i="1" baseline="-25000" dirty="0" err="1">
                <a:solidFill>
                  <a:srgbClr val="660066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pp</a:t>
            </a:r>
            <a:r>
              <a:rPr lang="en-US" sz="2000" i="1" baseline="-25000" dirty="0">
                <a:solidFill>
                  <a:srgbClr val="660066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</a:t>
            </a:r>
            <a:r>
              <a:rPr lang="en-US" sz="2000" dirty="0">
                <a:solidFill>
                  <a:srgbClr val="660066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&gt;</a:t>
            </a:r>
            <a:r>
              <a:rPr lang="en-US" sz="2000" dirty="0" smtClean="0">
                <a:solidFill>
                  <a:srgbClr val="660066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=2.3(5) x 10</a:t>
            </a:r>
            <a:r>
              <a:rPr lang="en-US" sz="2000" baseline="30000" dirty="0" smtClean="0">
                <a:solidFill>
                  <a:srgbClr val="660066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6 </a:t>
            </a:r>
            <a:r>
              <a:rPr lang="en-US" sz="2000" dirty="0">
                <a:solidFill>
                  <a:srgbClr val="660066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s</a:t>
            </a:r>
            <a:r>
              <a:rPr lang="en-US" sz="2000" baseline="30000" dirty="0">
                <a:solidFill>
                  <a:srgbClr val="660066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-1</a:t>
            </a:r>
            <a:endParaRPr lang="en-US" sz="2000" dirty="0">
              <a:solidFill>
                <a:srgbClr val="660066"/>
              </a:solidFill>
              <a:sym typeface="Symbol" charset="0"/>
            </a:endParaRPr>
          </a:p>
        </p:txBody>
      </p:sp>
      <p:sp>
        <p:nvSpPr>
          <p:cNvPr id="13316" name="Rectangle 15"/>
          <p:cNvSpPr>
            <a:spLocks noChangeArrowheads="1"/>
          </p:cNvSpPr>
          <p:nvPr/>
        </p:nvSpPr>
        <p:spPr bwMode="auto">
          <a:xfrm>
            <a:off x="1981200" y="4572000"/>
            <a:ext cx="624957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Bystritskii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et al. </a:t>
            </a:r>
            <a:r>
              <a:rPr lang="en-US" sz="2000" b="1" dirty="0" smtClean="0">
                <a:solidFill>
                  <a:srgbClr val="0000FF"/>
                </a:solidFill>
              </a:rPr>
              <a:t>Soviet </a:t>
            </a:r>
            <a:r>
              <a:rPr lang="en-US" sz="2000" b="1" dirty="0">
                <a:solidFill>
                  <a:srgbClr val="0000FF"/>
                </a:solidFill>
              </a:rPr>
              <a:t>Physics 43(4), 606 (1976)</a:t>
            </a:r>
          </a:p>
          <a:p>
            <a:endParaRPr lang="en-US" sz="2000" b="1" dirty="0">
              <a:solidFill>
                <a:srgbClr val="0000FF"/>
              </a:solidFill>
            </a:endParaRPr>
          </a:p>
          <a:p>
            <a:pPr>
              <a:buFont typeface="Times" charset="0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 Hydrogen gas doped to </a:t>
            </a:r>
            <a:r>
              <a:rPr lang="en-US" sz="2000" b="1" dirty="0" smtClean="0">
                <a:solidFill>
                  <a:srgbClr val="0000FF"/>
                </a:solidFill>
              </a:rPr>
              <a:t>30 </a:t>
            </a:r>
            <a:r>
              <a:rPr lang="en-US" sz="2000" b="1" dirty="0">
                <a:solidFill>
                  <a:srgbClr val="0000FF"/>
                </a:solidFill>
              </a:rPr>
              <a:t>ppm (atomic) with </a:t>
            </a:r>
            <a:r>
              <a:rPr lang="en-US" sz="2000" b="1" dirty="0" err="1" smtClean="0">
                <a:solidFill>
                  <a:srgbClr val="0000FF"/>
                </a:solidFill>
              </a:rPr>
              <a:t>Xe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>
              <a:buFont typeface="Times" charset="0"/>
              <a:buChar char="•"/>
            </a:pPr>
            <a:endParaRPr lang="en-US" sz="2000" b="1" dirty="0">
              <a:solidFill>
                <a:srgbClr val="0000FF"/>
              </a:solidFill>
            </a:endParaRPr>
          </a:p>
          <a:p>
            <a:pPr>
              <a:buFont typeface="Times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I</a:t>
            </a:r>
            <a:r>
              <a:rPr lang="en-US" sz="2000" b="1" dirty="0" smtClean="0">
                <a:solidFill>
                  <a:srgbClr val="0000FF"/>
                </a:solidFill>
              </a:rPr>
              <a:t>mpurity elements introduce </a:t>
            </a:r>
            <a:r>
              <a:rPr lang="en-US" sz="2000" b="1" dirty="0">
                <a:solidFill>
                  <a:srgbClr val="0000FF"/>
                </a:solidFill>
              </a:rPr>
              <a:t>competing processes involving the </a:t>
            </a:r>
            <a:r>
              <a:rPr lang="en-US" sz="2000" b="1" dirty="0" err="1" smtClean="0">
                <a:solidFill>
                  <a:srgbClr val="0000FF"/>
                </a:solidFill>
              </a:rPr>
              <a:t>muon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</a:p>
          <a:p>
            <a:pPr>
              <a:buFont typeface="Times" charset="0"/>
              <a:buChar char="•"/>
            </a:pP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3318" name="Rectangle 19"/>
          <p:cNvSpPr>
            <a:spLocks noChangeArrowheads="1"/>
          </p:cNvSpPr>
          <p:nvPr/>
        </p:nvSpPr>
        <p:spPr bwMode="auto">
          <a:xfrm>
            <a:off x="5270500" y="3019778"/>
            <a:ext cx="99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Liquid</a:t>
            </a:r>
          </a:p>
        </p:txBody>
      </p:sp>
      <p:sp>
        <p:nvSpPr>
          <p:cNvPr id="13319" name="Rectangle 20"/>
          <p:cNvSpPr>
            <a:spLocks noChangeArrowheads="1"/>
          </p:cNvSpPr>
          <p:nvPr/>
        </p:nvSpPr>
        <p:spPr bwMode="auto">
          <a:xfrm>
            <a:off x="5165754" y="1619726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40"/>
                </a:solidFill>
              </a:rPr>
              <a:t>Solid</a:t>
            </a:r>
          </a:p>
        </p:txBody>
      </p:sp>
      <p:sp>
        <p:nvSpPr>
          <p:cNvPr id="13320" name="Rectangle 21"/>
          <p:cNvSpPr>
            <a:spLocks noChangeArrowheads="1"/>
          </p:cNvSpPr>
          <p:nvPr/>
        </p:nvSpPr>
        <p:spPr bwMode="auto">
          <a:xfrm>
            <a:off x="6267450" y="2286000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Gas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rDecaySpectrum_Popula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527" y="2004003"/>
            <a:ext cx="4308473" cy="2734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Muon</a:t>
            </a:r>
            <a:r>
              <a:rPr lang="en-US" sz="3600" dirty="0" smtClean="0"/>
              <a:t> kinetics in an argon-doped hydrogen gas</a:t>
            </a:r>
            <a:endParaRPr lang="en-US" sz="3600" dirty="0"/>
          </a:p>
        </p:txBody>
      </p:sp>
      <p:sp>
        <p:nvSpPr>
          <p:cNvPr id="3" name="Line 31"/>
          <p:cNvSpPr>
            <a:spLocks noChangeShapeType="1"/>
          </p:cNvSpPr>
          <p:nvPr/>
        </p:nvSpPr>
        <p:spPr bwMode="auto">
          <a:xfrm>
            <a:off x="4464054" y="5486400"/>
            <a:ext cx="28574" cy="1254127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 flipV="1">
            <a:off x="2124077" y="2187577"/>
            <a:ext cx="1666876" cy="1057274"/>
          </a:xfrm>
          <a:prstGeom prst="line">
            <a:avLst/>
          </a:prstGeom>
          <a:noFill/>
          <a:ln w="38100" cmpd="sng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pPr>
              <a:defRPr/>
            </a:pPr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104903" y="2949577"/>
            <a:ext cx="1066800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85802" y="3057527"/>
            <a:ext cx="920878" cy="7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1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>
                <a:sym typeface="Symbol" charset="0"/>
              </a:rPr>
              <a:t>p</a:t>
            </a:r>
          </a:p>
          <a:p>
            <a:pPr algn="ctr" defTabSz="939800"/>
            <a:r>
              <a:rPr lang="en-US" sz="2000" b="1" dirty="0">
                <a:sym typeface="Symbol" charset="0"/>
              </a:rPr>
              <a:t>Singlet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752853" y="1384301"/>
            <a:ext cx="1066800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90861" y="1638301"/>
            <a:ext cx="771736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 err="1"/>
              <a:t>pp</a:t>
            </a:r>
            <a:r>
              <a:rPr lang="en-US" sz="2400" b="1" i="1" dirty="0">
                <a:sym typeface="Symbol" charset="0"/>
              </a:rPr>
              <a:t>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rot="5400000" flipH="1" flipV="1">
            <a:off x="5613403" y="1120776"/>
            <a:ext cx="0" cy="1581149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600703" y="4356101"/>
            <a:ext cx="516412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ym typeface="Symbol" charset="0"/>
              </a:rPr>
              <a:t></a:t>
            </a:r>
            <a:r>
              <a:rPr lang="en-US" sz="2400" b="1" i="1" baseline="-25000" dirty="0">
                <a:sym typeface="Symbol" charset="0"/>
              </a:rPr>
              <a:t></a:t>
            </a:r>
            <a:endParaRPr lang="en-US" sz="2400" b="1" i="1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403977" y="3394077"/>
            <a:ext cx="1905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3863977" y="4349751"/>
            <a:ext cx="1120776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4068106" y="4667250"/>
            <a:ext cx="715694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>
                <a:sym typeface="Symbol" charset="0"/>
              </a:rPr>
              <a:t></a:t>
            </a:r>
            <a:r>
              <a:rPr lang="en-US" sz="2400" b="1" dirty="0" err="1">
                <a:sym typeface="Symbol" charset="0"/>
              </a:rPr>
              <a:t>Ar</a:t>
            </a:r>
            <a:endParaRPr lang="en-US" sz="2400" b="1" dirty="0">
              <a:sym typeface="Symbol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2108203" y="3835401"/>
            <a:ext cx="1711324" cy="1127126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2940053" y="5692777"/>
            <a:ext cx="1905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1263653" y="6099177"/>
            <a:ext cx="1905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1797053" y="5937250"/>
            <a:ext cx="19050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18" name="Line 22"/>
          <p:cNvSpPr>
            <a:spLocks noChangeShapeType="1"/>
          </p:cNvSpPr>
          <p:nvPr/>
        </p:nvSpPr>
        <p:spPr bwMode="auto">
          <a:xfrm flipV="1">
            <a:off x="4994277" y="4902200"/>
            <a:ext cx="1409701" cy="15876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1060454" y="1482726"/>
            <a:ext cx="20002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olidFill>
                  <a:srgbClr val="008000"/>
                </a:solidFill>
                <a:sym typeface="Symbol" charset="0"/>
              </a:rPr>
              <a:t></a:t>
            </a:r>
            <a:r>
              <a:rPr lang="en-US" sz="2400" b="1" i="1" baseline="-25000" dirty="0" err="1">
                <a:solidFill>
                  <a:srgbClr val="008000"/>
                </a:solidFill>
                <a:sym typeface="Symbol" charset="0"/>
              </a:rPr>
              <a:t>pp</a:t>
            </a:r>
            <a:r>
              <a:rPr lang="en-US" sz="2400" b="1" i="1" baseline="-25000" dirty="0">
                <a:solidFill>
                  <a:srgbClr val="008000"/>
                </a:solidFill>
                <a:sym typeface="Symbol" charset="0"/>
              </a:rPr>
              <a:t></a:t>
            </a:r>
            <a:r>
              <a:rPr lang="en-US" sz="2400" b="1" dirty="0" smtClean="0">
                <a:solidFill>
                  <a:srgbClr val="008000"/>
                </a:solidFill>
                <a:sym typeface="Symbol" charset="0"/>
              </a:rPr>
              <a:t>=</a:t>
            </a:r>
            <a:r>
              <a:rPr lang="en-US" sz="2400" b="1" dirty="0" err="1" smtClean="0">
                <a:solidFill>
                  <a:srgbClr val="008000"/>
                </a:solidFill>
                <a:sym typeface="Symbol" charset="0"/>
              </a:rPr>
              <a:t>φλ</a:t>
            </a:r>
            <a:r>
              <a:rPr lang="en-US" sz="2400" b="1" i="1" baseline="-25000" dirty="0" err="1" smtClean="0">
                <a:solidFill>
                  <a:srgbClr val="008000"/>
                </a:solidFill>
                <a:sym typeface="Symbol" charset="0"/>
              </a:rPr>
              <a:t>ppμ</a:t>
            </a:r>
            <a:endParaRPr lang="en-US" sz="2400" b="1" i="1" baseline="-25000" dirty="0">
              <a:solidFill>
                <a:srgbClr val="008000"/>
              </a:solidFill>
              <a:sym typeface="Symbol" charset="0"/>
            </a:endParaRPr>
          </a:p>
          <a:p>
            <a:pPr defTabSz="939800"/>
            <a:r>
              <a:rPr lang="en-US" sz="2400" b="1" dirty="0">
                <a:solidFill>
                  <a:srgbClr val="008000"/>
                </a:solidFill>
                <a:sym typeface="Symbol" charset="0"/>
              </a:rPr>
              <a:t>≈2.2 x10</a:t>
            </a:r>
            <a:r>
              <a:rPr lang="en-US" sz="2400" b="1" baseline="30000" dirty="0">
                <a:solidFill>
                  <a:srgbClr val="008000"/>
                </a:solidFill>
                <a:sym typeface="Symbol" charset="0"/>
              </a:rPr>
              <a:t>4</a:t>
            </a:r>
            <a:r>
              <a:rPr lang="en-US" sz="2400" b="1" dirty="0">
                <a:solidFill>
                  <a:srgbClr val="008000"/>
                </a:solidFill>
                <a:sym typeface="Symbol" charset="0"/>
              </a:rPr>
              <a:t> s</a:t>
            </a:r>
            <a:r>
              <a:rPr lang="en-US" sz="2400" b="1" baseline="30000" dirty="0">
                <a:solidFill>
                  <a:srgbClr val="008000"/>
                </a:solidFill>
                <a:sym typeface="Symbol" charset="0"/>
              </a:rPr>
              <a:t>-1</a:t>
            </a:r>
          </a:p>
          <a:p>
            <a:pPr defTabSz="939800"/>
            <a:endParaRPr lang="en-US" sz="2400" b="1" baseline="-25000" dirty="0">
              <a:solidFill>
                <a:srgbClr val="008000"/>
              </a:solidFill>
              <a:sym typeface="Symbol" charset="0"/>
            </a:endParaRPr>
          </a:p>
        </p:txBody>
      </p:sp>
      <p:sp>
        <p:nvSpPr>
          <p:cNvPr id="20" name="Rectangle 27"/>
          <p:cNvSpPr>
            <a:spLocks noChangeArrowheads="1"/>
          </p:cNvSpPr>
          <p:nvPr/>
        </p:nvSpPr>
        <p:spPr bwMode="auto">
          <a:xfrm>
            <a:off x="2530036" y="2894296"/>
            <a:ext cx="2445634" cy="120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olidFill>
                  <a:srgbClr val="0000FF"/>
                </a:solidFill>
                <a:sym typeface="Symbol" charset="0"/>
              </a:rPr>
              <a:t></a:t>
            </a:r>
            <a:r>
              <a:rPr lang="en-US" sz="2400" b="1" baseline="-25000" dirty="0" err="1">
                <a:solidFill>
                  <a:srgbClr val="0000FF"/>
                </a:solidFill>
                <a:sym typeface="Symbol" charset="0"/>
              </a:rPr>
              <a:t>pAr</a:t>
            </a:r>
            <a:r>
              <a:rPr lang="en-US" sz="2400" b="1" dirty="0" smtClean="0">
                <a:solidFill>
                  <a:srgbClr val="0000FF"/>
                </a:solidFill>
                <a:sym typeface="Symbol" charset="0"/>
              </a:rPr>
              <a:t>=</a:t>
            </a:r>
            <a:r>
              <a:rPr lang="en-US" sz="2400" b="1" dirty="0" err="1" smtClean="0">
                <a:solidFill>
                  <a:srgbClr val="0000FF"/>
                </a:solidFill>
                <a:sym typeface="Symbol" charset="0"/>
              </a:rPr>
              <a:t>φ</a:t>
            </a:r>
            <a:r>
              <a:rPr lang="en-US" sz="2400" b="1" i="1" dirty="0" err="1" smtClean="0">
                <a:solidFill>
                  <a:srgbClr val="0000FF"/>
                </a:solidFill>
                <a:sym typeface="Symbol" charset="0"/>
              </a:rPr>
              <a:t>c</a:t>
            </a:r>
            <a:r>
              <a:rPr lang="en-US" sz="2400" b="1" i="1" baseline="-25000" dirty="0" err="1" smtClean="0">
                <a:solidFill>
                  <a:srgbClr val="0000FF"/>
                </a:solidFill>
                <a:sym typeface="Symbol" charset="0"/>
              </a:rPr>
              <a:t>Ar</a:t>
            </a:r>
            <a:r>
              <a:rPr lang="en-US" sz="2400" b="1" i="1" dirty="0" err="1" smtClean="0">
                <a:solidFill>
                  <a:srgbClr val="0000FF"/>
                </a:solidFill>
                <a:sym typeface="Symbol" charset="0"/>
              </a:rPr>
              <a:t>λ</a:t>
            </a:r>
            <a:r>
              <a:rPr lang="en-US" sz="2400" b="1" i="1" baseline="-25000" dirty="0" err="1" smtClean="0">
                <a:solidFill>
                  <a:srgbClr val="0000FF"/>
                </a:solidFill>
                <a:sym typeface="Symbol" charset="0"/>
              </a:rPr>
              <a:t>pAr</a:t>
            </a:r>
            <a:endParaRPr lang="en-US" sz="2400" b="1" i="1" baseline="-25000" dirty="0">
              <a:solidFill>
                <a:srgbClr val="0000FF"/>
              </a:solidFill>
              <a:sym typeface="Symbol" charset="0"/>
            </a:endParaRPr>
          </a:p>
          <a:p>
            <a:pPr defTabSz="939800"/>
            <a:r>
              <a:rPr lang="en-US" sz="2400" b="1" dirty="0">
                <a:solidFill>
                  <a:srgbClr val="0000FF"/>
                </a:solidFill>
                <a:sym typeface="Symbol" charset="0"/>
              </a:rPr>
              <a:t>≈4.5 x10</a:t>
            </a:r>
            <a:r>
              <a:rPr lang="en-US" sz="2400" b="1" baseline="30000" dirty="0">
                <a:solidFill>
                  <a:srgbClr val="0000FF"/>
                </a:solidFill>
                <a:sym typeface="Symbol" charset="0"/>
              </a:rPr>
              <a:t>4</a:t>
            </a:r>
            <a:r>
              <a:rPr lang="en-US" sz="2400" b="1" dirty="0">
                <a:solidFill>
                  <a:srgbClr val="0000FF"/>
                </a:solidFill>
                <a:sym typeface="Symbol" charset="0"/>
              </a:rPr>
              <a:t> s</a:t>
            </a:r>
            <a:r>
              <a:rPr lang="en-US" sz="2400" b="1" baseline="30000" dirty="0">
                <a:solidFill>
                  <a:srgbClr val="0000FF"/>
                </a:solidFill>
                <a:sym typeface="Symbol" charset="0"/>
              </a:rPr>
              <a:t>-</a:t>
            </a:r>
            <a:r>
              <a:rPr lang="en-US" sz="2400" b="1" baseline="30000" dirty="0" smtClean="0">
                <a:solidFill>
                  <a:srgbClr val="0000FF"/>
                </a:solidFill>
                <a:sym typeface="Symbol" charset="0"/>
              </a:rPr>
              <a:t>1</a:t>
            </a:r>
          </a:p>
          <a:p>
            <a:pPr defTabSz="939800"/>
            <a:r>
              <a:rPr lang="en-US" sz="2400" b="1" dirty="0">
                <a:solidFill>
                  <a:srgbClr val="0000FF"/>
                </a:solidFill>
              </a:rPr>
              <a:t>≈20 ppm </a:t>
            </a:r>
            <a:r>
              <a:rPr lang="en-US" sz="2400" b="1" dirty="0" smtClean="0">
                <a:solidFill>
                  <a:srgbClr val="0000FF"/>
                </a:solidFill>
              </a:rPr>
              <a:t>(atomic)</a:t>
            </a:r>
            <a:endParaRPr lang="en-US" sz="2400" b="1" baseline="30000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4651378" y="5924550"/>
            <a:ext cx="2447926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>
                <a:solidFill>
                  <a:srgbClr val="FF0000"/>
                </a:solidFill>
                <a:sym typeface="Symbol" charset="0"/>
              </a:rPr>
              <a:t></a:t>
            </a:r>
            <a:r>
              <a:rPr lang="en-US" sz="2400" b="1" baseline="-25000">
                <a:solidFill>
                  <a:srgbClr val="FF0000"/>
                </a:solidFill>
                <a:sym typeface="Symbol" charset="0"/>
              </a:rPr>
              <a:t>Ar</a:t>
            </a:r>
            <a:r>
              <a:rPr lang="en-US" sz="2400" b="1">
                <a:solidFill>
                  <a:srgbClr val="FF0000"/>
                </a:solidFill>
                <a:sym typeface="Symbol" charset="0"/>
              </a:rPr>
              <a:t>≈1.3 x10</a:t>
            </a:r>
            <a:r>
              <a:rPr lang="en-US" sz="2400" b="1" baseline="30000">
                <a:solidFill>
                  <a:srgbClr val="FF0000"/>
                </a:solidFill>
                <a:sym typeface="Symbol" charset="0"/>
              </a:rPr>
              <a:t>6</a:t>
            </a:r>
            <a:r>
              <a:rPr lang="en-US" sz="2400" b="1">
                <a:solidFill>
                  <a:srgbClr val="FF0000"/>
                </a:solidFill>
                <a:sym typeface="Symbol" charset="0"/>
              </a:rPr>
              <a:t> s</a:t>
            </a:r>
            <a:r>
              <a:rPr lang="en-US" sz="2400" b="1" baseline="30000">
                <a:solidFill>
                  <a:srgbClr val="FF0000"/>
                </a:solidFill>
                <a:sym typeface="Symbol" charset="0"/>
              </a:rPr>
              <a:t>-1</a:t>
            </a:r>
          </a:p>
          <a:p>
            <a:pPr defTabSz="939800"/>
            <a:endParaRPr lang="en-US" sz="2400" b="1" baseline="-25000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22" name="Rectangle 40"/>
          <p:cNvSpPr>
            <a:spLocks noChangeArrowheads="1"/>
          </p:cNvSpPr>
          <p:nvPr/>
        </p:nvSpPr>
        <p:spPr bwMode="auto">
          <a:xfrm>
            <a:off x="5892801" y="1238250"/>
            <a:ext cx="516412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ym typeface="Symbol" charset="0"/>
              </a:rPr>
              <a:t></a:t>
            </a:r>
            <a:r>
              <a:rPr lang="en-US" sz="2400" b="1" i="1" baseline="-25000" dirty="0">
                <a:sym typeface="Symbol" charset="0"/>
              </a:rPr>
              <a:t></a:t>
            </a:r>
            <a:endParaRPr lang="en-US" sz="2400" b="1" i="1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23" name="Line 47"/>
          <p:cNvSpPr>
            <a:spLocks noChangeShapeType="1"/>
          </p:cNvSpPr>
          <p:nvPr/>
        </p:nvSpPr>
        <p:spPr bwMode="auto">
          <a:xfrm>
            <a:off x="1631953" y="4086226"/>
            <a:ext cx="12700" cy="1400175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24" name="Rectangle 48"/>
          <p:cNvSpPr>
            <a:spLocks noChangeArrowheads="1"/>
          </p:cNvSpPr>
          <p:nvPr/>
        </p:nvSpPr>
        <p:spPr bwMode="auto">
          <a:xfrm>
            <a:off x="48335" y="5800724"/>
            <a:ext cx="2793185" cy="83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ym typeface="Symbol" charset="0"/>
              </a:rPr>
              <a:t></a:t>
            </a:r>
            <a:r>
              <a:rPr lang="en-US" sz="2400" b="1" i="1" baseline="-25000" dirty="0">
                <a:sym typeface="Symbol" charset="0"/>
              </a:rPr>
              <a:t></a:t>
            </a:r>
            <a:r>
              <a:rPr lang="en-US" sz="2400" b="1" dirty="0">
                <a:sym typeface="Symbol" charset="0"/>
              </a:rPr>
              <a:t>=0.455170 x10</a:t>
            </a:r>
            <a:r>
              <a:rPr lang="en-US" sz="2400" b="1" baseline="30000" dirty="0">
                <a:sym typeface="Symbol" charset="0"/>
              </a:rPr>
              <a:t>6</a:t>
            </a:r>
            <a:r>
              <a:rPr lang="en-US" sz="2400" b="1" dirty="0">
                <a:sym typeface="Symbol" charset="0"/>
              </a:rPr>
              <a:t> s</a:t>
            </a:r>
            <a:r>
              <a:rPr lang="en-US" sz="2400" b="1" baseline="30000" dirty="0">
                <a:sym typeface="Symbol" charset="0"/>
              </a:rPr>
              <a:t>-1</a:t>
            </a:r>
          </a:p>
          <a:p>
            <a:pPr defTabSz="939800"/>
            <a:endParaRPr lang="en-US" sz="2400" b="1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82508" y="5099647"/>
            <a:ext cx="243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n</a:t>
            </a:r>
            <a:r>
              <a:rPr lang="en-US" i="1" baseline="-25000" dirty="0" err="1" smtClean="0">
                <a:solidFill>
                  <a:srgbClr val="0000FF"/>
                </a:solidFill>
              </a:rPr>
              <a:t>μ</a:t>
            </a:r>
            <a:r>
              <a:rPr lang="en-US" baseline="-25000" dirty="0" err="1" smtClean="0">
                <a:solidFill>
                  <a:srgbClr val="0000FF"/>
                </a:solidFill>
              </a:rPr>
              <a:t>A</a:t>
            </a:r>
            <a:r>
              <a:rPr lang="en-US" dirty="0" err="1" smtClean="0">
                <a:solidFill>
                  <a:srgbClr val="0000FF"/>
                </a:solidFill>
              </a:rPr>
              <a:t>r</a:t>
            </a:r>
            <a:r>
              <a:rPr lang="en-US" dirty="0" smtClean="0">
                <a:solidFill>
                  <a:srgbClr val="0000FF"/>
                </a:solidFill>
              </a:rPr>
              <a:t>(t)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n</a:t>
            </a:r>
            <a:r>
              <a:rPr lang="en-US" i="1" baseline="-25000" dirty="0" err="1" smtClean="0">
                <a:solidFill>
                  <a:srgbClr val="008000"/>
                </a:solidFill>
              </a:rPr>
              <a:t>μ</a:t>
            </a:r>
            <a:r>
              <a:rPr lang="en-US" baseline="-25000" dirty="0" err="1" smtClean="0">
                <a:solidFill>
                  <a:srgbClr val="008000"/>
                </a:solidFill>
              </a:rPr>
              <a:t>p</a:t>
            </a:r>
            <a:r>
              <a:rPr lang="en-US" dirty="0" smtClean="0">
                <a:solidFill>
                  <a:srgbClr val="008000"/>
                </a:solidFill>
              </a:rPr>
              <a:t>(t)</a:t>
            </a:r>
            <a:r>
              <a:rPr lang="en-US" dirty="0" smtClean="0"/>
              <a:t> and </a:t>
            </a:r>
            <a:r>
              <a:rPr lang="en-US" dirty="0" err="1" smtClean="0">
                <a:solidFill>
                  <a:srgbClr val="FF0000"/>
                </a:solidFill>
              </a:rPr>
              <a:t>n</a:t>
            </a:r>
            <a:r>
              <a:rPr lang="en-US" i="1" baseline="-25000" dirty="0" err="1" smtClean="0">
                <a:solidFill>
                  <a:srgbClr val="FF0000"/>
                </a:solidFill>
              </a:rPr>
              <a:t>ppμ</a:t>
            </a:r>
            <a:r>
              <a:rPr lang="en-US" dirty="0" smtClean="0">
                <a:solidFill>
                  <a:srgbClr val="FF0000"/>
                </a:solidFill>
              </a:rPr>
              <a:t>(t)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3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943"/>
            <a:ext cx="8229600" cy="1143000"/>
          </a:xfrm>
        </p:spPr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kinetics with </a:t>
            </a:r>
            <a:r>
              <a:rPr lang="en-US" i="1" dirty="0" smtClean="0"/>
              <a:t>Z</a:t>
            </a:r>
            <a:r>
              <a:rPr lang="en-US" dirty="0" smtClean="0"/>
              <a:t>&gt;1 elements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6821" y="1276527"/>
            <a:ext cx="4682067" cy="581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err="1" smtClean="0">
                <a:solidFill>
                  <a:srgbClr val="FF0000"/>
                </a:solidFill>
              </a:rPr>
              <a:t>Muon</a:t>
            </a:r>
            <a:r>
              <a:rPr lang="en-US" sz="2000" b="1" dirty="0" smtClean="0">
                <a:solidFill>
                  <a:srgbClr val="FF0000"/>
                </a:solidFill>
              </a:rPr>
              <a:t> Transfer – collisional process</a:t>
            </a:r>
          </a:p>
          <a:p>
            <a:pPr marL="342900" indent="-342900">
              <a:buFont typeface="Arial"/>
              <a:buChar char="•"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Scales approximately </a:t>
            </a:r>
            <a:r>
              <a:rPr lang="en-US" sz="2000" b="1" i="1" dirty="0" smtClean="0">
                <a:solidFill>
                  <a:srgbClr val="FF0000"/>
                </a:solidFill>
              </a:rPr>
              <a:t>Z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2</a:t>
            </a:r>
          </a:p>
          <a:p>
            <a:endParaRPr lang="en-US" sz="2000" b="1" dirty="0" smtClean="0"/>
          </a:p>
          <a:p>
            <a:pPr marL="342900" indent="-342900">
              <a:buFont typeface="Arial"/>
              <a:buChar char="•"/>
            </a:pPr>
            <a:endParaRPr lang="en-US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b="1" dirty="0" smtClean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err="1" smtClean="0">
                <a:solidFill>
                  <a:srgbClr val="008000"/>
                </a:solidFill>
              </a:rPr>
              <a:t>Muon</a:t>
            </a:r>
            <a:r>
              <a:rPr lang="en-US" sz="2000" b="1" dirty="0" smtClean="0">
                <a:solidFill>
                  <a:srgbClr val="008000"/>
                </a:solidFill>
              </a:rPr>
              <a:t> Capture 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R</a:t>
            </a:r>
            <a:r>
              <a:rPr lang="en-US" sz="2000" b="1" dirty="0" smtClean="0">
                <a:solidFill>
                  <a:srgbClr val="008000"/>
                </a:solidFill>
              </a:rPr>
              <a:t>emnant (</a:t>
            </a:r>
            <a:r>
              <a:rPr lang="en-US" sz="2000" b="1" i="1" dirty="0" smtClean="0">
                <a:solidFill>
                  <a:srgbClr val="008000"/>
                </a:solidFill>
              </a:rPr>
              <a:t>Z</a:t>
            </a:r>
            <a:r>
              <a:rPr lang="en-US" sz="2000" b="1" dirty="0" smtClean="0">
                <a:solidFill>
                  <a:srgbClr val="008000"/>
                </a:solidFill>
              </a:rPr>
              <a:t>-1) nucleus remains.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</a:rPr>
              <a:t>The rate Λ</a:t>
            </a:r>
            <a:r>
              <a:rPr lang="en-US" sz="2000" b="1" i="1" baseline="-25000" dirty="0" smtClean="0">
                <a:solidFill>
                  <a:srgbClr val="008000"/>
                </a:solidFill>
              </a:rPr>
              <a:t>Z</a:t>
            </a:r>
            <a:r>
              <a:rPr lang="en-US" sz="2000" b="1" dirty="0" smtClean="0">
                <a:solidFill>
                  <a:srgbClr val="008000"/>
                </a:solidFill>
              </a:rPr>
              <a:t> scales with </a:t>
            </a:r>
            <a:r>
              <a:rPr lang="en-US" sz="2000" b="1" i="1" dirty="0" smtClean="0">
                <a:solidFill>
                  <a:srgbClr val="008000"/>
                </a:solidFill>
              </a:rPr>
              <a:t>Z</a:t>
            </a:r>
            <a:r>
              <a:rPr lang="en-US" sz="2000" b="1" baseline="-25000" dirty="0" smtClean="0">
                <a:solidFill>
                  <a:srgbClr val="008000"/>
                </a:solidFill>
              </a:rPr>
              <a:t>eff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4</a:t>
            </a:r>
            <a:endParaRPr lang="en-US" sz="2000" b="1" dirty="0">
              <a:solidFill>
                <a:srgbClr val="008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</a:rPr>
              <a:t># of protons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 err="1" smtClean="0">
                <a:solidFill>
                  <a:srgbClr val="008000"/>
                </a:solidFill>
              </a:rPr>
              <a:t>Wavefunction</a:t>
            </a:r>
            <a:r>
              <a:rPr lang="en-US" sz="2000" b="1" dirty="0" smtClean="0">
                <a:solidFill>
                  <a:srgbClr val="008000"/>
                </a:solidFill>
              </a:rPr>
              <a:t> overlap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latex-image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44" y="1268943"/>
            <a:ext cx="3505200" cy="419100"/>
          </a:xfrm>
          <a:prstGeom prst="rect">
            <a:avLst/>
          </a:prstGeom>
        </p:spPr>
      </p:pic>
      <p:pic>
        <p:nvPicPr>
          <p:cNvPr id="5" name="Picture 4" descr="latex-image-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65" y="2575331"/>
            <a:ext cx="3530600" cy="4699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latex-image-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86" r="27286"/>
          <a:stretch/>
        </p:blipFill>
        <p:spPr>
          <a:xfrm>
            <a:off x="3075065" y="4096701"/>
            <a:ext cx="6878714" cy="86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6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decay electron time spectrum analysis </a:t>
            </a:r>
            <a:endParaRPr lang="en-US" dirty="0"/>
          </a:p>
        </p:txBody>
      </p:sp>
      <p:pic>
        <p:nvPicPr>
          <p:cNvPr id="3" name="Picture 2" descr="ArDecaySpectrum_Compon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16464"/>
            <a:ext cx="5936910" cy="3710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69914"/>
            <a:ext cx="59913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rgbClr val="660066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660066"/>
                </a:solidFill>
              </a:rPr>
              <a:t>Four kinetic rates dominate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 smtClean="0">
                <a:solidFill>
                  <a:srgbClr val="660066"/>
                </a:solidFill>
              </a:rPr>
              <a:t>λ</a:t>
            </a:r>
            <a:r>
              <a:rPr lang="en-US" sz="2400" i="1" baseline="-25000" dirty="0" err="1" smtClean="0">
                <a:solidFill>
                  <a:srgbClr val="660066"/>
                </a:solidFill>
              </a:rPr>
              <a:t>μ</a:t>
            </a:r>
            <a:r>
              <a:rPr lang="en-US" sz="2400" dirty="0" smtClean="0">
                <a:solidFill>
                  <a:srgbClr val="660066"/>
                </a:solidFill>
              </a:rPr>
              <a:t>, </a:t>
            </a:r>
            <a:r>
              <a:rPr lang="en-US" sz="2400" dirty="0" err="1" smtClean="0">
                <a:solidFill>
                  <a:srgbClr val="660066"/>
                </a:solidFill>
              </a:rPr>
              <a:t>Λ</a:t>
            </a:r>
            <a:r>
              <a:rPr lang="en-US" sz="2400" i="1" baseline="-25000" dirty="0" err="1" smtClean="0">
                <a:solidFill>
                  <a:srgbClr val="660066"/>
                </a:solidFill>
              </a:rPr>
              <a:t>ppμ</a:t>
            </a:r>
            <a:r>
              <a:rPr lang="en-US" sz="2400" dirty="0" smtClean="0">
                <a:solidFill>
                  <a:srgbClr val="660066"/>
                </a:solidFill>
              </a:rPr>
              <a:t>, </a:t>
            </a:r>
            <a:r>
              <a:rPr lang="en-US" sz="2400" dirty="0" err="1" smtClean="0">
                <a:solidFill>
                  <a:srgbClr val="660066"/>
                </a:solidFill>
              </a:rPr>
              <a:t>Λ</a:t>
            </a:r>
            <a:r>
              <a:rPr lang="en-US" sz="2400" i="1" baseline="-25000" dirty="0" err="1" smtClean="0">
                <a:solidFill>
                  <a:srgbClr val="660066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660066"/>
                </a:solidFill>
              </a:rPr>
              <a:t>Ar</a:t>
            </a:r>
            <a:r>
              <a:rPr lang="en-US" sz="2400" baseline="-25000" dirty="0" smtClean="0">
                <a:solidFill>
                  <a:srgbClr val="660066"/>
                </a:solidFill>
              </a:rPr>
              <a:t> </a:t>
            </a:r>
            <a:r>
              <a:rPr lang="en-US" sz="2400" dirty="0" smtClean="0">
                <a:solidFill>
                  <a:srgbClr val="660066"/>
                </a:solidFill>
              </a:rPr>
              <a:t>and </a:t>
            </a:r>
            <a:r>
              <a:rPr lang="en-US" sz="2400" dirty="0" err="1" smtClean="0">
                <a:solidFill>
                  <a:srgbClr val="660066"/>
                </a:solidFill>
              </a:rPr>
              <a:t>Λ</a:t>
            </a:r>
            <a:r>
              <a:rPr lang="en-US" sz="2400" baseline="-25000" dirty="0" err="1" smtClean="0">
                <a:solidFill>
                  <a:srgbClr val="660066"/>
                </a:solidFill>
              </a:rPr>
              <a:t>Ar</a:t>
            </a:r>
            <a:endParaRPr lang="en-US" sz="2400" baseline="-25000" dirty="0" smtClean="0">
              <a:solidFill>
                <a:srgbClr val="660066"/>
              </a:solidFill>
            </a:endParaRPr>
          </a:p>
          <a:p>
            <a:endParaRPr lang="en-US" sz="2400" baseline="-25000" dirty="0" smtClean="0">
              <a:solidFill>
                <a:srgbClr val="660066"/>
              </a:solidFill>
            </a:endParaRPr>
          </a:p>
        </p:txBody>
      </p:sp>
      <p:sp>
        <p:nvSpPr>
          <p:cNvPr id="7" name="Rectangle 45"/>
          <p:cNvSpPr>
            <a:spLocks noChangeArrowheads="1"/>
          </p:cNvSpPr>
          <p:nvPr/>
        </p:nvSpPr>
        <p:spPr bwMode="auto">
          <a:xfrm>
            <a:off x="5887749" y="2408357"/>
            <a:ext cx="296862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r</a:t>
            </a:r>
            <a:r>
              <a:rPr lang="en-US" sz="2400" b="1" i="1" baseline="-25000" dirty="0" err="1">
                <a:solidFill>
                  <a:srgbClr val="FF0000"/>
                </a:solidFill>
              </a:rPr>
              <a:t>pp</a:t>
            </a:r>
            <a:r>
              <a:rPr lang="en-US" sz="2400" b="1" i="1" baseline="-25000" dirty="0">
                <a:solidFill>
                  <a:srgbClr val="FF0000"/>
                </a:solidFill>
                <a:sym typeface="Symbol" charset="0"/>
              </a:rPr>
              <a:t></a:t>
            </a:r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 </a:t>
            </a:r>
            <a:r>
              <a:rPr lang="en-US" sz="2400" b="1" baseline="-25000" dirty="0">
                <a:solidFill>
                  <a:srgbClr val="FF0000"/>
                </a:solidFill>
                <a:sym typeface="Symbol" charset="0"/>
              </a:rPr>
              <a:t></a:t>
            </a:r>
          </a:p>
          <a:p>
            <a:r>
              <a:rPr lang="en-US" sz="2400" b="1" i="1" dirty="0" err="1">
                <a:solidFill>
                  <a:srgbClr val="008000"/>
                </a:solidFill>
                <a:sym typeface="Symbol" charset="0"/>
              </a:rPr>
              <a:t>r</a:t>
            </a:r>
            <a:r>
              <a:rPr lang="en-US" sz="2400" b="1" i="1" baseline="-25000" dirty="0" err="1">
                <a:solidFill>
                  <a:srgbClr val="008000"/>
                </a:solidFill>
                <a:sym typeface="Symbol" charset="0"/>
              </a:rPr>
              <a:t>p</a:t>
            </a:r>
            <a:r>
              <a:rPr lang="en-US" sz="2400" b="1" dirty="0">
                <a:solidFill>
                  <a:srgbClr val="008000"/>
                </a:solidFill>
                <a:sym typeface="Symbol" charset="0"/>
              </a:rPr>
              <a:t> </a:t>
            </a:r>
            <a:r>
              <a:rPr lang="en-US" sz="2400" b="1" i="1" baseline="-25000" dirty="0">
                <a:solidFill>
                  <a:srgbClr val="008000"/>
                </a:solidFill>
                <a:sym typeface="Symbol" charset="0"/>
              </a:rPr>
              <a:t></a:t>
            </a:r>
            <a:r>
              <a:rPr lang="en-US" sz="2400" b="1" dirty="0">
                <a:solidFill>
                  <a:srgbClr val="008000"/>
                </a:solidFill>
                <a:sym typeface="Symbol" charset="0"/>
              </a:rPr>
              <a:t>+ </a:t>
            </a:r>
            <a:r>
              <a:rPr lang="en-US" sz="2400" b="1" i="1" baseline="-25000" dirty="0" err="1">
                <a:solidFill>
                  <a:srgbClr val="008000"/>
                </a:solidFill>
                <a:sym typeface="Symbol" charset="0"/>
              </a:rPr>
              <a:t>pp</a:t>
            </a:r>
            <a:r>
              <a:rPr lang="en-US" sz="2400" b="1" i="1" baseline="-25000" dirty="0">
                <a:solidFill>
                  <a:srgbClr val="008000"/>
                </a:solidFill>
                <a:sym typeface="Symbol" charset="0"/>
              </a:rPr>
              <a:t></a:t>
            </a:r>
            <a:r>
              <a:rPr lang="en-US" sz="2400" b="1" dirty="0">
                <a:solidFill>
                  <a:srgbClr val="008000"/>
                </a:solidFill>
                <a:sym typeface="Symbol" charset="0"/>
              </a:rPr>
              <a:t>+</a:t>
            </a:r>
            <a:r>
              <a:rPr lang="en-US" sz="2400" b="1" i="1" baseline="-25000" dirty="0" err="1">
                <a:solidFill>
                  <a:srgbClr val="008000"/>
                </a:solidFill>
                <a:sym typeface="Symbol" charset="0"/>
              </a:rPr>
              <a:t>p</a:t>
            </a:r>
            <a:r>
              <a:rPr lang="en-US" sz="2400" b="1" baseline="-25000" dirty="0" err="1">
                <a:solidFill>
                  <a:srgbClr val="008000"/>
                </a:solidFill>
                <a:sym typeface="Symbol" charset="0"/>
              </a:rPr>
              <a:t>Ar</a:t>
            </a:r>
            <a:endParaRPr lang="en-US" sz="2400" b="1" baseline="-25000" dirty="0">
              <a:solidFill>
                <a:srgbClr val="008000"/>
              </a:solidFill>
              <a:sym typeface="Symbol" charset="0"/>
            </a:endParaRPr>
          </a:p>
          <a:p>
            <a:r>
              <a:rPr lang="en-US" sz="2400" b="1" i="1" dirty="0" err="1">
                <a:solidFill>
                  <a:srgbClr val="0000FF"/>
                </a:solidFill>
                <a:sym typeface="Symbol" charset="0"/>
              </a:rPr>
              <a:t>r</a:t>
            </a:r>
            <a:r>
              <a:rPr lang="en-US" sz="2400" b="1" i="1" baseline="-25000" dirty="0" err="1">
                <a:solidFill>
                  <a:srgbClr val="0000FF"/>
                </a:solidFill>
                <a:sym typeface="Symbol" charset="0"/>
              </a:rPr>
              <a:t></a:t>
            </a:r>
            <a:r>
              <a:rPr lang="en-US" sz="2400" b="1" baseline="-25000" dirty="0" err="1">
                <a:solidFill>
                  <a:srgbClr val="0000FF"/>
                </a:solidFill>
                <a:sym typeface="Symbol" charset="0"/>
              </a:rPr>
              <a:t>Ar</a:t>
            </a:r>
            <a:r>
              <a:rPr lang="en-US" sz="2400" b="1" dirty="0">
                <a:solidFill>
                  <a:srgbClr val="0000FF"/>
                </a:solidFill>
                <a:sym typeface="Symbol" charset="0"/>
              </a:rPr>
              <a:t> </a:t>
            </a:r>
            <a:r>
              <a:rPr lang="en-US" sz="2400" b="1" i="1" baseline="-25000" dirty="0">
                <a:solidFill>
                  <a:srgbClr val="0000FF"/>
                </a:solidFill>
                <a:sym typeface="Symbol" charset="0"/>
              </a:rPr>
              <a:t></a:t>
            </a:r>
            <a:r>
              <a:rPr lang="en-US" sz="2400" b="1" dirty="0">
                <a:solidFill>
                  <a:srgbClr val="0000FF"/>
                </a:solidFill>
                <a:sym typeface="Symbol" charset="0"/>
              </a:rPr>
              <a:t>+</a:t>
            </a:r>
            <a:r>
              <a:rPr lang="en-US" sz="2400" b="1" baseline="-25000" dirty="0" err="1">
                <a:solidFill>
                  <a:srgbClr val="0000FF"/>
                </a:solidFill>
                <a:sym typeface="Symbol" charset="0"/>
              </a:rPr>
              <a:t>Ar</a:t>
            </a:r>
            <a:endParaRPr lang="en-US" sz="2400" b="1" baseline="-25000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4316124" y="1018741"/>
            <a:ext cx="5990300" cy="119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 err="1">
                <a:solidFill>
                  <a:srgbClr val="FF0000"/>
                </a:solidFill>
              </a:rPr>
              <a:t>C</a:t>
            </a:r>
            <a:r>
              <a:rPr lang="en-US" sz="2000" b="1" i="1" baseline="-25000" dirty="0" err="1" smtClean="0">
                <a:solidFill>
                  <a:srgbClr val="FF0000"/>
                </a:solidFill>
              </a:rPr>
              <a:t>pp</a:t>
            </a:r>
            <a:r>
              <a:rPr lang="en-US" sz="2000" b="1" i="1" baseline="-25000" dirty="0">
                <a:solidFill>
                  <a:srgbClr val="FF0000"/>
                </a:solidFill>
                <a:sym typeface="Symbol" charset="0"/>
              </a:rPr>
              <a:t></a:t>
            </a:r>
            <a:r>
              <a:rPr lang="en-US" sz="2000" b="1" dirty="0">
                <a:solidFill>
                  <a:srgbClr val="FF0000"/>
                </a:solidFill>
                <a:sym typeface="Symbol" charset="0"/>
              </a:rPr>
              <a:t>= </a:t>
            </a:r>
            <a:r>
              <a:rPr lang="en-US" sz="2000" b="1" i="1" baseline="-25000" dirty="0" err="1">
                <a:solidFill>
                  <a:srgbClr val="FF0000"/>
                </a:solidFill>
                <a:sym typeface="Symbol" charset="0"/>
              </a:rPr>
              <a:t>pp</a:t>
            </a:r>
            <a:r>
              <a:rPr lang="en-US" sz="2000" b="1" i="1" baseline="-25000" dirty="0">
                <a:solidFill>
                  <a:srgbClr val="FF0000"/>
                </a:solidFill>
                <a:sym typeface="Symbol" charset="0"/>
              </a:rPr>
              <a:t></a:t>
            </a:r>
            <a:r>
              <a:rPr lang="en-US" sz="2000" b="1" dirty="0">
                <a:solidFill>
                  <a:srgbClr val="FF0000"/>
                </a:solidFill>
                <a:sym typeface="Symbol" charset="0"/>
              </a:rPr>
              <a:t>/(</a:t>
            </a:r>
            <a:r>
              <a:rPr lang="en-US" sz="2000" b="1" i="1" baseline="-25000" dirty="0" err="1">
                <a:solidFill>
                  <a:srgbClr val="FF0000"/>
                </a:solidFill>
                <a:sym typeface="Symbol" charset="0"/>
              </a:rPr>
              <a:t>pp</a:t>
            </a:r>
            <a:r>
              <a:rPr lang="en-US" sz="2000" b="1" i="1" baseline="-25000" dirty="0">
                <a:solidFill>
                  <a:srgbClr val="FF0000"/>
                </a:solidFill>
                <a:sym typeface="Symbol" charset="0"/>
              </a:rPr>
              <a:t></a:t>
            </a:r>
            <a:r>
              <a:rPr lang="en-US" sz="2000" b="1" dirty="0" smtClean="0">
                <a:solidFill>
                  <a:srgbClr val="FF0000"/>
                </a:solidFill>
                <a:sym typeface="Symbol" charset="0"/>
              </a:rPr>
              <a:t>+</a:t>
            </a:r>
            <a:r>
              <a:rPr lang="en-US" sz="2000" b="1" i="1" baseline="-25000" dirty="0" err="1">
                <a:solidFill>
                  <a:srgbClr val="FF0000"/>
                </a:solidFill>
                <a:sym typeface="Symbol" charset="0"/>
              </a:rPr>
              <a:t>p</a:t>
            </a:r>
            <a:r>
              <a:rPr lang="en-US" sz="2000" b="1" baseline="-25000" dirty="0" err="1">
                <a:solidFill>
                  <a:srgbClr val="FF0000"/>
                </a:solidFill>
                <a:sym typeface="Symbol" charset="0"/>
              </a:rPr>
              <a:t>Ar</a:t>
            </a:r>
            <a:r>
              <a:rPr lang="en-US" sz="2000" b="1" dirty="0">
                <a:solidFill>
                  <a:srgbClr val="FF0000"/>
                </a:solidFill>
                <a:sym typeface="Symbol" charset="0"/>
              </a:rPr>
              <a:t>)</a:t>
            </a:r>
            <a:endParaRPr lang="en-US" sz="2000" b="1" baseline="-25000" dirty="0">
              <a:solidFill>
                <a:srgbClr val="FF0000"/>
              </a:solidFill>
              <a:sym typeface="Symbol" charset="0"/>
            </a:endParaRPr>
          </a:p>
          <a:p>
            <a:pPr>
              <a:lnSpc>
                <a:spcPct val="120000"/>
              </a:lnSpc>
            </a:pPr>
            <a:r>
              <a:rPr lang="en-US" sz="2000" b="1" i="1" dirty="0" err="1">
                <a:solidFill>
                  <a:srgbClr val="008000"/>
                </a:solidFill>
                <a:sym typeface="Symbol" charset="0"/>
              </a:rPr>
              <a:t>C</a:t>
            </a:r>
            <a:r>
              <a:rPr lang="en-US" sz="2000" b="1" i="1" baseline="-25000" dirty="0" err="1" smtClean="0">
                <a:solidFill>
                  <a:srgbClr val="008000"/>
                </a:solidFill>
                <a:sym typeface="Symbol" charset="0"/>
              </a:rPr>
              <a:t></a:t>
            </a:r>
            <a:r>
              <a:rPr lang="en-US" sz="2000" b="1" i="1" baseline="-25000" dirty="0" err="1">
                <a:solidFill>
                  <a:srgbClr val="008000"/>
                </a:solidFill>
                <a:sym typeface="Symbol" charset="0"/>
              </a:rPr>
              <a:t>p</a:t>
            </a:r>
            <a:r>
              <a:rPr lang="en-US" sz="2000" b="1" dirty="0">
                <a:solidFill>
                  <a:srgbClr val="008000"/>
                </a:solidFill>
                <a:sym typeface="Symbol" charset="0"/>
              </a:rPr>
              <a:t>= </a:t>
            </a:r>
            <a:r>
              <a:rPr lang="en-US" sz="2000" b="1" i="1" baseline="-25000" dirty="0" err="1">
                <a:solidFill>
                  <a:srgbClr val="008000"/>
                </a:solidFill>
                <a:sym typeface="Symbol" charset="0"/>
              </a:rPr>
              <a:t>p</a:t>
            </a:r>
            <a:r>
              <a:rPr lang="en-US" sz="2000" b="1" baseline="-25000" dirty="0" err="1">
                <a:solidFill>
                  <a:srgbClr val="008000"/>
                </a:solidFill>
                <a:sym typeface="Symbol" charset="0"/>
              </a:rPr>
              <a:t>Ar</a:t>
            </a:r>
            <a:r>
              <a:rPr lang="en-US" sz="2000" b="1" baseline="-25000" dirty="0">
                <a:solidFill>
                  <a:srgbClr val="008000"/>
                </a:solidFill>
                <a:sym typeface="Symbol" charset="0"/>
              </a:rPr>
              <a:t> </a:t>
            </a:r>
            <a:r>
              <a:rPr lang="en-US" sz="2000" b="1" dirty="0">
                <a:solidFill>
                  <a:srgbClr val="008000"/>
                </a:solidFill>
                <a:sym typeface="Symbol" charset="0"/>
              </a:rPr>
              <a:t></a:t>
            </a:r>
            <a:r>
              <a:rPr lang="en-US" sz="2000" b="1" baseline="-25000" dirty="0" err="1">
                <a:solidFill>
                  <a:srgbClr val="008000"/>
                </a:solidFill>
                <a:sym typeface="Symbol" charset="0"/>
              </a:rPr>
              <a:t>Ar</a:t>
            </a:r>
            <a:r>
              <a:rPr lang="en-US" sz="2000" b="1" baseline="-25000" dirty="0">
                <a:solidFill>
                  <a:srgbClr val="008000"/>
                </a:solidFill>
                <a:sym typeface="Symbol" charset="0"/>
              </a:rPr>
              <a:t> </a:t>
            </a:r>
            <a:r>
              <a:rPr lang="en-US" sz="2000" b="1" dirty="0">
                <a:solidFill>
                  <a:srgbClr val="008000"/>
                </a:solidFill>
                <a:sym typeface="Symbol" charset="0"/>
              </a:rPr>
              <a:t>/((</a:t>
            </a:r>
            <a:r>
              <a:rPr lang="en-US" sz="2000" b="1" i="1" baseline="-25000" dirty="0" err="1">
                <a:solidFill>
                  <a:srgbClr val="008000"/>
                </a:solidFill>
                <a:sym typeface="Symbol" charset="0"/>
              </a:rPr>
              <a:t>pp</a:t>
            </a:r>
            <a:r>
              <a:rPr lang="en-US" sz="2000" b="1" i="1" baseline="-25000" dirty="0">
                <a:solidFill>
                  <a:srgbClr val="008000"/>
                </a:solidFill>
                <a:sym typeface="Symbol" charset="0"/>
              </a:rPr>
              <a:t></a:t>
            </a:r>
            <a:r>
              <a:rPr lang="en-US" sz="2000" b="1" dirty="0" smtClean="0">
                <a:solidFill>
                  <a:srgbClr val="008000"/>
                </a:solidFill>
                <a:sym typeface="Symbol" charset="0"/>
              </a:rPr>
              <a:t>+</a:t>
            </a:r>
            <a:r>
              <a:rPr lang="en-US" sz="2000" b="1" i="1" baseline="-25000" dirty="0" err="1">
                <a:solidFill>
                  <a:srgbClr val="008000"/>
                </a:solidFill>
                <a:sym typeface="Symbol" charset="0"/>
              </a:rPr>
              <a:t>p</a:t>
            </a:r>
            <a:r>
              <a:rPr lang="en-US" sz="2000" b="1" baseline="-25000" dirty="0" err="1">
                <a:solidFill>
                  <a:srgbClr val="008000"/>
                </a:solidFill>
                <a:sym typeface="Symbol" charset="0"/>
              </a:rPr>
              <a:t>Ar</a:t>
            </a:r>
            <a:r>
              <a:rPr lang="en-US" sz="2000" b="1" dirty="0">
                <a:solidFill>
                  <a:srgbClr val="008000"/>
                </a:solidFill>
                <a:sym typeface="Symbol" charset="0"/>
              </a:rPr>
              <a:t>)(</a:t>
            </a:r>
            <a:r>
              <a:rPr lang="en-US" sz="2000" b="1" i="1" baseline="-25000" dirty="0" err="1">
                <a:solidFill>
                  <a:srgbClr val="008000"/>
                </a:solidFill>
                <a:sym typeface="Symbol" charset="0"/>
              </a:rPr>
              <a:t>pp</a:t>
            </a:r>
            <a:r>
              <a:rPr lang="en-US" sz="2000" b="1" i="1" baseline="-25000" dirty="0">
                <a:solidFill>
                  <a:srgbClr val="008000"/>
                </a:solidFill>
                <a:sym typeface="Symbol" charset="0"/>
              </a:rPr>
              <a:t></a:t>
            </a:r>
            <a:r>
              <a:rPr lang="en-US" sz="2000" b="1" dirty="0">
                <a:solidFill>
                  <a:srgbClr val="008000"/>
                </a:solidFill>
                <a:sym typeface="Symbol" charset="0"/>
              </a:rPr>
              <a:t>+ </a:t>
            </a:r>
            <a:r>
              <a:rPr lang="en-US" sz="2000" b="1" i="1" baseline="-25000" dirty="0" err="1">
                <a:solidFill>
                  <a:srgbClr val="008000"/>
                </a:solidFill>
                <a:sym typeface="Symbol" charset="0"/>
              </a:rPr>
              <a:t>p</a:t>
            </a:r>
            <a:r>
              <a:rPr lang="en-US" sz="2000" b="1" baseline="-25000" dirty="0" err="1">
                <a:solidFill>
                  <a:srgbClr val="008000"/>
                </a:solidFill>
                <a:sym typeface="Symbol" charset="0"/>
              </a:rPr>
              <a:t>Ar</a:t>
            </a:r>
            <a:r>
              <a:rPr lang="en-US" sz="2000" b="1" dirty="0">
                <a:solidFill>
                  <a:srgbClr val="008000"/>
                </a:solidFill>
                <a:sym typeface="Symbol" charset="0"/>
              </a:rPr>
              <a:t>- </a:t>
            </a:r>
            <a:r>
              <a:rPr lang="en-US" sz="2000" b="1" baseline="-25000" dirty="0" err="1">
                <a:solidFill>
                  <a:srgbClr val="008000"/>
                </a:solidFill>
                <a:sym typeface="Symbol" charset="0"/>
              </a:rPr>
              <a:t>Ar</a:t>
            </a:r>
            <a:r>
              <a:rPr lang="en-US" sz="2000" b="1" dirty="0">
                <a:solidFill>
                  <a:srgbClr val="008000"/>
                </a:solidFill>
                <a:sym typeface="Symbol" charset="0"/>
              </a:rPr>
              <a:t>))</a:t>
            </a:r>
            <a:endParaRPr lang="en-US" sz="2000" b="1" baseline="-25000" dirty="0">
              <a:solidFill>
                <a:srgbClr val="008000"/>
              </a:solidFill>
              <a:sym typeface="Symbol" charset="0"/>
            </a:endParaRPr>
          </a:p>
          <a:p>
            <a:pPr>
              <a:lnSpc>
                <a:spcPct val="120000"/>
              </a:lnSpc>
            </a:pPr>
            <a:r>
              <a:rPr lang="en-US" sz="2000" b="1" i="1" dirty="0" err="1">
                <a:solidFill>
                  <a:srgbClr val="0000FF"/>
                </a:solidFill>
                <a:sym typeface="Symbol" charset="0"/>
              </a:rPr>
              <a:t>C</a:t>
            </a:r>
            <a:r>
              <a:rPr lang="en-US" sz="2000" b="1" i="1" baseline="-25000" dirty="0" err="1" smtClean="0">
                <a:solidFill>
                  <a:srgbClr val="0000FF"/>
                </a:solidFill>
                <a:sym typeface="Symbol" charset="0"/>
              </a:rPr>
              <a:t></a:t>
            </a:r>
            <a:r>
              <a:rPr lang="en-US" sz="2000" b="1" baseline="-25000" dirty="0" err="1">
                <a:solidFill>
                  <a:srgbClr val="0000FF"/>
                </a:solidFill>
                <a:sym typeface="Symbol" charset="0"/>
              </a:rPr>
              <a:t>Ar</a:t>
            </a:r>
            <a:r>
              <a:rPr lang="en-US" sz="2000" b="1" dirty="0">
                <a:solidFill>
                  <a:srgbClr val="0000FF"/>
                </a:solidFill>
                <a:sym typeface="Symbol" charset="0"/>
              </a:rPr>
              <a:t>= </a:t>
            </a:r>
            <a:r>
              <a:rPr lang="en-US" sz="2000" b="1" i="1" baseline="-25000" dirty="0" err="1">
                <a:solidFill>
                  <a:srgbClr val="0000FF"/>
                </a:solidFill>
                <a:sym typeface="Symbol" charset="0"/>
              </a:rPr>
              <a:t>p</a:t>
            </a:r>
            <a:r>
              <a:rPr lang="en-US" sz="2000" b="1" baseline="-25000" dirty="0" err="1">
                <a:solidFill>
                  <a:srgbClr val="0000FF"/>
                </a:solidFill>
                <a:sym typeface="Symbol" charset="0"/>
              </a:rPr>
              <a:t>Ar</a:t>
            </a:r>
            <a:r>
              <a:rPr lang="en-US" sz="2000" b="1" dirty="0">
                <a:solidFill>
                  <a:srgbClr val="0000FF"/>
                </a:solidFill>
                <a:sym typeface="Symbol" charset="0"/>
              </a:rPr>
              <a:t>/(</a:t>
            </a:r>
            <a:r>
              <a:rPr lang="en-US" sz="2000" b="1" i="1" baseline="-25000" dirty="0" err="1">
                <a:solidFill>
                  <a:srgbClr val="0000FF"/>
                </a:solidFill>
                <a:sym typeface="Symbol" charset="0"/>
              </a:rPr>
              <a:t>pp</a:t>
            </a:r>
            <a:r>
              <a:rPr lang="en-US" sz="2000" b="1" i="1" baseline="-25000" dirty="0">
                <a:solidFill>
                  <a:srgbClr val="0000FF"/>
                </a:solidFill>
                <a:sym typeface="Symbol" charset="0"/>
              </a:rPr>
              <a:t></a:t>
            </a:r>
            <a:r>
              <a:rPr lang="en-US" sz="2000" b="1" dirty="0" smtClean="0">
                <a:solidFill>
                  <a:srgbClr val="0000FF"/>
                </a:solidFill>
                <a:sym typeface="Symbol" charset="0"/>
              </a:rPr>
              <a:t>+</a:t>
            </a:r>
            <a:r>
              <a:rPr lang="en-US" sz="2000" b="1" i="1" baseline="-25000" dirty="0" err="1">
                <a:solidFill>
                  <a:srgbClr val="0000FF"/>
                </a:solidFill>
                <a:sym typeface="Symbol" charset="0"/>
              </a:rPr>
              <a:t>p</a:t>
            </a:r>
            <a:r>
              <a:rPr lang="en-US" sz="2000" b="1" baseline="-25000" dirty="0" err="1">
                <a:solidFill>
                  <a:srgbClr val="0000FF"/>
                </a:solidFill>
                <a:sym typeface="Symbol" charset="0"/>
              </a:rPr>
              <a:t>Ar</a:t>
            </a:r>
            <a:r>
              <a:rPr lang="en-US" sz="2000" b="1" dirty="0">
                <a:solidFill>
                  <a:srgbClr val="0000FF"/>
                </a:solidFill>
                <a:sym typeface="Symbol" charset="0"/>
              </a:rPr>
              <a:t>- </a:t>
            </a:r>
            <a:r>
              <a:rPr lang="en-US" sz="2000" b="1" baseline="-25000" dirty="0" err="1">
                <a:solidFill>
                  <a:srgbClr val="0000FF"/>
                </a:solidFill>
                <a:sym typeface="Symbol" charset="0"/>
              </a:rPr>
              <a:t>Ar</a:t>
            </a:r>
            <a:r>
              <a:rPr lang="en-US" sz="2000" b="1" dirty="0">
                <a:solidFill>
                  <a:srgbClr val="0000FF"/>
                </a:solidFill>
                <a:sym typeface="Symbol" charset="0"/>
              </a:rPr>
              <a:t>)</a:t>
            </a:r>
            <a:endParaRPr lang="en-US" sz="2000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3374" y="3626346"/>
            <a:ext cx="386062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/>
              <a:t>O</a:t>
            </a:r>
            <a:r>
              <a:rPr lang="en-US" sz="2000" b="1" dirty="0" smtClean="0"/>
              <a:t>(10</a:t>
            </a:r>
            <a:r>
              <a:rPr lang="en-US" sz="2000" b="1" baseline="30000" dirty="0" smtClean="0"/>
              <a:t>8</a:t>
            </a:r>
            <a:r>
              <a:rPr lang="en-US" sz="2000" b="1" dirty="0" smtClean="0"/>
              <a:t>) events </a:t>
            </a:r>
          </a:p>
          <a:p>
            <a:pPr marL="342900" indent="-342900">
              <a:buFont typeface="Arial"/>
              <a:buChar char="•"/>
            </a:pPr>
            <a:endParaRPr lang="en-US" sz="2000" b="1" dirty="0" smtClean="0"/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Known </a:t>
            </a:r>
            <a:r>
              <a:rPr lang="en-US" sz="2000" b="1" dirty="0" err="1" smtClean="0"/>
              <a:t>muon</a:t>
            </a:r>
            <a:r>
              <a:rPr lang="en-US" sz="2000" b="1" dirty="0" smtClean="0"/>
              <a:t> decay rate </a:t>
            </a:r>
            <a:r>
              <a:rPr lang="en-US" sz="2000" dirty="0" err="1"/>
              <a:t>λ</a:t>
            </a:r>
            <a:r>
              <a:rPr lang="en-US" sz="2000" i="1" baseline="-25000" dirty="0" err="1"/>
              <a:t>μ</a:t>
            </a:r>
            <a:endParaRPr lang="en-US" sz="2000" b="1" i="1" dirty="0" smtClean="0"/>
          </a:p>
          <a:p>
            <a:pPr marL="342900" indent="-342900">
              <a:buFont typeface="Arial"/>
              <a:buChar char="•"/>
            </a:pPr>
            <a:endParaRPr lang="en-US" sz="2000" b="1" dirty="0" smtClean="0"/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Determine </a:t>
            </a:r>
            <a:r>
              <a:rPr lang="en-US" sz="2000" b="1" dirty="0" err="1" smtClean="0"/>
              <a:t>Λ</a:t>
            </a:r>
            <a:r>
              <a:rPr lang="en-US" sz="2000" b="1" i="1" baseline="-25000" dirty="0" err="1" smtClean="0"/>
              <a:t>ppμ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Λ</a:t>
            </a:r>
            <a:r>
              <a:rPr lang="en-US" sz="2000" b="1" i="1" baseline="-25000" dirty="0" err="1" smtClean="0"/>
              <a:t>p</a:t>
            </a:r>
            <a:r>
              <a:rPr lang="en-US" sz="2000" b="1" baseline="-25000" dirty="0" err="1" smtClean="0"/>
              <a:t>Ar</a:t>
            </a:r>
            <a:r>
              <a:rPr lang="en-US" sz="2000" b="1" baseline="-25000" dirty="0" smtClean="0"/>
              <a:t> </a:t>
            </a:r>
            <a:r>
              <a:rPr lang="en-US" sz="2000" b="1" dirty="0" smtClean="0"/>
              <a:t>and </a:t>
            </a:r>
            <a:r>
              <a:rPr lang="en-US" sz="2000" b="1" dirty="0" err="1" smtClean="0"/>
              <a:t>Λ</a:t>
            </a:r>
            <a:r>
              <a:rPr lang="en-US" sz="2000" b="1" baseline="-25000" dirty="0" err="1"/>
              <a:t>A</a:t>
            </a:r>
            <a:r>
              <a:rPr lang="en-US" sz="2000" b="1" baseline="-25000" dirty="0" err="1" smtClean="0"/>
              <a:t>r</a:t>
            </a:r>
            <a:endParaRPr lang="en-US" sz="2000" b="1" baseline="-25000" dirty="0"/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/>
              <a:t>to %-level precision.</a:t>
            </a:r>
          </a:p>
          <a:p>
            <a:endParaRPr lang="en-US" baseline="-25000" dirty="0"/>
          </a:p>
          <a:p>
            <a:endParaRPr lang="en-US" baseline="-25000" dirty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4" y="6364055"/>
            <a:ext cx="8731250" cy="49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9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236" y="274638"/>
            <a:ext cx="8229600" cy="1143000"/>
          </a:xfrm>
        </p:spPr>
        <p:txBody>
          <a:bodyPr/>
          <a:lstStyle/>
          <a:p>
            <a:r>
              <a:rPr lang="en-US" dirty="0" smtClean="0"/>
              <a:t>Capture neutron time spectrum </a:t>
            </a:r>
            <a:endParaRPr lang="en-US" dirty="0"/>
          </a:p>
        </p:txBody>
      </p:sp>
      <p:pic>
        <p:nvPicPr>
          <p:cNvPr id="4" name="Picture 3" descr="ArDecaySpectrum_Popula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5007256" cy="3129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7623" y="1957100"/>
            <a:ext cx="44563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Dominated by capture form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μ</a:t>
            </a:r>
            <a:r>
              <a:rPr lang="en-US" sz="2000" b="1" dirty="0" err="1" smtClean="0">
                <a:solidFill>
                  <a:srgbClr val="0000FF"/>
                </a:solidFill>
              </a:rPr>
              <a:t>Ar</a:t>
            </a:r>
            <a:r>
              <a:rPr lang="en-US" sz="2000" b="1" dirty="0" smtClean="0">
                <a:solidFill>
                  <a:srgbClr val="0000FF"/>
                </a:solidFill>
              </a:rPr>
              <a:t> state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7</a:t>
            </a:r>
            <a:r>
              <a:rPr lang="en-US" sz="2000" b="1" dirty="0">
                <a:solidFill>
                  <a:srgbClr val="0000FF"/>
                </a:solidFill>
              </a:rPr>
              <a:t>% of all </a:t>
            </a:r>
            <a:r>
              <a:rPr lang="en-US" sz="2000" b="1" dirty="0" err="1">
                <a:solidFill>
                  <a:srgbClr val="0000FF"/>
                </a:solidFill>
              </a:rPr>
              <a:t>muon</a:t>
            </a:r>
            <a:r>
              <a:rPr lang="en-US" sz="2000" b="1" dirty="0">
                <a:solidFill>
                  <a:srgbClr val="0000FF"/>
                </a:solidFill>
              </a:rPr>
              <a:t> stop </a:t>
            </a:r>
            <a:r>
              <a:rPr lang="en-US" sz="2000" b="1" dirty="0" smtClean="0">
                <a:solidFill>
                  <a:srgbClr val="0000FF"/>
                </a:solidFill>
              </a:rPr>
              <a:t>events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Can obtain </a:t>
            </a:r>
            <a:r>
              <a:rPr lang="en-US" sz="2000" b="1" i="1" dirty="0">
                <a:solidFill>
                  <a:srgbClr val="0000FF"/>
                </a:solidFill>
              </a:rPr>
              <a:t>O</a:t>
            </a:r>
            <a:r>
              <a:rPr lang="en-US" sz="2000" b="1" dirty="0">
                <a:solidFill>
                  <a:srgbClr val="0000FF"/>
                </a:solidFill>
              </a:rPr>
              <a:t>(10</a:t>
            </a:r>
            <a:r>
              <a:rPr lang="en-US" sz="2000" b="1" baseline="30000" dirty="0">
                <a:solidFill>
                  <a:srgbClr val="0000FF"/>
                </a:solidFill>
              </a:rPr>
              <a:t>6</a:t>
            </a:r>
            <a:r>
              <a:rPr lang="en-US" sz="2000" b="1" dirty="0">
                <a:solidFill>
                  <a:srgbClr val="0000FF"/>
                </a:solidFill>
              </a:rPr>
              <a:t>) events </a:t>
            </a:r>
          </a:p>
          <a:p>
            <a:pPr marL="285750" indent="-285750">
              <a:buFont typeface="Arial"/>
              <a:buChar char="•"/>
            </a:pP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Extract </a:t>
            </a:r>
            <a:r>
              <a:rPr lang="en-US" sz="2000" b="1" i="1" dirty="0" err="1" smtClean="0"/>
              <a:t>r</a:t>
            </a:r>
            <a:r>
              <a:rPr lang="en-US" sz="2000" b="1" i="1" baseline="-25000" dirty="0" err="1" smtClean="0"/>
              <a:t>μp</a:t>
            </a:r>
            <a:r>
              <a:rPr lang="en-US" sz="2000" b="1" i="1" dirty="0" smtClean="0"/>
              <a:t> </a:t>
            </a:r>
            <a:r>
              <a:rPr lang="en-US" sz="2000" b="1" dirty="0" smtClean="0"/>
              <a:t>and </a:t>
            </a:r>
            <a:r>
              <a:rPr lang="en-US" sz="2000" b="1" i="1" dirty="0" err="1" smtClean="0"/>
              <a:t>r</a:t>
            </a:r>
            <a:r>
              <a:rPr lang="en-US" sz="2000" b="1" i="1" baseline="-25000" dirty="0" err="1" smtClean="0"/>
              <a:t>μAr</a:t>
            </a:r>
            <a:endParaRPr lang="en-US" sz="2000" b="1" dirty="0"/>
          </a:p>
          <a:p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Internal consistency check</a:t>
            </a:r>
            <a:endParaRPr lang="en-US" sz="2000" b="1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6" y="5925088"/>
            <a:ext cx="4832574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94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MuCap</a:t>
            </a:r>
            <a:r>
              <a:rPr lang="en-US" dirty="0" smtClean="0"/>
              <a:t> experimental setup</a:t>
            </a:r>
            <a:endParaRPr lang="en-US" dirty="0"/>
          </a:p>
        </p:txBody>
      </p:sp>
      <p:pic>
        <p:nvPicPr>
          <p:cNvPr id="3" name="Picture 1028" descr="set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75139"/>
            <a:ext cx="4767574" cy="389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4775" y="1880315"/>
            <a:ext cx="39192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err="1" smtClean="0"/>
              <a:t>Muon</a:t>
            </a:r>
            <a:r>
              <a:rPr lang="en-US" sz="2000" b="1" dirty="0" smtClean="0"/>
              <a:t> beam</a:t>
            </a:r>
          </a:p>
          <a:p>
            <a:pPr marL="285750" indent="-285750">
              <a:buFont typeface="Arial"/>
              <a:buChar char="•"/>
            </a:pP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Entrance detectors, </a:t>
            </a:r>
            <a:r>
              <a:rPr lang="en-US" sz="2000" b="1" dirty="0" err="1" smtClean="0"/>
              <a:t>μSC</a:t>
            </a:r>
            <a:endParaRPr lang="en-US" sz="2000" b="1" dirty="0"/>
          </a:p>
          <a:p>
            <a:pPr marL="742950" lvl="1" indent="-285750">
              <a:buFont typeface="Arial"/>
              <a:buChar char="•"/>
            </a:pPr>
            <a:r>
              <a:rPr lang="en-US" sz="2000" b="1" dirty="0" err="1" smtClean="0"/>
              <a:t>Muon</a:t>
            </a:r>
            <a:r>
              <a:rPr lang="en-US" sz="2000" b="1" dirty="0" smtClean="0"/>
              <a:t> timing, </a:t>
            </a:r>
            <a:r>
              <a:rPr lang="en-US" sz="2000" b="1" i="1" dirty="0" err="1" smtClean="0"/>
              <a:t>t</a:t>
            </a:r>
            <a:r>
              <a:rPr lang="en-US" sz="2000" b="1" i="1" baseline="-25000" dirty="0" err="1" smtClean="0"/>
              <a:t>μ</a:t>
            </a:r>
            <a:endParaRPr lang="en-US" sz="2000" b="1" i="1" baseline="-25000" dirty="0" smtClean="0"/>
          </a:p>
          <a:p>
            <a:pPr marL="285750" indent="-285750">
              <a:buFont typeface="Arial"/>
              <a:buChar char="•"/>
            </a:pP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Time projection chamber (TPC)</a:t>
            </a:r>
          </a:p>
          <a:p>
            <a:pPr marL="285750" indent="-285750">
              <a:buFont typeface="Arial"/>
              <a:buChar char="•"/>
            </a:pP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Decay electron detectors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err="1" smtClean="0"/>
              <a:t>ePC</a:t>
            </a:r>
            <a:r>
              <a:rPr lang="en-US" sz="2000" b="1" dirty="0" smtClean="0"/>
              <a:t> chambers (tracking)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err="1" smtClean="0"/>
              <a:t>eSC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hodoscope</a:t>
            </a:r>
            <a:r>
              <a:rPr lang="en-US" sz="2000" b="1" dirty="0" smtClean="0"/>
              <a:t> (</a:t>
            </a:r>
            <a:r>
              <a:rPr lang="en-US" sz="2000" b="1" i="1" dirty="0" err="1" smtClean="0"/>
              <a:t>t</a:t>
            </a:r>
            <a:r>
              <a:rPr lang="en-US" sz="2000" b="1" i="1" baseline="-25000" dirty="0" err="1" smtClean="0"/>
              <a:t>e</a:t>
            </a:r>
            <a:r>
              <a:rPr lang="en-US" sz="2000" b="1" dirty="0" smtClean="0"/>
              <a:t> - timing)</a:t>
            </a:r>
          </a:p>
          <a:p>
            <a:pPr marL="742950" lvl="1" indent="-285750">
              <a:buFont typeface="Arial"/>
              <a:buChar char="•"/>
            </a:pP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Eight liquid scintillator neutron detectors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/>
              <a:t>Neutron timing, </a:t>
            </a:r>
            <a:r>
              <a:rPr lang="en-US" sz="2000" b="1" i="1" dirty="0" err="1" smtClean="0"/>
              <a:t>t</a:t>
            </a:r>
            <a:r>
              <a:rPr lang="en-US" sz="2000" b="1" i="1" baseline="-25000" dirty="0" err="1" smtClean="0"/>
              <a:t>n</a:t>
            </a:r>
            <a:endParaRPr lang="en-US" sz="2000" b="1" i="1" baseline="-25000" dirty="0"/>
          </a:p>
        </p:txBody>
      </p:sp>
    </p:spTree>
    <p:extLst>
      <p:ext uri="{BB962C8B-B14F-4D97-AF65-F5344CB8AC3E}">
        <p14:creationId xmlns:p14="http://schemas.microsoft.com/office/powerpoint/2010/main" val="51968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5592" y="2716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Muon</a:t>
            </a:r>
            <a:r>
              <a:rPr lang="en-US" sz="2800" b="1" dirty="0" smtClean="0"/>
              <a:t> beam</a:t>
            </a:r>
            <a:endParaRPr lang="en-US" sz="2800" b="1" dirty="0"/>
          </a:p>
        </p:txBody>
      </p:sp>
      <p:pic>
        <p:nvPicPr>
          <p:cNvPr id="5" name="Picture 4" descr="F:\EigeneDateien\MuCap\Vorträge\Troia2007\pi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t="6999" r="7782" b="12001"/>
          <a:stretch>
            <a:fillRect/>
          </a:stretch>
        </p:blipFill>
        <p:spPr bwMode="auto">
          <a:xfrm>
            <a:off x="0" y="149559"/>
            <a:ext cx="5334000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339893" y="870676"/>
            <a:ext cx="2231358" cy="992998"/>
            <a:chOff x="4267471" y="860817"/>
            <a:chExt cx="2231358" cy="992998"/>
          </a:xfrm>
        </p:grpSpPr>
        <p:sp>
          <p:nvSpPr>
            <p:cNvPr id="7" name="Rounded Rectangle 6"/>
            <p:cNvSpPr/>
            <p:nvPr/>
          </p:nvSpPr>
          <p:spPr>
            <a:xfrm>
              <a:off x="5454532" y="860817"/>
              <a:ext cx="1044297" cy="442674"/>
            </a:xfrm>
            <a:prstGeom prst="roundRect">
              <a:avLst/>
            </a:prstGeom>
            <a:solidFill>
              <a:srgbClr val="FFFFCC">
                <a:alpha val="83922"/>
              </a:srgbClr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rtlCol="0" anchor="ctr">
              <a:spAutoFit/>
            </a:bodyPr>
            <a:lstStyle/>
            <a:p>
              <a:pPr algn="ctr"/>
              <a:r>
                <a:rPr lang="en-US" sz="2000" b="1" smtClean="0">
                  <a:solidFill>
                    <a:srgbClr val="FF3300"/>
                  </a:solidFill>
                  <a:latin typeface="Arial Rounded MT Bold" pitchFamily="34" charset="0"/>
                </a:rPr>
                <a:t>Kicker</a:t>
              </a:r>
              <a:endParaRPr lang="en-US" sz="2000" b="1">
                <a:solidFill>
                  <a:srgbClr val="FF3300"/>
                </a:solidFill>
                <a:latin typeface="Arial Rounded MT Bold" pitchFamily="34" charset="0"/>
              </a:endParaRPr>
            </a:p>
          </p:txBody>
        </p:sp>
        <p:cxnSp>
          <p:nvCxnSpPr>
            <p:cNvPr id="8" name="Straight Connector 7"/>
            <p:cNvCxnSpPr>
              <a:stCxn id="7" idx="1"/>
            </p:cNvCxnSpPr>
            <p:nvPr/>
          </p:nvCxnSpPr>
          <p:spPr>
            <a:xfrm flipH="1">
              <a:off x="4397022" y="1082154"/>
              <a:ext cx="1057510" cy="670446"/>
            </a:xfrm>
            <a:prstGeom prst="line">
              <a:avLst/>
            </a:prstGeom>
            <a:ln w="381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4267471" y="1727333"/>
              <a:ext cx="130421" cy="126482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4452" y="2216973"/>
            <a:ext cx="2382794" cy="597760"/>
            <a:chOff x="2015098" y="1738622"/>
            <a:chExt cx="2382794" cy="597760"/>
          </a:xfrm>
        </p:grpSpPr>
        <p:sp>
          <p:nvSpPr>
            <p:cNvPr id="11" name="Rounded Rectangle 10"/>
            <p:cNvSpPr/>
            <p:nvPr/>
          </p:nvSpPr>
          <p:spPr>
            <a:xfrm>
              <a:off x="2015098" y="1893708"/>
              <a:ext cx="1483241" cy="442674"/>
            </a:xfrm>
            <a:prstGeom prst="roundRect">
              <a:avLst/>
            </a:prstGeom>
            <a:solidFill>
              <a:srgbClr val="FFFFCC">
                <a:alpha val="83922"/>
              </a:srgbClr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rtlCol="0" anchor="ctr">
              <a:spAutoFit/>
            </a:bodyPr>
            <a:lstStyle/>
            <a:p>
              <a:pPr algn="ctr"/>
              <a:r>
                <a:rPr lang="en-US" sz="2000" b="1" smtClean="0">
                  <a:solidFill>
                    <a:srgbClr val="FF3300"/>
                  </a:solidFill>
                  <a:latin typeface="Arial Rounded MT Bold" pitchFamily="34" charset="0"/>
                </a:rPr>
                <a:t>Separator</a:t>
              </a:r>
              <a:endParaRPr lang="en-US" sz="2000" b="1">
                <a:solidFill>
                  <a:srgbClr val="FF3300"/>
                </a:solidFill>
                <a:latin typeface="Arial Rounded MT Bold" pitchFamily="34" charset="0"/>
              </a:endParaRPr>
            </a:p>
          </p:txBody>
        </p:sp>
        <p:cxnSp>
          <p:nvCxnSpPr>
            <p:cNvPr id="12" name="Straight Connector 11"/>
            <p:cNvCxnSpPr>
              <a:stCxn id="11" idx="3"/>
            </p:cNvCxnSpPr>
            <p:nvPr/>
          </p:nvCxnSpPr>
          <p:spPr>
            <a:xfrm flipV="1">
              <a:off x="3498339" y="1811865"/>
              <a:ext cx="830951" cy="303180"/>
            </a:xfrm>
            <a:prstGeom prst="line">
              <a:avLst/>
            </a:prstGeom>
            <a:ln w="381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4267471" y="1738622"/>
              <a:ext cx="130421" cy="126482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14001" y="2680199"/>
            <a:ext cx="2644490" cy="667934"/>
            <a:chOff x="4518050" y="1628555"/>
            <a:chExt cx="2644490" cy="667934"/>
          </a:xfrm>
        </p:grpSpPr>
        <p:sp>
          <p:nvSpPr>
            <p:cNvPr id="15" name="Rounded Rectangle 14"/>
            <p:cNvSpPr/>
            <p:nvPr/>
          </p:nvSpPr>
          <p:spPr>
            <a:xfrm>
              <a:off x="5333757" y="1853815"/>
              <a:ext cx="1828783" cy="442674"/>
            </a:xfrm>
            <a:prstGeom prst="roundRect">
              <a:avLst/>
            </a:prstGeom>
            <a:solidFill>
              <a:srgbClr val="FFFFCC">
                <a:alpha val="83922"/>
              </a:srgbClr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rtlCol="0" anchor="ctr">
              <a:spAutoFit/>
            </a:bodyPr>
            <a:lstStyle/>
            <a:p>
              <a:pPr algn="ctr"/>
              <a:r>
                <a:rPr lang="en-US" sz="2000" b="1" smtClean="0">
                  <a:solidFill>
                    <a:srgbClr val="FF3300"/>
                  </a:solidFill>
                  <a:latin typeface="Arial Rounded MT Bold" pitchFamily="34" charset="0"/>
                </a:rPr>
                <a:t>Quadrupoles</a:t>
              </a:r>
              <a:endParaRPr lang="en-US" sz="2000" b="1">
                <a:solidFill>
                  <a:srgbClr val="FF3300"/>
                </a:solidFill>
                <a:latin typeface="Arial Rounded MT Bold" pitchFamily="34" charset="0"/>
              </a:endParaRPr>
            </a:p>
          </p:txBody>
        </p:sp>
        <p:cxnSp>
          <p:nvCxnSpPr>
            <p:cNvPr id="16" name="Straight Connector 15"/>
            <p:cNvCxnSpPr>
              <a:endCxn id="15" idx="1"/>
            </p:cNvCxnSpPr>
            <p:nvPr/>
          </p:nvCxnSpPr>
          <p:spPr>
            <a:xfrm>
              <a:off x="4648471" y="1727333"/>
              <a:ext cx="685286" cy="347819"/>
            </a:xfrm>
            <a:prstGeom prst="line">
              <a:avLst/>
            </a:prstGeom>
            <a:ln w="381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4518050" y="1628555"/>
              <a:ext cx="130421" cy="126482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u="sng"/>
            </a:p>
          </p:txBody>
        </p:sp>
      </p:grpSp>
      <p:sp>
        <p:nvSpPr>
          <p:cNvPr id="18" name="Oval 17"/>
          <p:cNvSpPr>
            <a:spLocks noChangeAspect="1"/>
          </p:cNvSpPr>
          <p:nvPr/>
        </p:nvSpPr>
        <p:spPr>
          <a:xfrm>
            <a:off x="2568222" y="3743659"/>
            <a:ext cx="130421" cy="126482"/>
          </a:xfrm>
          <a:prstGeom prst="ellipse">
            <a:avLst/>
          </a:prstGeom>
          <a:solidFill>
            <a:srgbClr val="FFFFCC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u="sng"/>
          </a:p>
        </p:txBody>
      </p:sp>
      <p:cxnSp>
        <p:nvCxnSpPr>
          <p:cNvPr id="19" name="Straight Connector 18"/>
          <p:cNvCxnSpPr>
            <a:stCxn id="18" idx="7"/>
            <a:endCxn id="15" idx="1"/>
          </p:cNvCxnSpPr>
          <p:nvPr/>
        </p:nvCxnSpPr>
        <p:spPr>
          <a:xfrm flipV="1">
            <a:off x="2679543" y="3126796"/>
            <a:ext cx="650165" cy="635386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13971" y="4600467"/>
            <a:ext cx="2508472" cy="2038792"/>
            <a:chOff x="1889420" y="1727333"/>
            <a:chExt cx="2508472" cy="2038792"/>
          </a:xfrm>
        </p:grpSpPr>
        <p:sp>
          <p:nvSpPr>
            <p:cNvPr id="21" name="Rounded Rectangle 20"/>
            <p:cNvSpPr/>
            <p:nvPr/>
          </p:nvSpPr>
          <p:spPr>
            <a:xfrm>
              <a:off x="1889420" y="3323451"/>
              <a:ext cx="2225651" cy="442674"/>
            </a:xfrm>
            <a:prstGeom prst="roundRect">
              <a:avLst/>
            </a:prstGeom>
            <a:solidFill>
              <a:srgbClr val="FFFFCC">
                <a:alpha val="83922"/>
              </a:srgbClr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rtlCol="0" anchor="ctr">
              <a:spAutoFit/>
            </a:bodyPr>
            <a:lstStyle/>
            <a:p>
              <a:pPr algn="ctr"/>
              <a:r>
                <a:rPr lang="en-US" sz="2000" b="1" smtClean="0">
                  <a:solidFill>
                    <a:srgbClr val="FF3300"/>
                  </a:solidFill>
                  <a:latin typeface="Arial Rounded MT Bold" pitchFamily="34" charset="0"/>
                </a:rPr>
                <a:t>MuCap detector</a:t>
              </a:r>
              <a:endParaRPr lang="en-US" sz="2000" b="1">
                <a:solidFill>
                  <a:srgbClr val="FF3300"/>
                </a:solidFill>
                <a:latin typeface="Arial Rounded MT Bold" pitchFamily="34" charset="0"/>
              </a:endParaRPr>
            </a:p>
          </p:txBody>
        </p:sp>
        <p:cxnSp>
          <p:nvCxnSpPr>
            <p:cNvPr id="22" name="Straight Connector 21"/>
            <p:cNvCxnSpPr>
              <a:stCxn id="21" idx="0"/>
            </p:cNvCxnSpPr>
            <p:nvPr/>
          </p:nvCxnSpPr>
          <p:spPr>
            <a:xfrm flipV="1">
              <a:off x="3002246" y="1767997"/>
              <a:ext cx="1338333" cy="1555454"/>
            </a:xfrm>
            <a:prstGeom prst="line">
              <a:avLst/>
            </a:prstGeom>
            <a:ln w="381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4267471" y="1727333"/>
              <a:ext cx="130421" cy="126482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09225" y="4893969"/>
            <a:ext cx="2069663" cy="678490"/>
            <a:chOff x="4267471" y="1175325"/>
            <a:chExt cx="2069663" cy="678490"/>
          </a:xfrm>
        </p:grpSpPr>
        <p:sp>
          <p:nvSpPr>
            <p:cNvPr id="25" name="Rounded Rectangle 24"/>
            <p:cNvSpPr/>
            <p:nvPr/>
          </p:nvSpPr>
          <p:spPr>
            <a:xfrm>
              <a:off x="5585458" y="1175325"/>
              <a:ext cx="751676" cy="442674"/>
            </a:xfrm>
            <a:prstGeom prst="roundRect">
              <a:avLst/>
            </a:prstGeom>
            <a:solidFill>
              <a:srgbClr val="FFFFCC">
                <a:alpha val="83922"/>
              </a:srgbClr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rtlCol="0" anchor="ctr">
              <a:spAutoFit/>
            </a:bodyPr>
            <a:lstStyle/>
            <a:p>
              <a:pPr algn="ctr"/>
              <a:r>
                <a:rPr lang="en-US" sz="2000" b="1" smtClean="0">
                  <a:solidFill>
                    <a:srgbClr val="FF3300"/>
                  </a:solidFill>
                  <a:latin typeface="Arial Rounded MT Bold" pitchFamily="34" charset="0"/>
                </a:rPr>
                <a:t>TPC</a:t>
              </a:r>
              <a:endParaRPr lang="en-US" sz="2000" b="1">
                <a:solidFill>
                  <a:srgbClr val="FF3300"/>
                </a:solidFill>
                <a:latin typeface="Arial Rounded MT Bold" pitchFamily="34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4397023" y="1389816"/>
              <a:ext cx="1202267" cy="378181"/>
            </a:xfrm>
            <a:prstGeom prst="line">
              <a:avLst/>
            </a:prstGeom>
            <a:ln w="381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4267471" y="1727333"/>
              <a:ext cx="130421" cy="126482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6345" y="3286459"/>
            <a:ext cx="1965677" cy="597760"/>
            <a:chOff x="2432215" y="1738622"/>
            <a:chExt cx="1965677" cy="597760"/>
          </a:xfrm>
        </p:grpSpPr>
        <p:sp>
          <p:nvSpPr>
            <p:cNvPr id="29" name="Rounded Rectangle 28"/>
            <p:cNvSpPr/>
            <p:nvPr/>
          </p:nvSpPr>
          <p:spPr>
            <a:xfrm>
              <a:off x="2432215" y="1893708"/>
              <a:ext cx="649010" cy="442674"/>
            </a:xfrm>
            <a:prstGeom prst="roundRect">
              <a:avLst/>
            </a:prstGeom>
            <a:solidFill>
              <a:srgbClr val="FFFFCC">
                <a:alpha val="83922"/>
              </a:srgbClr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rtlCol="0" anchor="ctr">
              <a:spAutoFit/>
            </a:bodyPr>
            <a:lstStyle/>
            <a:p>
              <a:pPr algn="ctr"/>
              <a:r>
                <a:rPr lang="en-US" sz="2000" b="1" smtClean="0">
                  <a:solidFill>
                    <a:srgbClr val="FF3300"/>
                  </a:solidFill>
                  <a:latin typeface="Arial Rounded MT Bold" pitchFamily="34" charset="0"/>
                </a:rPr>
                <a:t>Slit</a:t>
              </a:r>
              <a:endParaRPr lang="en-US" sz="2000" b="1">
                <a:solidFill>
                  <a:srgbClr val="FF3300"/>
                </a:solidFill>
                <a:latin typeface="Arial Rounded MT Bold" pitchFamily="34" charset="0"/>
              </a:endParaRPr>
            </a:p>
          </p:txBody>
        </p:sp>
        <p:cxnSp>
          <p:nvCxnSpPr>
            <p:cNvPr id="30" name="Straight Connector 29"/>
            <p:cNvCxnSpPr>
              <a:stCxn id="29" idx="3"/>
            </p:cNvCxnSpPr>
            <p:nvPr/>
          </p:nvCxnSpPr>
          <p:spPr>
            <a:xfrm flipV="1">
              <a:off x="3081225" y="1811865"/>
              <a:ext cx="1248065" cy="303180"/>
            </a:xfrm>
            <a:prstGeom prst="line">
              <a:avLst/>
            </a:prstGeom>
            <a:ln w="381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4267471" y="1738622"/>
              <a:ext cx="130421" cy="126482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366066" y="221897"/>
            <a:ext cx="1900679" cy="442674"/>
          </a:xfrm>
          <a:prstGeom prst="roundRect">
            <a:avLst/>
          </a:prstGeom>
          <a:solidFill>
            <a:srgbClr val="FFFFCC">
              <a:alpha val="83922"/>
            </a:srgbClr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>
            <a:spAutoFit/>
          </a:bodyPr>
          <a:lstStyle/>
          <a:p>
            <a:pPr algn="ctr"/>
            <a:r>
              <a:rPr lang="en-US" sz="2000" b="1" smtClean="0">
                <a:solidFill>
                  <a:srgbClr val="FF3300"/>
                </a:solidFill>
                <a:latin typeface="Symbol" pitchFamily="18" charset="2"/>
              </a:rPr>
              <a:t>p</a:t>
            </a:r>
            <a:r>
              <a:rPr lang="en-US" sz="2000" b="1" smtClean="0">
                <a:solidFill>
                  <a:srgbClr val="FF3300"/>
                </a:solidFill>
                <a:latin typeface="Arial Rounded MT Bold" pitchFamily="34" charset="0"/>
              </a:rPr>
              <a:t>E3 beamline</a:t>
            </a:r>
            <a:endParaRPr lang="en-US" sz="2000" b="1">
              <a:solidFill>
                <a:srgbClr val="FF3300"/>
              </a:solidFill>
              <a:latin typeface="Arial Rounded MT Bol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4001" y="1243215"/>
            <a:ext cx="3810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</a:rPr>
              <a:t>Delivers 7x10</a:t>
            </a:r>
            <a:r>
              <a:rPr lang="en-US" sz="2000" b="1" baseline="30000" dirty="0" smtClean="0">
                <a:solidFill>
                  <a:srgbClr val="800000"/>
                </a:solidFill>
              </a:rPr>
              <a:t>4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muon</a:t>
            </a:r>
            <a:r>
              <a:rPr lang="en-US" sz="2000" b="1" dirty="0" smtClean="0">
                <a:solidFill>
                  <a:srgbClr val="800000"/>
                </a:solidFill>
              </a:rPr>
              <a:t>/s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</a:rPr>
              <a:t>p≈32.6 MeV/</a:t>
            </a:r>
            <a:r>
              <a:rPr lang="en-US" sz="2000" b="1" i="1" dirty="0" smtClean="0">
                <a:solidFill>
                  <a:srgbClr val="800000"/>
                </a:solidFill>
              </a:rPr>
              <a:t>c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</a:rPr>
              <a:t>≈5 MeV</a:t>
            </a:r>
          </a:p>
          <a:p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Electrostatic kicker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Reduces beam rate by 100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With </a:t>
            </a:r>
            <a:r>
              <a:rPr lang="en-US" sz="2000" b="1" dirty="0" err="1" smtClean="0">
                <a:solidFill>
                  <a:srgbClr val="0000FF"/>
                </a:solidFill>
              </a:rPr>
              <a:t>μSC</a:t>
            </a:r>
            <a:r>
              <a:rPr lang="en-US" sz="2000" b="1" dirty="0" smtClean="0">
                <a:solidFill>
                  <a:srgbClr val="0000FF"/>
                </a:solidFill>
              </a:rPr>
              <a:t> implements a single </a:t>
            </a:r>
            <a:r>
              <a:rPr lang="en-US" sz="2000" b="1" dirty="0" err="1" smtClean="0">
                <a:solidFill>
                  <a:srgbClr val="0000FF"/>
                </a:solidFill>
              </a:rPr>
              <a:t>muon</a:t>
            </a:r>
            <a:r>
              <a:rPr lang="en-US" sz="2000" b="1" dirty="0" smtClean="0">
                <a:solidFill>
                  <a:srgbClr val="0000FF"/>
                </a:solidFill>
              </a:rPr>
              <a:t> event structure</a:t>
            </a:r>
          </a:p>
          <a:p>
            <a:pPr marL="285750" indent="-285750">
              <a:buFont typeface="Arial"/>
              <a:buChar char="•"/>
            </a:pPr>
            <a:endParaRPr lang="en-US" sz="2000" b="1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 i="1" dirty="0" smtClean="0">
                <a:solidFill>
                  <a:srgbClr val="0000FF"/>
                </a:solidFill>
              </a:rPr>
              <a:t>Pileup protection</a:t>
            </a:r>
            <a:endParaRPr lang="en-US" sz="2000" b="1" dirty="0"/>
          </a:p>
        </p:txBody>
      </p:sp>
      <p:pic>
        <p:nvPicPr>
          <p:cNvPr id="34" name="Picture 28" descr="log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096" y="6110621"/>
            <a:ext cx="147002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44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orkingPrinci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00" y="885402"/>
            <a:ext cx="5431700" cy="4073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578"/>
            <a:ext cx="8229600" cy="6262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time projection chamber target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3953"/>
            <a:ext cx="2356287" cy="174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6700" y="4956935"/>
            <a:ext cx="47237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80 anode wires, z axis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35 strips cathode strips, x axis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Time to digital converter readout </a:t>
            </a:r>
            <a:endParaRPr lang="en-US" sz="2000" dirty="0" smtClean="0">
              <a:solidFill>
                <a:srgbClr val="FF0000"/>
              </a:solidFill>
              <a:latin typeface="+mj-lt"/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2-D unit 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/>
              </a:rPr>
              <a:t>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pixel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EL, EH, EVH thresholds</a:t>
            </a:r>
          </a:p>
        </p:txBody>
      </p:sp>
      <p:sp>
        <p:nvSpPr>
          <p:cNvPr id="8" name="Text Box 16" descr="Light upward diagonal"/>
          <p:cNvSpPr txBox="1">
            <a:spLocks noChangeArrowheads="1"/>
          </p:cNvSpPr>
          <p:nvPr/>
        </p:nvSpPr>
        <p:spPr bwMode="auto">
          <a:xfrm>
            <a:off x="6502400" y="2796851"/>
            <a:ext cx="32131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80"/>
                </a:solidFill>
              </a:rPr>
              <a:t>2.0 kV/cm drift </a:t>
            </a:r>
            <a:r>
              <a:rPr lang="en-US" sz="2000" b="1" dirty="0" smtClean="0">
                <a:solidFill>
                  <a:srgbClr val="000080"/>
                </a:solidFill>
              </a:rPr>
              <a:t>field </a:t>
            </a:r>
            <a:endParaRPr lang="en-US" sz="2000" b="1" dirty="0">
              <a:solidFill>
                <a:srgbClr val="000080"/>
              </a:solidFill>
            </a:endParaRPr>
          </a:p>
          <a:p>
            <a:pPr>
              <a:defRPr/>
            </a:pPr>
            <a:endParaRPr lang="en-US" sz="2000" b="1" dirty="0" smtClean="0">
              <a:solidFill>
                <a:srgbClr val="000080"/>
              </a:solidFill>
            </a:endParaRPr>
          </a:p>
          <a:p>
            <a:pPr>
              <a:defRPr/>
            </a:pPr>
            <a:r>
              <a:rPr lang="en-US" sz="2000" b="1" dirty="0" err="1" smtClean="0">
                <a:solidFill>
                  <a:srgbClr val="008000"/>
                </a:solidFill>
              </a:rPr>
              <a:t>V</a:t>
            </a:r>
            <a:r>
              <a:rPr lang="en-US" sz="2000" b="1" baseline="-25000" dirty="0" err="1" smtClean="0">
                <a:solidFill>
                  <a:srgbClr val="008000"/>
                </a:solidFill>
              </a:rPr>
              <a:t>drift</a:t>
            </a:r>
            <a:r>
              <a:rPr lang="en-US" sz="2000" b="1" baseline="-25000" dirty="0" smtClean="0">
                <a:solidFill>
                  <a:srgbClr val="008000"/>
                </a:solidFill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</a:rPr>
              <a:t>of 5.5 mm/</a:t>
            </a:r>
            <a:r>
              <a:rPr lang="en-US" sz="2000" b="1" dirty="0" err="1" smtClean="0">
                <a:solidFill>
                  <a:srgbClr val="008000"/>
                </a:solidFill>
              </a:rPr>
              <a:t>μs</a:t>
            </a:r>
            <a:endParaRPr lang="en-US" sz="2000" b="1" dirty="0">
              <a:solidFill>
                <a:srgbClr val="008000"/>
              </a:solidFill>
            </a:endParaRPr>
          </a:p>
          <a:p>
            <a:pPr>
              <a:defRPr/>
            </a:pPr>
            <a:endParaRPr lang="en-US" sz="2000" b="1" dirty="0">
              <a:solidFill>
                <a:srgbClr val="00008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6287" y="1206500"/>
            <a:ext cx="3384113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39621" y="4651057"/>
            <a:ext cx="37471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The hydrogen gas is both a target and an active detection </a:t>
            </a:r>
            <a:r>
              <a:rPr lang="en-US" sz="2000" b="1" dirty="0" smtClean="0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volume</a:t>
            </a:r>
            <a:endParaRPr lang="en-US" sz="2000" b="1" dirty="0">
              <a:solidFill>
                <a:srgbClr val="660066"/>
              </a:solidFill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19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578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8882" y="1645441"/>
            <a:ext cx="66282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 err="1" smtClean="0"/>
              <a:t>MuCap</a:t>
            </a:r>
            <a:r>
              <a:rPr lang="en-US" sz="2000" dirty="0" smtClean="0"/>
              <a:t> experiment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Motivation for the measurement of Λ</a:t>
            </a:r>
            <a:r>
              <a:rPr lang="en-US" sz="2000" baseline="-25000" dirty="0" smtClean="0"/>
              <a:t>S </a:t>
            </a:r>
            <a:endParaRPr lang="en-US" sz="2000" dirty="0"/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Muon</a:t>
            </a:r>
            <a:r>
              <a:rPr lang="en-US" sz="2000" dirty="0" smtClean="0"/>
              <a:t> kinetics</a:t>
            </a:r>
            <a:endParaRPr lang="en-US" sz="2000" baseline="-25000" dirty="0" smtClean="0"/>
          </a:p>
          <a:p>
            <a:pPr marL="1200150" lvl="2" indent="-285750">
              <a:buFont typeface="Arial"/>
              <a:buChar char="•"/>
            </a:pPr>
            <a:r>
              <a:rPr lang="en-US" sz="2000" dirty="0" smtClean="0"/>
              <a:t>Molecular </a:t>
            </a:r>
            <a:r>
              <a:rPr lang="en-US" sz="2000" dirty="0"/>
              <a:t>(</a:t>
            </a:r>
            <a:r>
              <a:rPr lang="en-US" sz="2000" i="1" dirty="0" err="1"/>
              <a:t>ppμ</a:t>
            </a:r>
            <a:r>
              <a:rPr lang="en-US" sz="2000" dirty="0"/>
              <a:t>) </a:t>
            </a:r>
            <a:r>
              <a:rPr lang="en-US" sz="2000" dirty="0" smtClean="0"/>
              <a:t>state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A measurement of the molecular formation rate, </a:t>
            </a:r>
            <a:r>
              <a:rPr lang="en-US" sz="2000" dirty="0" err="1" smtClean="0"/>
              <a:t>λ</a:t>
            </a:r>
            <a:r>
              <a:rPr lang="en-US" sz="2000" i="1" baseline="-25000" dirty="0" err="1" smtClean="0"/>
              <a:t>ppμ</a:t>
            </a:r>
            <a:r>
              <a:rPr lang="en-US" sz="20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experiment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Event selection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Analysis of the decay </a:t>
            </a:r>
            <a:r>
              <a:rPr lang="en-US" sz="2000" dirty="0"/>
              <a:t>e</a:t>
            </a:r>
            <a:r>
              <a:rPr lang="en-US" sz="2000" dirty="0" smtClean="0"/>
              <a:t>lectron time spectrum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Systematic effects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Results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Fit stability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Analysis of the capture neutron time spectrum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Consistency check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Conclusions</a:t>
            </a:r>
          </a:p>
        </p:txBody>
      </p:sp>
      <p:pic>
        <p:nvPicPr>
          <p:cNvPr id="4" name="Picture 3" descr="LifetimeMethod_Nota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09" y="1791600"/>
            <a:ext cx="1657291" cy="1242968"/>
          </a:xfrm>
          <a:prstGeom prst="rect">
            <a:avLst/>
          </a:prstGeom>
        </p:spPr>
      </p:pic>
      <p:pic>
        <p:nvPicPr>
          <p:cNvPr id="6" name="Picture 5" descr="ElectronTimeSpectrumFi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" b="33004"/>
          <a:stretch/>
        </p:blipFill>
        <p:spPr>
          <a:xfrm>
            <a:off x="7019926" y="3295874"/>
            <a:ext cx="1666874" cy="1091099"/>
          </a:xfrm>
          <a:prstGeom prst="rect">
            <a:avLst/>
          </a:prstGeom>
        </p:spPr>
      </p:pic>
      <p:pic>
        <p:nvPicPr>
          <p:cNvPr id="7" name="Picture 6" descr="nEllipse_Fina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762500"/>
            <a:ext cx="2016168" cy="10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47"/>
            <a:ext cx="8229600" cy="1143000"/>
          </a:xfrm>
        </p:spPr>
        <p:txBody>
          <a:bodyPr/>
          <a:lstStyle/>
          <a:p>
            <a:r>
              <a:rPr lang="en-US" dirty="0" smtClean="0"/>
              <a:t>Selecting a </a:t>
            </a:r>
            <a:r>
              <a:rPr lang="en-US" dirty="0" err="1" smtClean="0"/>
              <a:t>muon</a:t>
            </a:r>
            <a:r>
              <a:rPr lang="en-US" dirty="0" smtClean="0"/>
              <a:t> decay event</a:t>
            </a:r>
            <a:endParaRPr lang="en-US" dirty="0"/>
          </a:p>
        </p:txBody>
      </p:sp>
      <p:pic>
        <p:nvPicPr>
          <p:cNvPr id="3" name="Picture 2" descr="DecayExample_F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9" y="1157547"/>
            <a:ext cx="4700771" cy="4700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9719" y="1157547"/>
            <a:ext cx="433428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Stop Location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EH </a:t>
            </a:r>
            <a:r>
              <a:rPr lang="en-US" b="1" dirty="0" smtClean="0"/>
              <a:t>and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EL </a:t>
            </a:r>
            <a:r>
              <a:rPr lang="en-US" b="1" dirty="0" smtClean="0"/>
              <a:t>pixels</a:t>
            </a:r>
          </a:p>
          <a:p>
            <a:pPr marL="742950" lvl="1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err="1" smtClean="0"/>
              <a:t>Fiducial</a:t>
            </a:r>
            <a:r>
              <a:rPr lang="en-US" b="1" dirty="0" smtClean="0"/>
              <a:t> volume criteria</a:t>
            </a:r>
          </a:p>
          <a:p>
            <a:pPr marL="742950" lvl="1" indent="-285750">
              <a:buFont typeface="Arial"/>
              <a:buChar char="•"/>
            </a:pP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Particle track criteria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Straight-line fits </a:t>
            </a:r>
          </a:p>
          <a:p>
            <a:pPr marL="742950" lvl="1" indent="-285750">
              <a:buFont typeface="Arial"/>
              <a:buChar char="•"/>
            </a:pPr>
            <a:r>
              <a:rPr lang="el-GR" b="1" dirty="0" smtClean="0"/>
              <a:t>χ</a:t>
            </a:r>
            <a:r>
              <a:rPr lang="en-US" b="1" baseline="30000" dirty="0" smtClean="0"/>
              <a:t>2</a:t>
            </a:r>
            <a:r>
              <a:rPr lang="en-US" b="1" dirty="0" smtClean="0"/>
              <a:t>, total length </a:t>
            </a:r>
            <a:r>
              <a:rPr lang="en-US" b="1" i="1" dirty="0" smtClean="0"/>
              <a:t>l</a:t>
            </a:r>
            <a:endParaRPr lang="en-US" b="1" dirty="0"/>
          </a:p>
          <a:p>
            <a:pPr marL="742950" lvl="1" indent="-285750">
              <a:buFont typeface="Arial"/>
              <a:buChar char="•"/>
            </a:pP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Time coincident electron information</a:t>
            </a:r>
            <a:endParaRPr lang="en-US" b="1" dirty="0"/>
          </a:p>
          <a:p>
            <a:pPr marL="742950" lvl="1" indent="-285750">
              <a:buFont typeface="Arial"/>
              <a:buChar char="•"/>
            </a:pP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Decay time: </a:t>
            </a:r>
            <a:r>
              <a:rPr lang="en-US" b="1" dirty="0" err="1" smtClean="0"/>
              <a:t>t</a:t>
            </a:r>
            <a:r>
              <a:rPr lang="en-US" b="1" baseline="-25000" dirty="0" err="1" smtClean="0"/>
              <a:t>decay</a:t>
            </a:r>
            <a:r>
              <a:rPr lang="en-US" b="1" dirty="0" smtClean="0"/>
              <a:t>=</a:t>
            </a:r>
            <a:r>
              <a:rPr lang="en-US" b="1" dirty="0" err="1" smtClean="0"/>
              <a:t>t</a:t>
            </a:r>
            <a:r>
              <a:rPr lang="en-US" b="1" baseline="-25000" dirty="0" err="1" smtClean="0"/>
              <a:t>e</a:t>
            </a:r>
            <a:r>
              <a:rPr lang="en-US" b="1" dirty="0" err="1" smtClean="0"/>
              <a:t>-t</a:t>
            </a:r>
            <a:r>
              <a:rPr lang="en-US" b="1" baseline="-25000" dirty="0" err="1" smtClean="0"/>
              <a:t>μ</a:t>
            </a:r>
            <a:endParaRPr lang="en-US" b="1" baseline="-25000" dirty="0"/>
          </a:p>
          <a:p>
            <a:pPr marL="742950" lvl="1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660066"/>
                </a:solidFill>
              </a:rPr>
              <a:t>Same criteria used for the main analysis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660066"/>
                </a:solidFill>
              </a:rPr>
              <a:t>Documented extensively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1531" y="6049074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 relative to </a:t>
            </a:r>
            <a:r>
              <a:rPr lang="en-US" b="1" dirty="0" err="1" smtClean="0"/>
              <a:t>muon</a:t>
            </a:r>
            <a:r>
              <a:rPr lang="en-US" b="1" dirty="0" smtClean="0"/>
              <a:t> entrance, </a:t>
            </a:r>
            <a:r>
              <a:rPr lang="en-US" b="1" dirty="0" err="1" smtClean="0"/>
              <a:t>t</a:t>
            </a:r>
            <a:r>
              <a:rPr lang="en-US" b="1" baseline="-25000" dirty="0" err="1" smtClean="0"/>
              <a:t>μ</a:t>
            </a:r>
            <a:r>
              <a:rPr lang="en-US" b="1" baseline="-25000" dirty="0" smtClean="0"/>
              <a:t>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31875" y="4565651"/>
            <a:ext cx="0" cy="5556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016000" y="5121276"/>
            <a:ext cx="4984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14475" y="49366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65959" y="4196319"/>
            <a:ext cx="27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977900" y="2016643"/>
            <a:ext cx="0" cy="5556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77900" y="2572268"/>
            <a:ext cx="4984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76375" y="238760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77793" y="164731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00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Detectors_R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283"/>
            <a:ext cx="4107547" cy="2926717"/>
          </a:xfrm>
          <a:prstGeom prst="rect">
            <a:avLst/>
          </a:prstGeom>
        </p:spPr>
      </p:pic>
      <p:pic>
        <p:nvPicPr>
          <p:cNvPr id="3" name="Picture 2" descr="NDetectors_Dia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107548" cy="4407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427" y="0"/>
            <a:ext cx="7714784" cy="811626"/>
          </a:xfrm>
        </p:spPr>
        <p:txBody>
          <a:bodyPr/>
          <a:lstStyle/>
          <a:p>
            <a:r>
              <a:rPr lang="en-US" dirty="0" smtClean="0"/>
              <a:t>Neutron detectors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07547" y="1666376"/>
            <a:ext cx="50364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Liquid organic scintillator detectors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FADC (analog) readout of pulses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Sensitive to fast neutrons (MeV-scale energy)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G</a:t>
            </a:r>
            <a:r>
              <a:rPr lang="en-US" dirty="0" smtClean="0"/>
              <a:t>amma rays and electrons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Different pulse shapes from neutron and gamma ray hits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pulse shape discrimination, PSD. 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Determines time of the neutron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n</a:t>
            </a:r>
            <a:endParaRPr lang="en-US" baseline="-25000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9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coilExam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34" y="1326594"/>
            <a:ext cx="4823166" cy="48231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35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Selection </a:t>
            </a:r>
            <a:r>
              <a:rPr lang="en-US" sz="3200" dirty="0"/>
              <a:t>o</a:t>
            </a:r>
            <a:r>
              <a:rPr lang="en-US" sz="3200" dirty="0" smtClean="0"/>
              <a:t>f capture neutron events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-1" y="2010769"/>
            <a:ext cx="46207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Requires a good </a:t>
            </a:r>
            <a:r>
              <a:rPr lang="en-US" b="1" dirty="0" err="1" smtClean="0"/>
              <a:t>muon</a:t>
            </a:r>
            <a:r>
              <a:rPr lang="en-US" b="1" dirty="0" smtClean="0"/>
              <a:t> stop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a coincident neutron hit (±35000 ns) 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err="1" smtClean="0"/>
              <a:t>t</a:t>
            </a:r>
            <a:r>
              <a:rPr lang="en-US" b="1" baseline="-25000" dirty="0" err="1" smtClean="0"/>
              <a:t>capture</a:t>
            </a:r>
            <a:r>
              <a:rPr lang="en-US" b="1" dirty="0" smtClean="0"/>
              <a:t>=</a:t>
            </a:r>
            <a:r>
              <a:rPr lang="en-US" b="1" dirty="0" err="1" smtClean="0"/>
              <a:t>t</a:t>
            </a:r>
            <a:r>
              <a:rPr lang="en-US" b="1" i="1" baseline="-25000" dirty="0" err="1" smtClean="0"/>
              <a:t>n</a:t>
            </a:r>
            <a:r>
              <a:rPr lang="en-US" b="1" dirty="0" err="1" smtClean="0"/>
              <a:t>-t</a:t>
            </a:r>
            <a:r>
              <a:rPr lang="en-US" b="1" i="1" baseline="-25000" dirty="0" err="1" smtClean="0"/>
              <a:t>μ</a:t>
            </a:r>
            <a:endParaRPr lang="en-US" b="1" i="1" baseline="-25000" dirty="0" smtClean="0"/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Electron veto: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coincident electron hits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within 0 - 20000 ns of </a:t>
            </a:r>
            <a:r>
              <a:rPr lang="en-US" b="1" dirty="0" err="1" smtClean="0"/>
              <a:t>muon</a:t>
            </a:r>
            <a:r>
              <a:rPr lang="en-US" b="1" dirty="0" smtClean="0"/>
              <a:t> entrance 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Charge deposition in the capture process</a:t>
            </a:r>
            <a:endParaRPr lang="en-US" b="1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32071" y="920114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Typical capture </a:t>
            </a:r>
            <a:r>
              <a:rPr lang="en-US" dirty="0">
                <a:solidFill>
                  <a:srgbClr val="0000FF"/>
                </a:solidFill>
              </a:rPr>
              <a:t>e</a:t>
            </a:r>
            <a:r>
              <a:rPr lang="en-US" dirty="0" smtClean="0">
                <a:solidFill>
                  <a:srgbClr val="0000FF"/>
                </a:solidFill>
              </a:rPr>
              <a:t>vent in the TPC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7547" y="6396335"/>
            <a:ext cx="40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00FF"/>
                </a:solidFill>
              </a:rPr>
              <a:t>nother observable for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capture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032071" y="4872277"/>
            <a:ext cx="0" cy="5556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016196" y="5427902"/>
            <a:ext cx="4984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14671" y="52432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66155" y="4502945"/>
            <a:ext cx="27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z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032071" y="2263776"/>
            <a:ext cx="0" cy="5556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016196" y="2819401"/>
            <a:ext cx="4984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14671" y="26347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66155" y="189444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5694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data taken with the argon-doped hydrogen gas</a:t>
            </a:r>
            <a:endParaRPr lang="en-US" dirty="0"/>
          </a:p>
        </p:txBody>
      </p:sp>
      <p:pic>
        <p:nvPicPr>
          <p:cNvPr id="4" name="Picture 3" descr="SummaryPlot_II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03" y="1637046"/>
            <a:ext cx="5185859" cy="5002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9186" y="2080732"/>
            <a:ext cx="40948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Decay electron time spectrum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 4.9x10</a:t>
            </a:r>
            <a:r>
              <a:rPr lang="en-US" b="1" baseline="30000" dirty="0" smtClean="0">
                <a:solidFill>
                  <a:srgbClr val="FF0000"/>
                </a:solidFill>
              </a:rPr>
              <a:t>8</a:t>
            </a:r>
            <a:r>
              <a:rPr lang="en-US" b="1" dirty="0" smtClean="0">
                <a:solidFill>
                  <a:srgbClr val="FF0000"/>
                </a:solidFill>
              </a:rPr>
              <a:t> analysis-selected events.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40 ns binning</a:t>
            </a:r>
          </a:p>
          <a:p>
            <a:pPr marL="742950" lvl="1" indent="-285750">
              <a:buFont typeface="Arial"/>
              <a:buChar char="•"/>
            </a:pPr>
            <a:endParaRPr lang="en-US" b="1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Capture neutron time spectrum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1x10</a:t>
            </a:r>
            <a:r>
              <a:rPr lang="en-US" b="1" baseline="30000" dirty="0" smtClean="0">
                <a:solidFill>
                  <a:srgbClr val="008000"/>
                </a:solidFill>
              </a:rPr>
              <a:t>6</a:t>
            </a:r>
            <a:r>
              <a:rPr lang="en-US" b="1" dirty="0" smtClean="0">
                <a:solidFill>
                  <a:srgbClr val="008000"/>
                </a:solidFill>
              </a:rPr>
              <a:t> analysis-selected events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60 ns binning</a:t>
            </a:r>
          </a:p>
          <a:p>
            <a:pPr marL="742950" lvl="1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Capture recoil time spectrum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200 ns binning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Not presented further</a:t>
            </a:r>
          </a:p>
        </p:txBody>
      </p:sp>
    </p:spTree>
    <p:extLst>
      <p:ext uri="{BB962C8B-B14F-4D97-AF65-F5344CB8AC3E}">
        <p14:creationId xmlns:p14="http://schemas.microsoft.com/office/powerpoint/2010/main" val="143157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EnergySpectr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05" y="4573610"/>
            <a:ext cx="3096695" cy="2239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47"/>
            <a:ext cx="8229600" cy="1143000"/>
          </a:xfrm>
        </p:spPr>
        <p:txBody>
          <a:bodyPr/>
          <a:lstStyle/>
          <a:p>
            <a:r>
              <a:rPr lang="en-US" dirty="0" smtClean="0"/>
              <a:t>Atomic systematic effects</a:t>
            </a:r>
            <a:endParaRPr lang="en-US" dirty="0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V="1">
            <a:off x="6172200" y="1708151"/>
            <a:ext cx="990600" cy="8128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5181600" y="2197102"/>
            <a:ext cx="1066800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249799" y="2276478"/>
            <a:ext cx="920878" cy="7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1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>
                <a:sym typeface="Symbol" charset="0"/>
              </a:rPr>
              <a:t>p</a:t>
            </a:r>
          </a:p>
          <a:p>
            <a:pPr algn="ctr" defTabSz="939800"/>
            <a:r>
              <a:rPr lang="en-US" sz="2000" b="1" dirty="0">
                <a:sym typeface="Symbol" charset="0"/>
              </a:rPr>
              <a:t>Singlet</a:t>
            </a: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7086600" y="895352"/>
            <a:ext cx="1066800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194446" y="1231901"/>
            <a:ext cx="771736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 err="1"/>
              <a:t>pp</a:t>
            </a:r>
            <a:r>
              <a:rPr lang="en-US" sz="2400" b="1" i="1" dirty="0">
                <a:sym typeface="Symbol" charset="0"/>
              </a:rPr>
              <a:t></a:t>
            </a:r>
            <a:endParaRPr lang="en-US" sz="2400" i="1" dirty="0">
              <a:sym typeface="Symbol" charset="0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rot="16200000" flipH="1">
            <a:off x="6858000" y="2235201"/>
            <a:ext cx="0" cy="12192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8153400" y="1463677"/>
            <a:ext cx="9144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553200" y="4422778"/>
            <a:ext cx="706956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i="1" dirty="0">
                <a:solidFill>
                  <a:srgbClr val="008000"/>
                </a:solidFill>
                <a:sym typeface="Symbol" charset="0"/>
              </a:rPr>
              <a:t>h</a:t>
            </a:r>
            <a:r>
              <a:rPr lang="en-US" sz="2400" b="1" dirty="0">
                <a:sym typeface="Symbol" charset="0"/>
              </a:rPr>
              <a:t></a:t>
            </a:r>
            <a:r>
              <a:rPr lang="en-US" sz="2400" b="1" i="1" baseline="-25000" dirty="0">
                <a:sym typeface="Symbol" charset="0"/>
              </a:rPr>
              <a:t></a:t>
            </a:r>
            <a:endParaRPr lang="en-US" sz="2400" b="1" i="1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8305801" y="930278"/>
            <a:ext cx="516412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dirty="0">
                <a:sym typeface="Symbol" charset="0"/>
              </a:rPr>
              <a:t></a:t>
            </a:r>
            <a:r>
              <a:rPr lang="en-US" sz="2400" i="1" baseline="-25000" dirty="0">
                <a:sym typeface="Symbol" charset="0"/>
              </a:rPr>
              <a:t></a:t>
            </a:r>
            <a:endParaRPr lang="en-US" sz="2400" i="1" dirty="0">
              <a:sym typeface="Symbol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8642350" y="2905128"/>
            <a:ext cx="1905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4114800" y="3822701"/>
            <a:ext cx="1066800" cy="892176"/>
          </a:xfrm>
          <a:prstGeom prst="line">
            <a:avLst/>
          </a:prstGeom>
          <a:noFill/>
          <a:ln w="38100" cmpd="sng">
            <a:solidFill>
              <a:srgbClr val="FF0000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5181600" y="4391028"/>
            <a:ext cx="1066800" cy="1136650"/>
          </a:xfrm>
          <a:prstGeom prst="ellipse">
            <a:avLst/>
          </a:prstGeom>
          <a:solidFill>
            <a:srgbClr val="0000FF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5287305" y="4746628"/>
            <a:ext cx="715694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>
                <a:sym typeface="Symbol" charset="0"/>
              </a:rPr>
              <a:t></a:t>
            </a:r>
            <a:r>
              <a:rPr lang="en-US" sz="2400" b="1" dirty="0" err="1">
                <a:sym typeface="Symbol" charset="0"/>
              </a:rPr>
              <a:t>Ar</a:t>
            </a:r>
            <a:endParaRPr lang="en-US" sz="2400" b="1" dirty="0">
              <a:sym typeface="Symbol" charset="0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6248400" y="5041901"/>
            <a:ext cx="1295400" cy="0"/>
          </a:xfrm>
          <a:prstGeom prst="line">
            <a:avLst/>
          </a:prstGeom>
          <a:noFill/>
          <a:ln w="38100" cmpd="sng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6629401" y="2311401"/>
            <a:ext cx="516412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ym typeface="Symbol" charset="0"/>
              </a:rPr>
              <a:t></a:t>
            </a:r>
            <a:r>
              <a:rPr lang="en-US" sz="2400" b="1" i="1" baseline="-25000" dirty="0">
                <a:sym typeface="Symbol" charset="0"/>
              </a:rPr>
              <a:t></a:t>
            </a:r>
            <a:endParaRPr lang="en-US" sz="2400" b="1" i="1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5178426" y="5203828"/>
            <a:ext cx="1905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3502026" y="5610228"/>
            <a:ext cx="1905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4035426" y="5448301"/>
            <a:ext cx="19050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5715000" y="3333751"/>
            <a:ext cx="0" cy="1057276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22" name="Oval 26"/>
          <p:cNvSpPr>
            <a:spLocks noChangeArrowheads="1"/>
          </p:cNvSpPr>
          <p:nvPr/>
        </p:nvSpPr>
        <p:spPr bwMode="auto">
          <a:xfrm>
            <a:off x="2971800" y="3333752"/>
            <a:ext cx="1143000" cy="1139826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3311170" y="3581401"/>
            <a:ext cx="473790" cy="5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800" b="1" i="1" dirty="0">
                <a:sym typeface="Symbol" charset="0"/>
              </a:rPr>
              <a:t></a:t>
            </a:r>
            <a:endParaRPr lang="en-US" sz="2400" b="1" i="1" dirty="0">
              <a:sym typeface="Symbol" charset="0"/>
            </a:endParaRPr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 flipV="1">
            <a:off x="4114800" y="3009901"/>
            <a:ext cx="1066800" cy="812800"/>
          </a:xfrm>
          <a:prstGeom prst="line">
            <a:avLst/>
          </a:prstGeom>
          <a:noFill/>
          <a:ln w="38100" cmpd="sng">
            <a:solidFill>
              <a:srgbClr val="FF0000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6172200" y="1498601"/>
            <a:ext cx="779814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ym typeface="Symbol" charset="0"/>
              </a:rPr>
              <a:t></a:t>
            </a:r>
            <a:r>
              <a:rPr lang="en-US" sz="2400" b="1" i="1" baseline="-25000" dirty="0" err="1">
                <a:sym typeface="Symbol" charset="0"/>
              </a:rPr>
              <a:t>pp</a:t>
            </a:r>
            <a:r>
              <a:rPr lang="en-US" sz="2400" b="1" i="1" baseline="-25000" dirty="0">
                <a:sym typeface="Symbol" charset="0"/>
              </a:rPr>
              <a:t></a:t>
            </a:r>
            <a:endParaRPr lang="en-US" sz="2400" b="1" i="1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5791200" y="3530601"/>
            <a:ext cx="715694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 smtClean="0">
                <a:sym typeface="Symbol" charset="0"/>
              </a:rPr>
              <a:t></a:t>
            </a:r>
            <a:r>
              <a:rPr lang="en-US" sz="2400" b="1" i="1" baseline="-25000" dirty="0" err="1" smtClean="0">
                <a:sym typeface="Symbol" charset="0"/>
              </a:rPr>
              <a:t>p</a:t>
            </a:r>
            <a:r>
              <a:rPr lang="en-US" sz="2400" b="1" baseline="-25000" dirty="0" err="1" smtClean="0">
                <a:sym typeface="Symbol" charset="0"/>
              </a:rPr>
              <a:t>Ar</a:t>
            </a:r>
            <a:endParaRPr lang="en-US" sz="2400" b="1" baseline="-25000" dirty="0">
              <a:sym typeface="Symbol" charset="0"/>
            </a:endParaRPr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4419600" y="4391028"/>
            <a:ext cx="368568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i="1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8" name="Rectangle 33"/>
          <p:cNvSpPr>
            <a:spLocks noChangeArrowheads="1"/>
          </p:cNvSpPr>
          <p:nvPr/>
        </p:nvSpPr>
        <p:spPr bwMode="auto">
          <a:xfrm>
            <a:off x="4343400" y="2765428"/>
            <a:ext cx="600277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>
                <a:solidFill>
                  <a:srgbClr val="FF0000"/>
                </a:solidFill>
              </a:rPr>
              <a:t>1-</a:t>
            </a:r>
            <a:r>
              <a:rPr lang="en-US" sz="2400" b="1" i="1">
                <a:solidFill>
                  <a:srgbClr val="FF0000"/>
                </a:solidFill>
              </a:rPr>
              <a:t>f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9" name="Line 34"/>
          <p:cNvSpPr>
            <a:spLocks noChangeShapeType="1"/>
          </p:cNvSpPr>
          <p:nvPr/>
        </p:nvSpPr>
        <p:spPr bwMode="auto">
          <a:xfrm>
            <a:off x="5715000" y="5562601"/>
            <a:ext cx="0" cy="1209676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30" name="Rectangle 35"/>
          <p:cNvSpPr>
            <a:spLocks noChangeArrowheads="1"/>
          </p:cNvSpPr>
          <p:nvPr/>
        </p:nvSpPr>
        <p:spPr bwMode="auto">
          <a:xfrm>
            <a:off x="5867400" y="5772151"/>
            <a:ext cx="638749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>
                <a:sym typeface="Symbol" charset="0"/>
              </a:rPr>
              <a:t></a:t>
            </a:r>
            <a:r>
              <a:rPr lang="en-US" sz="2400" b="1" baseline="-25000">
                <a:sym typeface="Symbol" charset="0"/>
              </a:rPr>
              <a:t>Ar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1501" y="865767"/>
            <a:ext cx="42580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Prompt formation of the </a:t>
            </a:r>
            <a:r>
              <a:rPr lang="en-US" b="1" i="1" dirty="0" err="1" smtClean="0">
                <a:solidFill>
                  <a:srgbClr val="FF0000"/>
                </a:solidFill>
              </a:rPr>
              <a:t>μ</a:t>
            </a:r>
            <a:r>
              <a:rPr lang="en-US" b="1" dirty="0" err="1" smtClean="0">
                <a:solidFill>
                  <a:srgbClr val="FF0000"/>
                </a:solidFill>
              </a:rPr>
              <a:t>Ar</a:t>
            </a:r>
            <a:r>
              <a:rPr lang="en-US" b="1" dirty="0" smtClean="0">
                <a:solidFill>
                  <a:srgbClr val="FF0000"/>
                </a:solidFill>
              </a:rPr>
              <a:t> state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Direct stops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Excited-state transfer - </a:t>
            </a:r>
            <a:r>
              <a:rPr lang="en-US" b="1" i="1" dirty="0" err="1" smtClean="0">
                <a:solidFill>
                  <a:srgbClr val="FF0000"/>
                </a:solidFill>
              </a:rPr>
              <a:t>μp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cascade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f=4.95(99)x10</a:t>
            </a:r>
            <a:r>
              <a:rPr lang="en-US" b="1" baseline="30000" dirty="0" smtClean="0">
                <a:solidFill>
                  <a:srgbClr val="FF0000"/>
                </a:solidFill>
              </a:rPr>
              <a:t>-4</a:t>
            </a:r>
          </a:p>
          <a:p>
            <a:pPr marL="742950" lvl="1" indent="-285750">
              <a:buFont typeface="Arial"/>
              <a:buChar char="•"/>
            </a:pPr>
            <a:endParaRPr lang="en-US" b="1" i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Bound </a:t>
            </a:r>
            <a:r>
              <a:rPr lang="en-US" b="1" i="1" dirty="0" err="1">
                <a:solidFill>
                  <a:srgbClr val="008000"/>
                </a:solidFill>
              </a:rPr>
              <a:t>μ</a:t>
            </a:r>
            <a:r>
              <a:rPr lang="en-US" b="1" dirty="0" err="1">
                <a:solidFill>
                  <a:srgbClr val="008000"/>
                </a:solidFill>
              </a:rPr>
              <a:t>Ar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state decay rate effect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Relativistic orbit - time dilation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Phase-space suppressed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h=0.985(3)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Relative efficiency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Nuclear charge</a:t>
            </a:r>
          </a:p>
          <a:p>
            <a:pPr marL="742950" lvl="1" indent="-285750">
              <a:buFont typeface="Arial"/>
              <a:buChar char="•"/>
            </a:pPr>
            <a:r>
              <a:rPr lang="en-US" b="1" i="1" dirty="0" err="1" smtClean="0">
                <a:solidFill>
                  <a:srgbClr val="0000FF"/>
                </a:solidFill>
              </a:rPr>
              <a:t>e</a:t>
            </a:r>
            <a:r>
              <a:rPr lang="en-US" b="1" i="1" baseline="-25000" dirty="0" err="1" smtClean="0">
                <a:solidFill>
                  <a:srgbClr val="0000FF"/>
                </a:solidFill>
              </a:rPr>
              <a:t>A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r</a:t>
            </a:r>
            <a:r>
              <a:rPr lang="en-US" b="1" dirty="0" smtClean="0">
                <a:solidFill>
                  <a:srgbClr val="0000FF"/>
                </a:solidFill>
              </a:rPr>
              <a:t>=0.9956(25)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506149" y="5122536"/>
            <a:ext cx="3048000" cy="101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036" tIns="47018" rIns="94036" bIns="47018">
            <a:spAutoFit/>
          </a:bodyPr>
          <a:lstStyle/>
          <a:p>
            <a:pPr defTabSz="939800"/>
            <a:r>
              <a:rPr lang="en-US" sz="2000" b="1" i="1" dirty="0">
                <a:solidFill>
                  <a:srgbClr val="0000FF"/>
                </a:solidFill>
                <a:sym typeface="Symbol" charset="0"/>
              </a:rPr>
              <a:t></a:t>
            </a:r>
            <a:r>
              <a:rPr lang="en-US" sz="2000" b="1" dirty="0" err="1">
                <a:solidFill>
                  <a:srgbClr val="0000FF"/>
                </a:solidFill>
                <a:sym typeface="Symbol" charset="0"/>
              </a:rPr>
              <a:t>Ar</a:t>
            </a:r>
            <a:r>
              <a:rPr lang="en-US" sz="2000" b="1" dirty="0">
                <a:solidFill>
                  <a:srgbClr val="0000FF"/>
                </a:solidFill>
                <a:sym typeface="Symbol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decay electrons detected with (relative) efficiency </a:t>
            </a:r>
            <a:r>
              <a:rPr lang="en-US" sz="2000" b="1" i="1" dirty="0" err="1">
                <a:solidFill>
                  <a:srgbClr val="0000FF"/>
                </a:solidFill>
              </a:rPr>
              <a:t>e</a:t>
            </a:r>
            <a:r>
              <a:rPr lang="en-US" sz="2000" b="1" i="1" baseline="-25000" dirty="0" err="1">
                <a:solidFill>
                  <a:srgbClr val="0000FF"/>
                </a:solidFill>
              </a:rPr>
              <a:t>Ar</a:t>
            </a:r>
            <a:endParaRPr lang="en-US" sz="2000" b="1" i="1" baseline="-25000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41089" y="5019162"/>
            <a:ext cx="136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00FF"/>
                </a:solidFill>
              </a:rPr>
              <a:t>μ</a:t>
            </a:r>
            <a:r>
              <a:rPr lang="en-US" dirty="0" err="1" smtClean="0">
                <a:solidFill>
                  <a:srgbClr val="0000FF"/>
                </a:solidFill>
              </a:rPr>
              <a:t>Ar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i="1" dirty="0" err="1" smtClean="0">
                <a:solidFill>
                  <a:srgbClr val="008000"/>
                </a:solidFill>
              </a:rPr>
              <a:t>μp</a:t>
            </a:r>
            <a:r>
              <a:rPr lang="en-US" i="1" dirty="0" smtClean="0"/>
              <a:t>,</a:t>
            </a:r>
            <a:r>
              <a:rPr lang="en-US" i="1" dirty="0" smtClean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free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3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73622" y="-354091"/>
            <a:ext cx="8229600" cy="1143000"/>
          </a:xfrm>
        </p:spPr>
        <p:txBody>
          <a:bodyPr/>
          <a:lstStyle/>
          <a:p>
            <a:r>
              <a:rPr lang="en-US" dirty="0" smtClean="0"/>
              <a:t>Full kinetics model</a:t>
            </a:r>
            <a:endParaRPr lang="en-US" dirty="0"/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4812878" y="2030333"/>
            <a:ext cx="1600200" cy="43815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3527003" y="2830432"/>
            <a:ext cx="2825750" cy="317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 flipV="1">
            <a:off x="3444452" y="1719182"/>
            <a:ext cx="990600" cy="812800"/>
          </a:xfrm>
          <a:prstGeom prst="line">
            <a:avLst/>
          </a:prstGeom>
          <a:noFill/>
          <a:ln w="38100" cmpd="sng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2453852" y="2208133"/>
            <a:ext cx="1066800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22051" y="2287509"/>
            <a:ext cx="920878" cy="7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1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>
                <a:sym typeface="Symbol" charset="0"/>
              </a:rPr>
              <a:t>p</a:t>
            </a:r>
          </a:p>
          <a:p>
            <a:pPr algn="ctr" defTabSz="939800"/>
            <a:r>
              <a:rPr lang="en-US" sz="2000" b="1" dirty="0">
                <a:sym typeface="Symbol" charset="0"/>
              </a:rPr>
              <a:t>Singlet</a:t>
            </a: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4358852" y="906383"/>
            <a:ext cx="1066800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396053" y="1058782"/>
            <a:ext cx="944773" cy="83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 err="1"/>
              <a:t>pp</a:t>
            </a:r>
            <a:r>
              <a:rPr lang="en-US" sz="2400" b="1" i="1" dirty="0">
                <a:sym typeface="Symbol" charset="0"/>
              </a:rPr>
              <a:t></a:t>
            </a:r>
          </a:p>
          <a:p>
            <a:pPr algn="ctr" defTabSz="939800"/>
            <a:r>
              <a:rPr lang="en-US" sz="2400" b="1" dirty="0">
                <a:sym typeface="Symbol" charset="0"/>
              </a:rPr>
              <a:t>Ortho</a:t>
            </a:r>
            <a:endParaRPr lang="en-US" sz="2400" dirty="0">
              <a:sym typeface="Symbol" charset="0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rot="5400000" flipH="1" flipV="1">
            <a:off x="4968452" y="144382"/>
            <a:ext cx="609600" cy="9144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825452" y="4433809"/>
            <a:ext cx="706956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i="1" dirty="0">
                <a:sym typeface="Symbol" charset="0"/>
              </a:rPr>
              <a:t>h</a:t>
            </a:r>
            <a:r>
              <a:rPr lang="en-US" sz="2400" b="1" dirty="0">
                <a:sym typeface="Symbol" charset="0"/>
              </a:rPr>
              <a:t></a:t>
            </a:r>
            <a:r>
              <a:rPr lang="en-US" sz="2400" b="1" i="1" baseline="-25000" dirty="0">
                <a:sym typeface="Symbol" charset="0"/>
              </a:rPr>
              <a:t></a:t>
            </a:r>
            <a:endParaRPr lang="en-US" sz="2400" b="1" i="1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578052" y="1801732"/>
            <a:ext cx="58420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>
                <a:solidFill>
                  <a:srgbClr val="FF0000"/>
                </a:solidFill>
                <a:sym typeface="Symbol" charset="0"/>
              </a:rPr>
              <a:t></a:t>
            </a:r>
            <a:r>
              <a:rPr lang="en-US" sz="2400" baseline="-25000">
                <a:solidFill>
                  <a:srgbClr val="FF0000"/>
                </a:solidFill>
                <a:sym typeface="Symbol" charset="0"/>
              </a:rPr>
              <a:t>op</a:t>
            </a:r>
            <a:endParaRPr lang="en-US" sz="2400">
              <a:sym typeface="Symbol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5914602" y="2916159"/>
            <a:ext cx="1905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1387052" y="3833732"/>
            <a:ext cx="1066800" cy="892176"/>
          </a:xfrm>
          <a:prstGeom prst="line">
            <a:avLst/>
          </a:prstGeom>
          <a:noFill/>
          <a:ln w="38100" cmpd="sng">
            <a:solidFill>
              <a:schemeClr val="tx1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2377652" y="4411583"/>
            <a:ext cx="1066800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2559557" y="4757659"/>
            <a:ext cx="715694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>
                <a:sym typeface="Symbol" charset="0"/>
              </a:rPr>
              <a:t></a:t>
            </a:r>
            <a:r>
              <a:rPr lang="en-US" sz="2400" b="1" dirty="0" err="1">
                <a:sym typeface="Symbol" charset="0"/>
              </a:rPr>
              <a:t>Ar</a:t>
            </a:r>
            <a:endParaRPr lang="en-US" sz="2400" b="1" dirty="0">
              <a:sym typeface="Symbol" charset="0"/>
            </a:endParaRP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3444452" y="5021182"/>
            <a:ext cx="12954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2450678" y="5214859"/>
            <a:ext cx="1905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774278" y="5621259"/>
            <a:ext cx="1905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1307678" y="5459332"/>
            <a:ext cx="19050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4736678" y="430132"/>
            <a:ext cx="19050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2987252" y="3344782"/>
            <a:ext cx="0" cy="1057276"/>
          </a:xfrm>
          <a:prstGeom prst="line">
            <a:avLst/>
          </a:prstGeom>
          <a:noFill/>
          <a:ln w="38100" cmpd="sng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244052" y="3344783"/>
            <a:ext cx="1143000" cy="1139826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599296" y="3576558"/>
            <a:ext cx="473790" cy="5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800" b="1" i="1" dirty="0">
                <a:sym typeface="Symbol" charset="0"/>
              </a:rPr>
              <a:t></a:t>
            </a:r>
            <a:endParaRPr lang="en-US" sz="2400" b="1" i="1" dirty="0">
              <a:sym typeface="Symbol" charset="0"/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V="1">
            <a:off x="1387052" y="3020932"/>
            <a:ext cx="1066800" cy="812800"/>
          </a:xfrm>
          <a:prstGeom prst="line">
            <a:avLst/>
          </a:prstGeom>
          <a:noFill/>
          <a:ln w="38100" cmpd="sng">
            <a:solidFill>
              <a:schemeClr val="tx1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3292052" y="1515982"/>
            <a:ext cx="779814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olidFill>
                  <a:srgbClr val="008000"/>
                </a:solidFill>
                <a:sym typeface="Symbol" charset="0"/>
              </a:rPr>
              <a:t></a:t>
            </a:r>
            <a:r>
              <a:rPr lang="en-US" sz="2400" b="1" i="1" baseline="-25000" dirty="0" err="1">
                <a:solidFill>
                  <a:srgbClr val="008000"/>
                </a:solidFill>
                <a:sym typeface="Symbol" charset="0"/>
              </a:rPr>
              <a:t>pp</a:t>
            </a:r>
            <a:r>
              <a:rPr lang="en-US" sz="2400" b="1" i="1" baseline="-25000" dirty="0">
                <a:solidFill>
                  <a:srgbClr val="008000"/>
                </a:solidFill>
                <a:sym typeface="Symbol" charset="0"/>
              </a:rPr>
              <a:t></a:t>
            </a:r>
            <a:endParaRPr lang="en-US" sz="2400" b="1" i="1" baseline="-25000" dirty="0">
              <a:sym typeface="Symbol" charset="0"/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2072852" y="3497182"/>
            <a:ext cx="715694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olidFill>
                  <a:srgbClr val="008000"/>
                </a:solidFill>
                <a:sym typeface="Symbol" charset="0"/>
              </a:rPr>
              <a:t></a:t>
            </a:r>
            <a:r>
              <a:rPr lang="en-US" sz="2400" b="1" i="1" baseline="-25000" dirty="0" err="1">
                <a:solidFill>
                  <a:srgbClr val="008000"/>
                </a:solidFill>
                <a:sym typeface="Symbol" charset="0"/>
              </a:rPr>
              <a:t>p</a:t>
            </a:r>
            <a:r>
              <a:rPr lang="en-US" sz="2400" b="1" baseline="-25000" dirty="0" err="1">
                <a:solidFill>
                  <a:srgbClr val="008000"/>
                </a:solidFill>
                <a:sym typeface="Symbol" charset="0"/>
              </a:rPr>
              <a:t>Ar</a:t>
            </a:r>
            <a:endParaRPr lang="en-US" sz="2400" b="1" baseline="-25000" dirty="0">
              <a:solidFill>
                <a:srgbClr val="008000"/>
              </a:solidFill>
              <a:sym typeface="Symbol" charset="0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4816052" y="4868782"/>
            <a:ext cx="259080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036" tIns="47018" rIns="94036" bIns="47018">
            <a:spAutoFit/>
          </a:bodyPr>
          <a:lstStyle/>
          <a:p>
            <a:pPr defTabSz="939800"/>
            <a:r>
              <a:rPr lang="en-US" sz="2400" b="1"/>
              <a:t>efficiency </a:t>
            </a:r>
            <a:r>
              <a:rPr lang="en-US" sz="2400" b="1" i="1"/>
              <a:t>e</a:t>
            </a:r>
            <a:r>
              <a:rPr lang="en-US" sz="2400" b="1" i="1" baseline="-25000"/>
              <a:t>Ar</a:t>
            </a: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1691852" y="4402059"/>
            <a:ext cx="3810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036" tIns="47018" rIns="94036" bIns="47018">
            <a:spAutoFit/>
          </a:bodyPr>
          <a:lstStyle/>
          <a:p>
            <a:pPr defTabSz="939800"/>
            <a:r>
              <a:rPr lang="en-US" sz="2400" b="1" i="1"/>
              <a:t>f</a:t>
            </a: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1615652" y="2776459"/>
            <a:ext cx="7620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036" tIns="47018" rIns="94036" bIns="47018">
            <a:spAutoFit/>
          </a:bodyPr>
          <a:lstStyle/>
          <a:p>
            <a:pPr defTabSz="939800"/>
            <a:r>
              <a:rPr lang="en-US" sz="2400" b="1"/>
              <a:t>1-</a:t>
            </a:r>
            <a:r>
              <a:rPr lang="en-US" sz="2400" b="1" i="1"/>
              <a:t>f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>
            <a:off x="2987252" y="5573632"/>
            <a:ext cx="0" cy="1209676"/>
          </a:xfrm>
          <a:prstGeom prst="line">
            <a:avLst/>
          </a:prstGeom>
          <a:noFill/>
          <a:ln w="38100" cmpd="sng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3139652" y="5783182"/>
            <a:ext cx="638749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>
                <a:solidFill>
                  <a:srgbClr val="008000"/>
                </a:solidFill>
                <a:sym typeface="Symbol" charset="0"/>
              </a:rPr>
              <a:t></a:t>
            </a:r>
            <a:r>
              <a:rPr lang="en-US" sz="2400" b="1" baseline="-25000">
                <a:solidFill>
                  <a:srgbClr val="008000"/>
                </a:solidFill>
                <a:sym typeface="Symbol" charset="0"/>
              </a:rPr>
              <a:t>Ar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6355928" y="2220833"/>
            <a:ext cx="1066800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6492450" y="2385932"/>
            <a:ext cx="774704" cy="83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 err="1"/>
              <a:t>pp</a:t>
            </a:r>
            <a:r>
              <a:rPr lang="en-US" sz="2400" b="1" i="1" dirty="0">
                <a:sym typeface="Symbol" charset="0"/>
              </a:rPr>
              <a:t></a:t>
            </a:r>
          </a:p>
          <a:p>
            <a:pPr algn="ctr" defTabSz="939800"/>
            <a:r>
              <a:rPr lang="en-US" sz="2400" b="1" dirty="0">
                <a:sym typeface="Symbol" charset="0"/>
              </a:rPr>
              <a:t>Para</a:t>
            </a:r>
            <a:endParaRPr lang="en-US" sz="2400" dirty="0">
              <a:sym typeface="Symbol" charset="0"/>
            </a:endParaRP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rot="16200000" flipH="1">
            <a:off x="3444452" y="3039982"/>
            <a:ext cx="609600" cy="914400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3444452" y="3649582"/>
            <a:ext cx="536576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>
                <a:solidFill>
                  <a:srgbClr val="0000FF"/>
                </a:solidFill>
                <a:sym typeface="Symbol" charset="0"/>
              </a:rPr>
              <a:t></a:t>
            </a:r>
            <a:r>
              <a:rPr lang="en-US" sz="2400" b="1" baseline="-25000">
                <a:solidFill>
                  <a:srgbClr val="0000FF"/>
                </a:solidFill>
                <a:sym typeface="Symbol" charset="0"/>
              </a:rPr>
              <a:t>S</a:t>
            </a:r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 rot="16200000" flipH="1">
            <a:off x="8019628" y="2173208"/>
            <a:ext cx="0" cy="12192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8638753" y="2525632"/>
            <a:ext cx="516412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ym typeface="Symbol" charset="0"/>
              </a:rPr>
              <a:t></a:t>
            </a:r>
            <a:r>
              <a:rPr lang="en-US" sz="2400" b="1" i="1" baseline="-25000" dirty="0">
                <a:sym typeface="Symbol" charset="0"/>
              </a:rPr>
              <a:t></a:t>
            </a:r>
            <a:endParaRPr lang="en-US" sz="2400" b="1" i="1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781253" y="217409"/>
            <a:ext cx="516412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ym typeface="Symbol" charset="0"/>
              </a:rPr>
              <a:t></a:t>
            </a:r>
            <a:r>
              <a:rPr lang="en-US" sz="2400" b="1" i="1" baseline="-25000" dirty="0">
                <a:sym typeface="Symbol" charset="0"/>
              </a:rPr>
              <a:t></a:t>
            </a:r>
            <a:endParaRPr lang="en-US" sz="2400" b="1" i="1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 rot="16200000" flipH="1">
            <a:off x="6035254" y="909557"/>
            <a:ext cx="12700" cy="1238250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 rot="16200000" flipH="1">
            <a:off x="7416378" y="2998708"/>
            <a:ext cx="609600" cy="914400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44" name="Rectangle 44"/>
          <p:cNvSpPr>
            <a:spLocks noChangeArrowheads="1"/>
          </p:cNvSpPr>
          <p:nvPr/>
        </p:nvSpPr>
        <p:spPr bwMode="auto">
          <a:xfrm>
            <a:off x="6717879" y="1195309"/>
            <a:ext cx="9207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036" tIns="47018" rIns="94036" bIns="47018">
            <a:spAutoFit/>
          </a:bodyPr>
          <a:lstStyle/>
          <a:p>
            <a:pPr defTabSz="939800"/>
            <a:r>
              <a:rPr lang="en-US" sz="2400" b="1">
                <a:solidFill>
                  <a:srgbClr val="0000FF"/>
                </a:solidFill>
                <a:sym typeface="Symbol" charset="0"/>
              </a:rPr>
              <a:t></a:t>
            </a:r>
            <a:r>
              <a:rPr lang="en-US" sz="2400" b="1" baseline="-25000">
                <a:solidFill>
                  <a:srgbClr val="0000FF"/>
                </a:solidFill>
                <a:sym typeface="Symbol" charset="0"/>
              </a:rPr>
              <a:t>O</a:t>
            </a:r>
          </a:p>
        </p:txBody>
      </p:sp>
      <p:sp>
        <p:nvSpPr>
          <p:cNvPr id="45" name="Rectangle 45"/>
          <p:cNvSpPr>
            <a:spLocks noChangeArrowheads="1"/>
          </p:cNvSpPr>
          <p:nvPr/>
        </p:nvSpPr>
        <p:spPr bwMode="auto">
          <a:xfrm>
            <a:off x="8248229" y="3538459"/>
            <a:ext cx="549274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>
                <a:solidFill>
                  <a:srgbClr val="0000FF"/>
                </a:solidFill>
                <a:sym typeface="Symbol" charset="0"/>
              </a:rPr>
              <a:t></a:t>
            </a:r>
            <a:r>
              <a:rPr lang="en-US" sz="2400" b="1" baseline="-25000">
                <a:solidFill>
                  <a:srgbClr val="0000FF"/>
                </a:solidFill>
                <a:sym typeface="Symbol" charset="0"/>
              </a:rPr>
              <a:t>P</a:t>
            </a:r>
          </a:p>
        </p:txBody>
      </p:sp>
      <p:sp>
        <p:nvSpPr>
          <p:cNvPr id="46" name="Line 47"/>
          <p:cNvSpPr>
            <a:spLocks noChangeShapeType="1"/>
          </p:cNvSpPr>
          <p:nvPr/>
        </p:nvSpPr>
        <p:spPr bwMode="auto">
          <a:xfrm flipV="1">
            <a:off x="2942802" y="1179432"/>
            <a:ext cx="0" cy="1057276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47" name="Rectangle 48"/>
          <p:cNvSpPr>
            <a:spLocks noChangeArrowheads="1"/>
          </p:cNvSpPr>
          <p:nvPr/>
        </p:nvSpPr>
        <p:spPr bwMode="auto">
          <a:xfrm>
            <a:off x="2377653" y="1515982"/>
            <a:ext cx="516412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ym typeface="Symbol" charset="0"/>
              </a:rPr>
              <a:t></a:t>
            </a:r>
            <a:r>
              <a:rPr lang="en-US" sz="2400" b="1" i="1" baseline="-25000" dirty="0">
                <a:sym typeface="Symbol" charset="0"/>
              </a:rPr>
              <a:t></a:t>
            </a:r>
            <a:endParaRPr lang="en-US" sz="2400" b="1" i="1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48" name="Rectangle 11"/>
          <p:cNvSpPr>
            <a:spLocks noChangeArrowheads="1"/>
          </p:cNvSpPr>
          <p:nvPr/>
        </p:nvSpPr>
        <p:spPr bwMode="auto">
          <a:xfrm>
            <a:off x="4685879" y="2763759"/>
            <a:ext cx="587453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>
                <a:solidFill>
                  <a:srgbClr val="FF0000"/>
                </a:solidFill>
                <a:sym typeface="Symbol" charset="0"/>
              </a:rPr>
              <a:t>Λ</a:t>
            </a:r>
            <a:r>
              <a:rPr lang="en-US" sz="2400" baseline="-25000">
                <a:solidFill>
                  <a:srgbClr val="FF0000"/>
                </a:solidFill>
                <a:sym typeface="Symbol" charset="0"/>
              </a:rPr>
              <a:t>pf</a:t>
            </a:r>
            <a:endParaRPr lang="en-US" sz="240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14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001"/>
            <a:ext cx="8229600" cy="68573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Description of the time spectrum</a:t>
            </a:r>
            <a:endParaRPr lang="en-US" sz="2800" dirty="0"/>
          </a:p>
        </p:txBody>
      </p:sp>
      <p:pic>
        <p:nvPicPr>
          <p:cNvPr id="4" name="Picture 3" descr="FullEq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3" y="810804"/>
            <a:ext cx="5349769" cy="209292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5" name="Picture 4" descr="FullCondition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41" y="810804"/>
            <a:ext cx="3424741" cy="209292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FullSpectrum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26" y="3045328"/>
            <a:ext cx="6769100" cy="965200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68125" y="4272677"/>
            <a:ext cx="76590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Differential equations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FF0000"/>
                </a:solidFill>
              </a:rPr>
              <a:t>initial conditions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008000"/>
                </a:solidFill>
              </a:rPr>
              <a:t>full time spectrum. </a:t>
            </a:r>
            <a:endParaRPr lang="en-US" b="1" dirty="0">
              <a:solidFill>
                <a:srgbClr val="008000"/>
              </a:solidFill>
            </a:endParaRPr>
          </a:p>
          <a:p>
            <a:endParaRPr lang="en-US" b="1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Atomic physics parameters </a:t>
            </a:r>
            <a:r>
              <a:rPr lang="en-US" b="1" i="1" dirty="0" smtClean="0"/>
              <a:t>f</a:t>
            </a:r>
            <a:r>
              <a:rPr lang="en-US" b="1" dirty="0" smtClean="0"/>
              <a:t>, </a:t>
            </a:r>
            <a:r>
              <a:rPr lang="en-US" b="1" i="1" dirty="0" smtClean="0"/>
              <a:t>h</a:t>
            </a:r>
            <a:r>
              <a:rPr lang="en-US" b="1" dirty="0" smtClean="0"/>
              <a:t>, and </a:t>
            </a:r>
            <a:r>
              <a:rPr lang="en-US" b="1" i="1" dirty="0" err="1" smtClean="0"/>
              <a:t>e</a:t>
            </a:r>
            <a:r>
              <a:rPr lang="en-US" b="1" baseline="-25000" dirty="0" err="1" smtClean="0"/>
              <a:t>A</a:t>
            </a:r>
            <a:r>
              <a:rPr lang="en-US" b="1" i="1" baseline="-25000" dirty="0" err="1" smtClean="0"/>
              <a:t>r</a:t>
            </a:r>
            <a:r>
              <a:rPr lang="en-US" b="1" dirty="0" smtClean="0"/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relative contribution of </a:t>
            </a:r>
            <a:r>
              <a:rPr lang="en-US" b="1" i="1" dirty="0" err="1" smtClean="0"/>
              <a:t>μ</a:t>
            </a:r>
            <a:r>
              <a:rPr lang="en-US" b="1" dirty="0" err="1" smtClean="0"/>
              <a:t>Ar</a:t>
            </a:r>
            <a:r>
              <a:rPr lang="en-US" b="1" dirty="0" smtClean="0"/>
              <a:t> state decays</a:t>
            </a:r>
          </a:p>
          <a:p>
            <a:pPr marL="742950" lvl="1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The hydrogen kinetic rates, </a:t>
            </a:r>
            <a:r>
              <a:rPr lang="en-US" b="1" i="1" dirty="0" err="1" smtClean="0"/>
              <a:t>λ</a:t>
            </a:r>
            <a:r>
              <a:rPr lang="en-US" b="1" i="1" baseline="-25000" dirty="0" err="1" smtClean="0"/>
              <a:t>μ</a:t>
            </a:r>
            <a:r>
              <a:rPr lang="en-US" b="1" dirty="0" smtClean="0"/>
              <a:t>, Λ</a:t>
            </a:r>
            <a:r>
              <a:rPr lang="en-US" b="1" baseline="-25000" dirty="0" smtClean="0"/>
              <a:t>S</a:t>
            </a:r>
            <a:r>
              <a:rPr lang="en-US" b="1" i="1" dirty="0" smtClean="0"/>
              <a:t>, </a:t>
            </a:r>
            <a:r>
              <a:rPr lang="en-US" b="1" i="1" dirty="0" err="1" smtClean="0"/>
              <a:t>λ</a:t>
            </a:r>
            <a:r>
              <a:rPr lang="en-US" b="1" baseline="-25000" dirty="0" err="1" smtClean="0"/>
              <a:t>op</a:t>
            </a:r>
            <a:r>
              <a:rPr lang="en-US" b="1" dirty="0" smtClean="0"/>
              <a:t>, </a:t>
            </a:r>
            <a:r>
              <a:rPr lang="en-US" b="1" dirty="0" err="1" smtClean="0"/>
              <a:t>Λ</a:t>
            </a:r>
            <a:r>
              <a:rPr lang="en-US" b="1" baseline="-25000" dirty="0" err="1" smtClean="0"/>
              <a:t>pf</a:t>
            </a:r>
            <a:r>
              <a:rPr lang="en-US" b="1" dirty="0" smtClean="0"/>
              <a:t>, Λ</a:t>
            </a:r>
            <a:r>
              <a:rPr lang="en-US" b="1" baseline="-25000" dirty="0" smtClean="0"/>
              <a:t>O</a:t>
            </a:r>
            <a:r>
              <a:rPr lang="en-US" b="1" dirty="0" smtClean="0"/>
              <a:t>, and Λ</a:t>
            </a:r>
            <a:r>
              <a:rPr lang="en-US" b="1" baseline="-25000" dirty="0" smtClean="0"/>
              <a:t>P</a:t>
            </a:r>
            <a:r>
              <a:rPr lang="en-US" b="1" dirty="0" smtClean="0"/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Directly affect the time distribution of events</a:t>
            </a:r>
          </a:p>
          <a:p>
            <a:pPr marL="742950" lvl="1" indent="-285750">
              <a:buFont typeface="Arial"/>
              <a:buChar char="•"/>
            </a:pP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The fit function is A n</a:t>
            </a:r>
            <a:r>
              <a:rPr lang="en-US" b="1" baseline="-25000" dirty="0"/>
              <a:t>e</a:t>
            </a:r>
            <a:r>
              <a:rPr lang="en-US" b="1" dirty="0"/>
              <a:t>(t)+B</a:t>
            </a:r>
          </a:p>
          <a:p>
            <a:pPr marL="742950" lvl="1" indent="-285750">
              <a:buFont typeface="Arial"/>
              <a:buChar char="•"/>
            </a:pPr>
            <a:endParaRPr lang="en-US" b="1" dirty="0">
              <a:solidFill>
                <a:srgbClr val="660066"/>
              </a:solidFill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0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28" y="12757"/>
            <a:ext cx="8686800" cy="6943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Fit to the decay electron time spectrum</a:t>
            </a:r>
            <a:endParaRPr lang="en-US" dirty="0"/>
          </a:p>
        </p:txBody>
      </p:sp>
      <p:pic>
        <p:nvPicPr>
          <p:cNvPr id="4" name="Picture 3" descr="ElectronTimeSpectrumF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6" y="1099899"/>
            <a:ext cx="5547878" cy="5352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3852" y="2480719"/>
            <a:ext cx="3491376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Basic fit results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/>
              <a:t> </a:t>
            </a:r>
            <a:r>
              <a:rPr lang="en-US" sz="2000" b="1" dirty="0" err="1" smtClean="0"/>
              <a:t>Λ</a:t>
            </a:r>
            <a:r>
              <a:rPr lang="en-US" sz="2000" b="1" baseline="-25000" dirty="0" err="1" smtClean="0"/>
              <a:t>ppμ</a:t>
            </a:r>
            <a:r>
              <a:rPr lang="en-US" sz="2000" b="1" dirty="0" smtClean="0"/>
              <a:t>=2.208(65) x 10</a:t>
            </a:r>
            <a:r>
              <a:rPr lang="en-US" sz="2000" b="1" baseline="30000" dirty="0" smtClean="0"/>
              <a:t>4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-1</a:t>
            </a:r>
          </a:p>
          <a:p>
            <a:pPr marL="742950" lvl="1" indent="-285750">
              <a:buFont typeface="Arial"/>
              <a:buChar char="•"/>
            </a:pPr>
            <a:endParaRPr lang="en-US" sz="2000" b="1" dirty="0" smtClean="0"/>
          </a:p>
          <a:p>
            <a:pPr marL="742950" lvl="1" indent="-285750">
              <a:buFont typeface="Arial"/>
              <a:buChar char="•"/>
            </a:pPr>
            <a:r>
              <a:rPr lang="en-US" sz="2000" b="1" dirty="0" err="1" smtClean="0"/>
              <a:t>Λ</a:t>
            </a:r>
            <a:r>
              <a:rPr lang="en-US" sz="2000" b="1" baseline="-25000" dirty="0" err="1" smtClean="0"/>
              <a:t>pAr</a:t>
            </a:r>
            <a:r>
              <a:rPr lang="en-US" sz="2000" b="1" dirty="0" smtClean="0"/>
              <a:t>=4.529(15) x 10</a:t>
            </a:r>
            <a:r>
              <a:rPr lang="en-US" sz="2000" b="1" baseline="30000" dirty="0" smtClean="0"/>
              <a:t>4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-1</a:t>
            </a:r>
          </a:p>
          <a:p>
            <a:pPr marL="742950" lvl="1" indent="-285750">
              <a:buFont typeface="Arial"/>
              <a:buChar char="•"/>
            </a:pPr>
            <a:endParaRPr lang="en-US" sz="2000" b="1" baseline="30000" dirty="0" smtClean="0"/>
          </a:p>
          <a:p>
            <a:pPr marL="742950" lvl="1" indent="-285750">
              <a:buFont typeface="Arial"/>
              <a:buChar char="•"/>
            </a:pPr>
            <a:r>
              <a:rPr lang="en-US" sz="2000" b="1" dirty="0" err="1" smtClean="0"/>
              <a:t>Λ</a:t>
            </a:r>
            <a:r>
              <a:rPr lang="en-US" sz="2000" b="1" baseline="-25000" dirty="0" err="1" smtClean="0"/>
              <a:t>Ar</a:t>
            </a:r>
            <a:r>
              <a:rPr lang="en-US" sz="2000" b="1" dirty="0" smtClean="0"/>
              <a:t>=1.302(14) </a:t>
            </a:r>
            <a:r>
              <a:rPr lang="en-US" sz="2000" b="1" dirty="0"/>
              <a:t>x </a:t>
            </a:r>
            <a:r>
              <a:rPr lang="en-US" sz="2000" b="1" dirty="0" smtClean="0"/>
              <a:t>10</a:t>
            </a:r>
            <a:r>
              <a:rPr lang="en-US" sz="2000" b="1" baseline="30000" dirty="0" smtClean="0"/>
              <a:t>6</a:t>
            </a:r>
            <a:r>
              <a:rPr lang="en-US" sz="2000" b="1" dirty="0" smtClean="0"/>
              <a:t> </a:t>
            </a:r>
            <a:r>
              <a:rPr lang="en-US" sz="2000" b="1" dirty="0"/>
              <a:t>s</a:t>
            </a:r>
            <a:r>
              <a:rPr lang="en-US" sz="2000" b="1" baseline="30000" dirty="0"/>
              <a:t>-</a:t>
            </a:r>
            <a:r>
              <a:rPr lang="en-US" sz="2000" b="1" baseline="30000" dirty="0" smtClean="0"/>
              <a:t>1</a:t>
            </a:r>
          </a:p>
          <a:p>
            <a:pPr marL="742950" lvl="1" indent="-285750">
              <a:buFont typeface="Arial"/>
              <a:buChar char="•"/>
            </a:pPr>
            <a:endParaRPr lang="en-US" sz="2000" b="1" baseline="30000" dirty="0"/>
          </a:p>
          <a:p>
            <a:pPr marL="285750" indent="-285750">
              <a:buFont typeface="Arial"/>
              <a:buChar char="•"/>
            </a:pPr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r>
              <a:rPr lang="el-GR" sz="2000" b="1" dirty="0" smtClean="0"/>
              <a:t>χ</a:t>
            </a:r>
            <a:r>
              <a:rPr lang="en-US" sz="2000" b="1" dirty="0" smtClean="0"/>
              <a:t>2/</a:t>
            </a:r>
            <a:r>
              <a:rPr lang="en-US" sz="2000" b="1" dirty="0" err="1" smtClean="0"/>
              <a:t>Ndf</a:t>
            </a:r>
            <a:r>
              <a:rPr lang="en-US" sz="2000" b="1" dirty="0" smtClean="0"/>
              <a:t>=0.983(64)</a:t>
            </a:r>
          </a:p>
          <a:p>
            <a:pPr marL="742950" lvl="1" indent="-285750">
              <a:buFont typeface="Arial"/>
              <a:buChar char="•"/>
            </a:pP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660066"/>
                </a:solidFill>
              </a:rPr>
              <a:t>One external systematic correction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69287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33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of results</a:t>
            </a:r>
            <a:endParaRPr lang="en-US" dirty="0"/>
          </a:p>
        </p:txBody>
      </p:sp>
      <p:pic>
        <p:nvPicPr>
          <p:cNvPr id="3" name="Picture 2" descr="ElErro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144"/>
            <a:ext cx="6310099" cy="3377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5621" y="4582105"/>
            <a:ext cx="637717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isappearance rate results</a:t>
            </a:r>
          </a:p>
          <a:p>
            <a:pPr marL="285750" indent="-285750">
              <a:buFont typeface="Arial"/>
              <a:buChar char="•"/>
            </a:pPr>
            <a:endParaRPr lang="en-US" b="1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i="1" dirty="0" err="1" smtClean="0">
                <a:solidFill>
                  <a:srgbClr val="FF0000"/>
                </a:solidFill>
              </a:rPr>
              <a:t>r</a:t>
            </a:r>
            <a:r>
              <a:rPr lang="en-US" b="1" i="1" baseline="-25000" dirty="0" err="1" smtClean="0">
                <a:solidFill>
                  <a:srgbClr val="FF0000"/>
                </a:solidFill>
              </a:rPr>
              <a:t>μp</a:t>
            </a:r>
            <a:r>
              <a:rPr lang="en-US" b="1" dirty="0" smtClean="0">
                <a:solidFill>
                  <a:srgbClr val="FF0000"/>
                </a:solidFill>
              </a:rPr>
              <a:t>=0.52350(80) x 10</a:t>
            </a:r>
            <a:r>
              <a:rPr lang="en-US" b="1" baseline="30000" dirty="0" smtClean="0">
                <a:solidFill>
                  <a:srgbClr val="FF0000"/>
                </a:solidFill>
              </a:rPr>
              <a:t>6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-1 </a:t>
            </a:r>
            <a:r>
              <a:rPr lang="en-US" b="1" dirty="0"/>
              <a:t>where </a:t>
            </a:r>
            <a:r>
              <a:rPr lang="en-US" b="1" i="1" dirty="0" err="1"/>
              <a:t>r</a:t>
            </a:r>
            <a:r>
              <a:rPr lang="en-US" b="1" i="1" baseline="-25000" dirty="0" err="1"/>
              <a:t>μp</a:t>
            </a:r>
            <a:r>
              <a:rPr lang="en-US" b="1" dirty="0" smtClean="0"/>
              <a:t>=</a:t>
            </a:r>
            <a:r>
              <a:rPr lang="en-US" b="1" dirty="0" err="1" smtClean="0"/>
              <a:t>λ</a:t>
            </a:r>
            <a:r>
              <a:rPr lang="en-US" b="1" i="1" baseline="-25000" dirty="0" err="1" smtClean="0"/>
              <a:t>μ</a:t>
            </a:r>
            <a:r>
              <a:rPr lang="en-US" b="1" dirty="0" err="1" smtClean="0"/>
              <a:t>+Λ</a:t>
            </a:r>
            <a:r>
              <a:rPr lang="en-US" b="1" i="1" baseline="-25000" dirty="0" err="1" smtClean="0"/>
              <a:t>ppμ</a:t>
            </a:r>
            <a:r>
              <a:rPr lang="en-US" b="1" dirty="0" err="1" smtClean="0"/>
              <a:t>+Λ</a:t>
            </a:r>
            <a:r>
              <a:rPr lang="en-US" b="1" i="1" baseline="-25000" dirty="0" err="1" smtClean="0"/>
              <a:t>p</a:t>
            </a:r>
            <a:r>
              <a:rPr lang="en-US" b="1" baseline="-25000" dirty="0" err="1" smtClean="0"/>
              <a:t>Ar</a:t>
            </a:r>
            <a:r>
              <a:rPr lang="en-US" b="1" dirty="0" err="1" smtClean="0"/>
              <a:t>+Λ</a:t>
            </a:r>
            <a:r>
              <a:rPr lang="en-US" b="1" baseline="-25000" dirty="0" err="1" smtClean="0"/>
              <a:t>S</a:t>
            </a:r>
            <a:r>
              <a:rPr lang="en-US" b="1" dirty="0" err="1" smtClean="0"/>
              <a:t>+Λ</a:t>
            </a:r>
            <a:r>
              <a:rPr lang="en-US" b="1" baseline="-25000" dirty="0" err="1" smtClean="0"/>
              <a:t>pf</a:t>
            </a:r>
            <a:endParaRPr lang="en-US" b="1" baseline="-25000" dirty="0" smtClean="0"/>
          </a:p>
          <a:p>
            <a:pPr marL="742950" lvl="1" indent="-285750">
              <a:buFont typeface="Arial"/>
              <a:buChar char="•"/>
            </a:pPr>
            <a:endParaRPr lang="en-US" b="1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i="1" dirty="0" err="1" smtClean="0">
                <a:solidFill>
                  <a:srgbClr val="FF0000"/>
                </a:solidFill>
              </a:rPr>
              <a:t>r</a:t>
            </a:r>
            <a:r>
              <a:rPr lang="en-US" b="1" i="1" baseline="-25000" dirty="0" err="1" smtClean="0">
                <a:solidFill>
                  <a:srgbClr val="FF0000"/>
                </a:solidFill>
              </a:rPr>
              <a:t>μ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Ar</a:t>
            </a:r>
            <a:r>
              <a:rPr lang="en-US" b="1" dirty="0" smtClean="0">
                <a:solidFill>
                  <a:srgbClr val="FF0000"/>
                </a:solidFill>
              </a:rPr>
              <a:t>=1.750(16) x 10</a:t>
            </a:r>
            <a:r>
              <a:rPr lang="en-US" b="1" baseline="30000" dirty="0" smtClean="0">
                <a:solidFill>
                  <a:srgbClr val="FF0000"/>
                </a:solidFill>
              </a:rPr>
              <a:t>6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-1 </a:t>
            </a:r>
            <a:r>
              <a:rPr lang="en-US" b="1" dirty="0" smtClean="0">
                <a:solidFill>
                  <a:srgbClr val="000000"/>
                </a:solidFill>
              </a:rPr>
              <a:t>where </a:t>
            </a:r>
            <a:r>
              <a:rPr lang="en-US" b="1" i="1" dirty="0" err="1" smtClean="0">
                <a:solidFill>
                  <a:srgbClr val="000000"/>
                </a:solidFill>
              </a:rPr>
              <a:t>r</a:t>
            </a:r>
            <a:r>
              <a:rPr lang="en-US" b="1" i="1" baseline="-25000" dirty="0" err="1" smtClean="0">
                <a:solidFill>
                  <a:srgbClr val="000000"/>
                </a:solidFill>
              </a:rPr>
              <a:t>μ</a:t>
            </a:r>
            <a:r>
              <a:rPr lang="en-US" b="1" baseline="-25000" dirty="0" err="1" smtClean="0">
                <a:solidFill>
                  <a:srgbClr val="000000"/>
                </a:solidFill>
              </a:rPr>
              <a:t>Ar</a:t>
            </a:r>
            <a:r>
              <a:rPr lang="en-US" b="1" dirty="0" smtClean="0">
                <a:solidFill>
                  <a:srgbClr val="000000"/>
                </a:solidFill>
              </a:rPr>
              <a:t>=</a:t>
            </a:r>
            <a:r>
              <a:rPr lang="en-US" b="1" dirty="0" err="1" smtClean="0">
                <a:solidFill>
                  <a:srgbClr val="000000"/>
                </a:solidFill>
              </a:rPr>
              <a:t>hλ</a:t>
            </a:r>
            <a:r>
              <a:rPr lang="en-US" b="1" i="1" baseline="-25000" dirty="0" err="1" smtClean="0">
                <a:solidFill>
                  <a:srgbClr val="000000"/>
                </a:solidFill>
              </a:rPr>
              <a:t>μ</a:t>
            </a:r>
            <a:r>
              <a:rPr lang="en-US" b="1" dirty="0" err="1" smtClean="0">
                <a:solidFill>
                  <a:srgbClr val="000000"/>
                </a:solidFill>
              </a:rPr>
              <a:t>+Λ</a:t>
            </a:r>
            <a:r>
              <a:rPr lang="en-US" b="1" baseline="-25000" dirty="0" err="1" smtClean="0">
                <a:solidFill>
                  <a:srgbClr val="000000"/>
                </a:solidFill>
              </a:rPr>
              <a:t>Ar</a:t>
            </a:r>
            <a:endParaRPr lang="en-US" b="1" baseline="-250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6247" y="1184842"/>
            <a:ext cx="28377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Statistics limited results</a:t>
            </a:r>
          </a:p>
          <a:p>
            <a:pPr marL="285750" indent="-285750">
              <a:buFont typeface="Arial"/>
              <a:buChar char="•"/>
            </a:pPr>
            <a:endParaRPr lang="en-US" b="1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Scrutiny of  fit procedure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Correlated and non-linear features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5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8" y="40676"/>
            <a:ext cx="8686800" cy="1143000"/>
          </a:xfrm>
        </p:spPr>
        <p:txBody>
          <a:bodyPr>
            <a:normAutofit/>
          </a:bodyPr>
          <a:lstStyle/>
          <a:p>
            <a:r>
              <a:rPr lang="el-GR" sz="3200" b="1" dirty="0" smtClean="0"/>
              <a:t>χ</a:t>
            </a:r>
            <a:r>
              <a:rPr lang="en-US" sz="3200" b="1" baseline="30000" dirty="0" smtClean="0"/>
              <a:t>2</a:t>
            </a:r>
            <a:r>
              <a:rPr lang="en-US" sz="3200" b="1" dirty="0" smtClean="0"/>
              <a:t> Map of the </a:t>
            </a:r>
            <a:r>
              <a:rPr lang="en-US" sz="3200" b="1" dirty="0" err="1" smtClean="0"/>
              <a:t>Λ</a:t>
            </a:r>
            <a:r>
              <a:rPr lang="en-US" sz="3200" b="1" i="1" baseline="-25000" dirty="0" err="1" smtClean="0"/>
              <a:t>ppμ</a:t>
            </a:r>
            <a:r>
              <a:rPr lang="en-US" sz="3200" b="1" dirty="0" smtClean="0"/>
              <a:t>,</a:t>
            </a:r>
            <a:r>
              <a:rPr lang="en-US" sz="3200" b="1" dirty="0"/>
              <a:t> </a:t>
            </a:r>
            <a:r>
              <a:rPr lang="en-US" sz="3200" b="1" dirty="0" err="1" smtClean="0"/>
              <a:t>Λ</a:t>
            </a:r>
            <a:r>
              <a:rPr lang="en-US" sz="3200" b="1" i="1" baseline="-25000" dirty="0" err="1" smtClean="0"/>
              <a:t>p</a:t>
            </a:r>
            <a:r>
              <a:rPr lang="en-US" sz="3200" b="1" baseline="-25000" dirty="0" err="1" smtClean="0"/>
              <a:t>Ar</a:t>
            </a:r>
            <a:r>
              <a:rPr lang="en-US" sz="3200" b="1" baseline="-25000" dirty="0" smtClean="0"/>
              <a:t>, </a:t>
            </a:r>
            <a:r>
              <a:rPr lang="en-US" sz="3200" b="1" dirty="0" smtClean="0"/>
              <a:t>and</a:t>
            </a:r>
            <a:r>
              <a:rPr lang="en-US" sz="3200" b="1" baseline="-25000" dirty="0" smtClean="0"/>
              <a:t> </a:t>
            </a:r>
            <a:r>
              <a:rPr lang="en-US" sz="3200" b="1" dirty="0" err="1" smtClean="0"/>
              <a:t>Λ</a:t>
            </a:r>
            <a:r>
              <a:rPr lang="en-US" sz="3200" b="1" baseline="-25000" dirty="0" err="1" smtClean="0"/>
              <a:t>Ar</a:t>
            </a:r>
            <a:r>
              <a:rPr lang="en-US" sz="3200" b="1" dirty="0" smtClean="0"/>
              <a:t> parameter space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14598" y="4262258"/>
            <a:ext cx="64171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Variation of the </a:t>
            </a:r>
            <a:r>
              <a:rPr lang="el-GR" b="1" dirty="0" smtClean="0"/>
              <a:t>χ</a:t>
            </a:r>
            <a:r>
              <a:rPr lang="en-US" b="1" baseline="30000" dirty="0" smtClean="0"/>
              <a:t>2 </a:t>
            </a:r>
            <a:r>
              <a:rPr lang="en-US" b="1" dirty="0" smtClean="0"/>
              <a:t>relative to the minimum value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The </a:t>
            </a:r>
            <a:r>
              <a:rPr lang="en-US" b="1" dirty="0" err="1" smtClean="0"/>
              <a:t>Δ</a:t>
            </a:r>
            <a:r>
              <a:rPr lang="el-GR" b="1" dirty="0" smtClean="0"/>
              <a:t>χ</a:t>
            </a:r>
            <a:r>
              <a:rPr lang="en-US" b="1" baseline="30000" dirty="0" smtClean="0"/>
              <a:t>2</a:t>
            </a:r>
            <a:r>
              <a:rPr lang="en-US" b="1" dirty="0" smtClean="0"/>
              <a:t>=1 contour is consistent with the  ±1 </a:t>
            </a:r>
            <a:r>
              <a:rPr lang="en-US" b="1" dirty="0" err="1" smtClean="0"/>
              <a:t>σ</a:t>
            </a:r>
            <a:r>
              <a:rPr lang="en-US" b="1" dirty="0" smtClean="0"/>
              <a:t> of the fit results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Reflects the correlation of these parameters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T</a:t>
            </a:r>
            <a:r>
              <a:rPr lang="en-US" b="1" dirty="0" smtClean="0"/>
              <a:t>he </a:t>
            </a:r>
            <a:r>
              <a:rPr lang="el-GR" b="1" dirty="0"/>
              <a:t>χ</a:t>
            </a:r>
            <a:r>
              <a:rPr lang="en-US" b="1" baseline="30000" dirty="0"/>
              <a:t>2 </a:t>
            </a:r>
            <a:r>
              <a:rPr lang="en-US" b="1" dirty="0" smtClean="0"/>
              <a:t> variation is controlled and smoothly varying</a:t>
            </a:r>
            <a:endParaRPr lang="en-US" b="1" dirty="0"/>
          </a:p>
        </p:txBody>
      </p:sp>
      <p:pic>
        <p:nvPicPr>
          <p:cNvPr id="5" name="Picture 4" descr="ElChiMap_Contou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4009" y="-2031854"/>
            <a:ext cx="3004009" cy="901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94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30524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cs typeface="Arial"/>
              </a:rPr>
              <a:t>Muon</a:t>
            </a:r>
            <a:r>
              <a:rPr lang="en-US" dirty="0" smtClean="0">
                <a:cs typeface="Arial"/>
              </a:rPr>
              <a:t> capture </a:t>
            </a:r>
            <a:r>
              <a:rPr lang="en-US" dirty="0">
                <a:cs typeface="Arial"/>
              </a:rPr>
              <a:t>i</a:t>
            </a:r>
            <a:r>
              <a:rPr lang="en-US" dirty="0" smtClean="0">
                <a:cs typeface="Arial"/>
              </a:rPr>
              <a:t>n </a:t>
            </a:r>
            <a:r>
              <a:rPr lang="en-US" dirty="0">
                <a:cs typeface="Arial"/>
              </a:rPr>
              <a:t>t</a:t>
            </a:r>
            <a:r>
              <a:rPr lang="en-US" dirty="0" smtClean="0">
                <a:cs typeface="Arial"/>
              </a:rPr>
              <a:t>he Standard Model</a:t>
            </a:r>
            <a:endParaRPr lang="en-US" dirty="0">
              <a:cs typeface="Arial"/>
            </a:endParaRPr>
          </a:p>
        </p:txBody>
      </p:sp>
      <p:pic>
        <p:nvPicPr>
          <p:cNvPr id="3" name="Picture 2" descr="CaptureDiagr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72" y="1443479"/>
            <a:ext cx="3142159" cy="2244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658" y="1808604"/>
            <a:ext cx="48836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Weak force interaction</a:t>
            </a:r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Sensitive to the </a:t>
            </a:r>
            <a:r>
              <a:rPr lang="en-US" sz="2000" dirty="0" err="1" smtClean="0"/>
              <a:t>hadronic</a:t>
            </a:r>
            <a:r>
              <a:rPr lang="en-US" sz="2000" dirty="0" smtClean="0"/>
              <a:t> environment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spectator quarks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D</a:t>
            </a:r>
            <a:r>
              <a:rPr lang="en-US" sz="2000" dirty="0" smtClean="0"/>
              <a:t>escribed in field theories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χPT</a:t>
            </a:r>
            <a:endParaRPr lang="en-US" sz="2000" dirty="0" smtClean="0"/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781447" y="2892154"/>
            <a:ext cx="421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30874" y="2893969"/>
            <a:ext cx="421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n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3" t="24746" r="3679" b="19161"/>
          <a:stretch/>
        </p:blipFill>
        <p:spPr bwMode="auto">
          <a:xfrm>
            <a:off x="363056" y="5636418"/>
            <a:ext cx="4211821" cy="82094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1041"/>
            <a:ext cx="3827908" cy="277462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794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reproducibility</a:t>
            </a:r>
            <a:endParaRPr lang="en-US" dirty="0"/>
          </a:p>
        </p:txBody>
      </p:sp>
      <p:pic>
        <p:nvPicPr>
          <p:cNvPr id="4" name="Picture 3" descr="ElMCDist_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7" y="1417637"/>
            <a:ext cx="8482115" cy="2528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017" y="4261444"/>
            <a:ext cx="36759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10</a:t>
            </a:r>
            <a:r>
              <a:rPr lang="en-US" b="1" baseline="30000" dirty="0" smtClean="0"/>
              <a:t>4</a:t>
            </a:r>
            <a:r>
              <a:rPr lang="en-US" b="1" dirty="0" smtClean="0"/>
              <a:t> pseudo data histograms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/>
              <a:t>F</a:t>
            </a:r>
            <a:r>
              <a:rPr lang="en-US" b="1" dirty="0" smtClean="0"/>
              <a:t>it function result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Same statistics as data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R</a:t>
            </a:r>
            <a:r>
              <a:rPr lang="en-US" b="1" dirty="0" smtClean="0"/>
              <a:t>eliability of the central values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660066"/>
                </a:solidFill>
              </a:rPr>
              <a:t>As well as the reported fit errors</a:t>
            </a:r>
            <a:endParaRPr lang="en-US" b="1" dirty="0">
              <a:solidFill>
                <a:srgbClr val="660066"/>
              </a:solidFill>
            </a:endParaRPr>
          </a:p>
        </p:txBody>
      </p:sp>
      <p:pic>
        <p:nvPicPr>
          <p:cNvPr id="6" name="Picture 5" descr="MCDistTabl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23" y="4331009"/>
            <a:ext cx="46355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92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1"/>
          <p:cNvSpPr>
            <a:spLocks noChangeShapeType="1"/>
          </p:cNvSpPr>
          <p:nvPr/>
        </p:nvSpPr>
        <p:spPr bwMode="auto">
          <a:xfrm>
            <a:off x="4829174" y="5756274"/>
            <a:ext cx="0" cy="104140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76567" y="136524"/>
            <a:ext cx="5329365" cy="762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Capture Neutron Kinetics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5292724" y="1939924"/>
            <a:ext cx="990600" cy="8128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4302124" y="2428875"/>
            <a:ext cx="1066800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370323" y="2508251"/>
            <a:ext cx="920878" cy="7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1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>
                <a:sym typeface="Symbol" charset="0"/>
              </a:rPr>
              <a:t>p</a:t>
            </a:r>
          </a:p>
          <a:p>
            <a:pPr algn="ctr" defTabSz="939800"/>
            <a:r>
              <a:rPr lang="en-US" sz="2000" b="1" dirty="0">
                <a:sym typeface="Symbol" charset="0"/>
              </a:rPr>
              <a:t>Singlet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6207124" y="1127125"/>
            <a:ext cx="1066800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244325" y="1279524"/>
            <a:ext cx="944773" cy="83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 err="1"/>
              <a:t>pp</a:t>
            </a:r>
            <a:r>
              <a:rPr lang="en-US" sz="2400" b="1" i="1" dirty="0">
                <a:sym typeface="Symbol" charset="0"/>
              </a:rPr>
              <a:t></a:t>
            </a:r>
          </a:p>
          <a:p>
            <a:pPr algn="ctr" defTabSz="939800"/>
            <a:r>
              <a:rPr lang="en-US" sz="2400" b="1" dirty="0">
                <a:sym typeface="Symbol" charset="0"/>
              </a:rPr>
              <a:t>Ortho</a:t>
            </a:r>
            <a:endParaRPr lang="en-US" sz="2400" dirty="0">
              <a:sym typeface="Symbol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rot="5400000" flipH="1" flipV="1">
            <a:off x="6816724" y="365124"/>
            <a:ext cx="609600" cy="9144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7273924" y="1695450"/>
            <a:ext cx="9144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pPr>
              <a:defRPr/>
            </a:pPr>
            <a:endParaRPr lang="en-US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673724" y="4654551"/>
            <a:ext cx="706956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i="1" dirty="0">
                <a:sym typeface="Symbol" charset="0"/>
              </a:rPr>
              <a:t>h</a:t>
            </a:r>
            <a:r>
              <a:rPr lang="en-US" sz="2400" b="1" dirty="0">
                <a:sym typeface="Symbol" charset="0"/>
              </a:rPr>
              <a:t></a:t>
            </a:r>
            <a:r>
              <a:rPr lang="en-US" sz="2400" b="1" i="1" baseline="-25000" dirty="0">
                <a:sym typeface="Symbol" charset="0"/>
              </a:rPr>
              <a:t></a:t>
            </a:r>
            <a:endParaRPr lang="en-US" sz="2400" b="1" i="1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426324" y="1162051"/>
            <a:ext cx="600076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>
                <a:solidFill>
                  <a:srgbClr val="0D0D0D"/>
                </a:solidFill>
                <a:sym typeface="Symbol" charset="0"/>
              </a:rPr>
              <a:t></a:t>
            </a:r>
            <a:r>
              <a:rPr lang="en-US" sz="2400" baseline="-25000">
                <a:solidFill>
                  <a:srgbClr val="0D0D0D"/>
                </a:solidFill>
                <a:sym typeface="Symbol" charset="0"/>
              </a:rPr>
              <a:t>op</a:t>
            </a:r>
            <a:endParaRPr lang="en-US" sz="2400">
              <a:solidFill>
                <a:srgbClr val="0D0D0D"/>
              </a:solidFill>
              <a:sym typeface="Symbol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7762874" y="3136901"/>
            <a:ext cx="1905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3235324" y="4054474"/>
            <a:ext cx="1066800" cy="892176"/>
          </a:xfrm>
          <a:prstGeom prst="line">
            <a:avLst/>
          </a:prstGeom>
          <a:noFill/>
          <a:ln w="38100" cmpd="sng">
            <a:solidFill>
              <a:schemeClr val="tx1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4225924" y="4632325"/>
            <a:ext cx="1066800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407829" y="4978401"/>
            <a:ext cx="715694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>
                <a:sym typeface="Symbol" charset="0"/>
              </a:rPr>
              <a:t></a:t>
            </a:r>
            <a:r>
              <a:rPr lang="en-US" sz="2400" b="1" dirty="0" err="1">
                <a:sym typeface="Symbol" charset="0"/>
              </a:rPr>
              <a:t>Ar</a:t>
            </a:r>
            <a:endParaRPr lang="en-US" sz="2400" b="1" dirty="0">
              <a:sym typeface="Symbol" charset="0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5292724" y="5241924"/>
            <a:ext cx="12954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298950" y="5435601"/>
            <a:ext cx="1905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622550" y="5842001"/>
            <a:ext cx="1905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155950" y="5680074"/>
            <a:ext cx="19050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584950" y="650874"/>
            <a:ext cx="19050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4835524" y="3565524"/>
            <a:ext cx="0" cy="1057276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092324" y="3565525"/>
            <a:ext cx="1143000" cy="1139826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431694" y="3825874"/>
            <a:ext cx="473790" cy="5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800" b="1" i="1" dirty="0">
                <a:sym typeface="Symbol" charset="0"/>
              </a:rPr>
              <a:t></a:t>
            </a:r>
            <a:endParaRPr lang="en-US" sz="2400" b="1" i="1" dirty="0">
              <a:sym typeface="Symbol" charset="0"/>
            </a:endParaRP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 flipV="1">
            <a:off x="3235324" y="3241674"/>
            <a:ext cx="1066800" cy="812800"/>
          </a:xfrm>
          <a:prstGeom prst="line">
            <a:avLst/>
          </a:prstGeom>
          <a:noFill/>
          <a:ln w="38100" cmpd="sng">
            <a:solidFill>
              <a:schemeClr val="tx1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140325" y="1736725"/>
            <a:ext cx="8064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>
                <a:sym typeface="Symbol" charset="0"/>
              </a:rPr>
              <a:t></a:t>
            </a:r>
            <a:r>
              <a:rPr lang="en-US" sz="2400" b="1" baseline="-25000">
                <a:sym typeface="Symbol" charset="0"/>
              </a:rPr>
              <a:t>pp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921125" y="3717925"/>
            <a:ext cx="715694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</a:t>
            </a:r>
            <a:r>
              <a:rPr lang="en-US" sz="2400" b="1" i="1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p</a:t>
            </a:r>
            <a:r>
              <a:rPr lang="en-US" sz="2400" b="1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Ar</a:t>
            </a:r>
            <a:endParaRPr lang="en-US" sz="2400" b="1" baseline="-25000" dirty="0">
              <a:solidFill>
                <a:schemeClr val="tx1">
                  <a:lumMod val="95000"/>
                  <a:lumOff val="5000"/>
                </a:schemeClr>
              </a:solidFill>
              <a:sym typeface="Symbol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190498" y="985191"/>
            <a:ext cx="3462399" cy="255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036" tIns="47018" rIns="94036" bIns="47018">
            <a:spAutoFit/>
          </a:bodyPr>
          <a:lstStyle/>
          <a:p>
            <a:pPr marL="342900" indent="-342900" defTabSz="939800">
              <a:buFont typeface="Arial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Relative </a:t>
            </a:r>
            <a:r>
              <a:rPr lang="en-US" sz="2000" b="1" dirty="0" smtClean="0">
                <a:solidFill>
                  <a:srgbClr val="0000FF"/>
                </a:solidFill>
              </a:rPr>
              <a:t>efficiency,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e</a:t>
            </a:r>
            <a:r>
              <a:rPr lang="en-US" sz="2000" b="1" i="1" baseline="-25000" dirty="0" err="1" smtClean="0">
                <a:solidFill>
                  <a:srgbClr val="0000FF"/>
                </a:solidFill>
              </a:rPr>
              <a:t>H</a:t>
            </a:r>
            <a:r>
              <a:rPr lang="en-US" sz="2000" b="1" dirty="0" smtClean="0">
                <a:solidFill>
                  <a:srgbClr val="0000FF"/>
                </a:solidFill>
              </a:rPr>
              <a:t>, of 5.2 MeV neutrons</a:t>
            </a:r>
          </a:p>
          <a:p>
            <a:pPr marL="342900" indent="-342900" defTabSz="939800">
              <a:buFont typeface="Arial"/>
              <a:buChar char="•"/>
            </a:pPr>
            <a:endParaRPr lang="en-US" sz="2000" b="1" dirty="0">
              <a:solidFill>
                <a:srgbClr val="0000FF"/>
              </a:solidFill>
            </a:endParaRPr>
          </a:p>
          <a:p>
            <a:pPr marL="342900" indent="-342900" defTabSz="939800">
              <a:buFont typeface="Arial"/>
              <a:buChar char="•"/>
            </a:pPr>
            <a:r>
              <a:rPr lang="en-US" sz="2000" b="1" i="1" dirty="0" err="1" smtClean="0">
                <a:solidFill>
                  <a:srgbClr val="0000FF"/>
                </a:solidFill>
              </a:rPr>
              <a:t>e</a:t>
            </a:r>
            <a:r>
              <a:rPr lang="en-US" sz="2000" b="1" i="1" baseline="-25000" dirty="0" err="1" smtClean="0">
                <a:solidFill>
                  <a:srgbClr val="0000FF"/>
                </a:solidFill>
              </a:rPr>
              <a:t>H</a:t>
            </a:r>
            <a:r>
              <a:rPr lang="en-US" sz="2000" b="1" dirty="0" smtClean="0">
                <a:solidFill>
                  <a:srgbClr val="0000FF"/>
                </a:solidFill>
              </a:rPr>
              <a:t>=1.833(80)</a:t>
            </a:r>
          </a:p>
          <a:p>
            <a:pPr marL="342900" indent="-342900" defTabSz="939800">
              <a:buFont typeface="Arial"/>
              <a:buChar char="•"/>
            </a:pPr>
            <a:endParaRPr lang="en-US" sz="2000" b="1" dirty="0">
              <a:solidFill>
                <a:srgbClr val="0000FF"/>
              </a:solidFill>
            </a:endParaRPr>
          </a:p>
          <a:p>
            <a:pPr marL="342900" indent="-342900" defTabSz="9398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≈ 1-3 MeV neutrons</a:t>
            </a:r>
          </a:p>
          <a:p>
            <a:pPr marL="342900" indent="-342900" defTabSz="939800">
              <a:buFont typeface="Arial"/>
              <a:buChar char="•"/>
            </a:pPr>
            <a:endParaRPr lang="en-US" sz="2000" b="1" dirty="0">
              <a:solidFill>
                <a:srgbClr val="0000FF"/>
              </a:solidFill>
            </a:endParaRPr>
          </a:p>
          <a:p>
            <a:pPr marL="342900" indent="-342900" defTabSz="939800">
              <a:buFont typeface="Arial"/>
              <a:buChar char="•"/>
            </a:pP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3540124" y="4622801"/>
            <a:ext cx="3810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036" tIns="47018" rIns="94036" bIns="47018">
            <a:spAutoFit/>
          </a:bodyPr>
          <a:lstStyle/>
          <a:p>
            <a:pPr defTabSz="939800"/>
            <a:r>
              <a:rPr lang="en-US" sz="2400" b="1" i="1"/>
              <a:t>f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463924" y="2997201"/>
            <a:ext cx="7620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036" tIns="47018" rIns="94036" bIns="47018">
            <a:spAutoFit/>
          </a:bodyPr>
          <a:lstStyle/>
          <a:p>
            <a:pPr defTabSz="939800"/>
            <a:r>
              <a:rPr lang="en-US" sz="2400" b="1"/>
              <a:t>1-</a:t>
            </a:r>
            <a:r>
              <a:rPr lang="en-US" sz="2400" b="1" i="1"/>
              <a:t>f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4987924" y="6003925"/>
            <a:ext cx="638749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>
                <a:solidFill>
                  <a:srgbClr val="FF0000"/>
                </a:solidFill>
                <a:sym typeface="Symbol" charset="0"/>
              </a:rPr>
              <a:t></a:t>
            </a:r>
            <a:r>
              <a:rPr lang="en-US" sz="2400" b="1" baseline="-25000">
                <a:solidFill>
                  <a:srgbClr val="FF0000"/>
                </a:solidFill>
                <a:sym typeface="Symbol" charset="0"/>
              </a:rPr>
              <a:t>Ar</a:t>
            </a:r>
          </a:p>
        </p:txBody>
      </p:sp>
      <p:sp>
        <p:nvSpPr>
          <p:cNvPr id="33" name="Line 36"/>
          <p:cNvSpPr>
            <a:spLocks noChangeShapeType="1"/>
          </p:cNvSpPr>
          <p:nvPr/>
        </p:nvSpPr>
        <p:spPr bwMode="auto">
          <a:xfrm rot="16200000" flipH="1">
            <a:off x="5337174" y="3260724"/>
            <a:ext cx="609600" cy="914400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34" name="Rectangle 37"/>
          <p:cNvSpPr>
            <a:spLocks noChangeArrowheads="1"/>
          </p:cNvSpPr>
          <p:nvPr/>
        </p:nvSpPr>
        <p:spPr bwMode="auto">
          <a:xfrm>
            <a:off x="5673724" y="3959224"/>
            <a:ext cx="536576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>
                <a:solidFill>
                  <a:srgbClr val="0000FF"/>
                </a:solidFill>
                <a:sym typeface="Symbol" charset="0"/>
              </a:rPr>
              <a:t></a:t>
            </a:r>
            <a:r>
              <a:rPr lang="en-US" sz="2400" b="1" baseline="-25000">
                <a:solidFill>
                  <a:srgbClr val="0000FF"/>
                </a:solidFill>
                <a:sym typeface="Symbol" charset="0"/>
              </a:rPr>
              <a:t>S</a:t>
            </a:r>
          </a:p>
        </p:txBody>
      </p: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6664325" y="365124"/>
            <a:ext cx="516412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ym typeface="Symbol" charset="0"/>
              </a:rPr>
              <a:t></a:t>
            </a:r>
            <a:r>
              <a:rPr lang="en-US" sz="2400" b="1" i="1" baseline="-25000" dirty="0">
                <a:sym typeface="Symbol" charset="0"/>
              </a:rPr>
              <a:t></a:t>
            </a:r>
            <a:endParaRPr lang="en-US" sz="2400" b="1" i="1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36" name="Line 42"/>
          <p:cNvSpPr>
            <a:spLocks noChangeShapeType="1"/>
          </p:cNvSpPr>
          <p:nvPr/>
        </p:nvSpPr>
        <p:spPr bwMode="auto">
          <a:xfrm rot="16200000" flipH="1">
            <a:off x="6969124" y="2130424"/>
            <a:ext cx="609600" cy="914400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37" name="Rectangle 44"/>
          <p:cNvSpPr>
            <a:spLocks noChangeArrowheads="1"/>
          </p:cNvSpPr>
          <p:nvPr/>
        </p:nvSpPr>
        <p:spPr bwMode="auto">
          <a:xfrm>
            <a:off x="7378701" y="2889251"/>
            <a:ext cx="574674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>
                <a:solidFill>
                  <a:srgbClr val="0000FF"/>
                </a:solidFill>
                <a:sym typeface="Symbol" charset="0"/>
              </a:rPr>
              <a:t></a:t>
            </a:r>
            <a:r>
              <a:rPr lang="en-US" sz="2400" b="1" baseline="-25000">
                <a:solidFill>
                  <a:srgbClr val="0000FF"/>
                </a:solidFill>
                <a:sym typeface="Symbol" charset="0"/>
              </a:rPr>
              <a:t>O</a:t>
            </a:r>
          </a:p>
        </p:txBody>
      </p:sp>
      <p:sp>
        <p:nvSpPr>
          <p:cNvPr id="38" name="Line 47"/>
          <p:cNvSpPr>
            <a:spLocks noChangeShapeType="1"/>
          </p:cNvSpPr>
          <p:nvPr/>
        </p:nvSpPr>
        <p:spPr bwMode="auto">
          <a:xfrm flipV="1">
            <a:off x="4791074" y="1400174"/>
            <a:ext cx="0" cy="1057276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39" name="Rectangle 48"/>
          <p:cNvSpPr>
            <a:spLocks noChangeArrowheads="1"/>
          </p:cNvSpPr>
          <p:nvPr/>
        </p:nvSpPr>
        <p:spPr bwMode="auto">
          <a:xfrm>
            <a:off x="4225925" y="1736724"/>
            <a:ext cx="516412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ym typeface="Symbol" charset="0"/>
              </a:rPr>
              <a:t></a:t>
            </a:r>
            <a:r>
              <a:rPr lang="en-US" sz="2400" b="1" i="1" baseline="-25000" dirty="0">
                <a:sym typeface="Symbol" charset="0"/>
              </a:rPr>
              <a:t></a:t>
            </a:r>
            <a:endParaRPr lang="en-US" sz="2400" b="1" i="1" dirty="0">
              <a:solidFill>
                <a:srgbClr val="0000FF"/>
              </a:solidFill>
              <a:sym typeface="Symbol" charset="0"/>
            </a:endParaRPr>
          </a:p>
        </p:txBody>
      </p:sp>
      <p:pic>
        <p:nvPicPr>
          <p:cNvPr id="40" name="Picture 39" descr="nF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24" y="1678560"/>
            <a:ext cx="4259719" cy="4109464"/>
          </a:xfrm>
          <a:prstGeom prst="rect">
            <a:avLst/>
          </a:prstGeom>
        </p:spPr>
      </p:pic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17929" y="5534561"/>
            <a:ext cx="489340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n</a:t>
            </a:r>
            <a:r>
              <a:rPr lang="en-US" sz="2000" b="1" i="1" baseline="-25000" dirty="0" err="1" smtClean="0"/>
              <a:t>n</a:t>
            </a:r>
            <a:r>
              <a:rPr lang="en-US" sz="2000" b="1" dirty="0"/>
              <a:t>(t)=</a:t>
            </a:r>
            <a:r>
              <a:rPr lang="en-US" sz="2000" b="1" i="1" dirty="0" err="1">
                <a:solidFill>
                  <a:srgbClr val="0000FF"/>
                </a:solidFill>
              </a:rPr>
              <a:t>e</a:t>
            </a:r>
            <a:r>
              <a:rPr lang="en-US" sz="2000" b="1" i="1" baseline="-25000" dirty="0" err="1">
                <a:solidFill>
                  <a:srgbClr val="0000FF"/>
                </a:solidFill>
              </a:rPr>
              <a:t>H</a:t>
            </a:r>
            <a:r>
              <a:rPr lang="en-US" sz="2000" b="1" dirty="0">
                <a:solidFill>
                  <a:srgbClr val="0000FF"/>
                </a:solidFill>
              </a:rPr>
              <a:t>(</a:t>
            </a:r>
            <a:r>
              <a:rPr lang="en-US" sz="2000" b="1" dirty="0">
                <a:solidFill>
                  <a:srgbClr val="0000FF"/>
                </a:solidFill>
                <a:sym typeface="Symbol" charset="0"/>
              </a:rPr>
              <a:t></a:t>
            </a:r>
            <a:r>
              <a:rPr lang="en-US" sz="2000" b="1" baseline="-25000" dirty="0" err="1" smtClean="0">
                <a:solidFill>
                  <a:srgbClr val="0000FF"/>
                </a:solidFill>
                <a:sym typeface="Symbol" charset="0"/>
              </a:rPr>
              <a:t>S</a:t>
            </a:r>
            <a:r>
              <a:rPr lang="en-US" sz="2000" b="1" dirty="0" err="1" smtClean="0">
                <a:solidFill>
                  <a:srgbClr val="0000FF"/>
                </a:solidFill>
                <a:sym typeface="Symbol" charset="0"/>
              </a:rPr>
              <a:t>n</a:t>
            </a:r>
            <a:r>
              <a:rPr lang="en-US" sz="2000" b="1" i="1" baseline="-25000" dirty="0" err="1" smtClean="0">
                <a:solidFill>
                  <a:srgbClr val="0000FF"/>
                </a:solidFill>
                <a:sym typeface="Symbol" charset="0"/>
              </a:rPr>
              <a:t></a:t>
            </a:r>
            <a:r>
              <a:rPr lang="en-US" sz="2000" b="1" i="1" baseline="-25000" dirty="0" err="1">
                <a:solidFill>
                  <a:srgbClr val="0000FF"/>
                </a:solidFill>
                <a:sym typeface="Symbol" charset="0"/>
              </a:rPr>
              <a:t>p</a:t>
            </a:r>
            <a:r>
              <a:rPr lang="en-US" sz="2000" b="1" dirty="0">
                <a:solidFill>
                  <a:srgbClr val="0000FF"/>
                </a:solidFill>
              </a:rPr>
              <a:t>(t</a:t>
            </a:r>
            <a:r>
              <a:rPr lang="en-US" sz="2000" b="1" dirty="0" smtClean="0">
                <a:solidFill>
                  <a:srgbClr val="0000FF"/>
                </a:solidFill>
              </a:rPr>
              <a:t>)</a:t>
            </a:r>
            <a:r>
              <a:rPr lang="en-US" sz="2000" b="1" dirty="0">
                <a:solidFill>
                  <a:srgbClr val="0000FF"/>
                </a:solidFill>
              </a:rPr>
              <a:t>+</a:t>
            </a:r>
            <a:r>
              <a:rPr lang="en-US" sz="2000" b="1" dirty="0" smtClean="0">
                <a:solidFill>
                  <a:srgbClr val="0000FF"/>
                </a:solidFill>
                <a:sym typeface="Symbol" charset="0"/>
              </a:rPr>
              <a:t></a:t>
            </a:r>
            <a:r>
              <a:rPr lang="en-US" sz="2000" b="1" baseline="-25000" dirty="0" err="1">
                <a:solidFill>
                  <a:srgbClr val="0000FF"/>
                </a:solidFill>
                <a:sym typeface="Symbol" charset="0"/>
              </a:rPr>
              <a:t>O</a:t>
            </a:r>
            <a:r>
              <a:rPr lang="en-US" sz="2000" b="1" dirty="0" err="1" smtClean="0">
                <a:solidFill>
                  <a:srgbClr val="0000FF"/>
                </a:solidFill>
                <a:sym typeface="Symbol" charset="0"/>
              </a:rPr>
              <a:t>n</a:t>
            </a:r>
            <a:r>
              <a:rPr lang="en-US" sz="2000" b="1" baseline="-25000" dirty="0" err="1" smtClean="0">
                <a:solidFill>
                  <a:srgbClr val="0000FF"/>
                </a:solidFill>
                <a:sym typeface="Symbol" charset="0"/>
              </a:rPr>
              <a:t>Ortho</a:t>
            </a:r>
            <a:r>
              <a:rPr lang="en-US" sz="2000" b="1" dirty="0">
                <a:solidFill>
                  <a:srgbClr val="0000FF"/>
                </a:solidFill>
              </a:rPr>
              <a:t>(t))</a:t>
            </a:r>
            <a:r>
              <a:rPr lang="en-US" sz="2000" b="1" dirty="0"/>
              <a:t>+ </a:t>
            </a:r>
            <a:r>
              <a:rPr lang="en-US" sz="2000" b="1" dirty="0">
                <a:solidFill>
                  <a:srgbClr val="FF0000"/>
                </a:solidFill>
                <a:sym typeface="Symbol" charset="0"/>
              </a:rPr>
              <a:t></a:t>
            </a:r>
            <a:r>
              <a:rPr lang="en-US" sz="2000" b="1" baseline="-25000" dirty="0" err="1" smtClean="0">
                <a:solidFill>
                  <a:srgbClr val="FF0000"/>
                </a:solidFill>
                <a:sym typeface="Symbol" charset="0"/>
              </a:rPr>
              <a:t>Ar</a:t>
            </a:r>
            <a:r>
              <a:rPr lang="en-US" sz="2000" b="1" dirty="0" err="1" smtClean="0">
                <a:solidFill>
                  <a:srgbClr val="FF0000"/>
                </a:solidFill>
                <a:sym typeface="Symbol" charset="0"/>
              </a:rPr>
              <a:t>n</a:t>
            </a:r>
            <a:r>
              <a:rPr lang="en-US" sz="2000" b="1" i="1" baseline="-25000" dirty="0" err="1" smtClean="0">
                <a:solidFill>
                  <a:srgbClr val="FF0000"/>
                </a:solidFill>
                <a:sym typeface="Symbol" charset="0"/>
              </a:rPr>
              <a:t></a:t>
            </a:r>
            <a:r>
              <a:rPr lang="en-US" sz="2000" b="1" baseline="-25000" dirty="0" err="1">
                <a:solidFill>
                  <a:srgbClr val="FF0000"/>
                </a:solidFill>
                <a:sym typeface="Symbol" charset="0"/>
              </a:rPr>
              <a:t>Ar</a:t>
            </a:r>
            <a:r>
              <a:rPr lang="en-US" sz="2000" b="1" dirty="0">
                <a:solidFill>
                  <a:srgbClr val="FF0000"/>
                </a:solidFill>
                <a:sym typeface="Symbol" charset="0"/>
              </a:rPr>
              <a:t>(t)</a:t>
            </a:r>
          </a:p>
          <a:p>
            <a:endParaRPr lang="en-US" sz="2000" b="1" dirty="0">
              <a:sym typeface="Symbol" charset="0"/>
            </a:endParaRPr>
          </a:p>
          <a:p>
            <a:r>
              <a:rPr lang="en-US" sz="2000" b="1" dirty="0" smtClean="0">
                <a:sym typeface="Symbol" charset="0"/>
              </a:rPr>
              <a:t> </a:t>
            </a:r>
            <a:r>
              <a:rPr lang="en-US" sz="2000" b="1" i="1" dirty="0" err="1" smtClean="0">
                <a:solidFill>
                  <a:srgbClr val="008040"/>
                </a:solidFill>
                <a:sym typeface="Symbol" charset="0"/>
              </a:rPr>
              <a:t>r</a:t>
            </a:r>
            <a:r>
              <a:rPr lang="en-US" sz="2000" b="1" i="1" baseline="-25000" dirty="0" err="1" smtClean="0">
                <a:solidFill>
                  <a:srgbClr val="008040"/>
                </a:solidFill>
                <a:sym typeface="Symbol" charset="0"/>
              </a:rPr>
              <a:t></a:t>
            </a:r>
            <a:r>
              <a:rPr lang="en-US" sz="2000" b="1" i="1" baseline="-25000" dirty="0" err="1">
                <a:solidFill>
                  <a:srgbClr val="008040"/>
                </a:solidFill>
                <a:sym typeface="Symbol" charset="0"/>
              </a:rPr>
              <a:t>p</a:t>
            </a:r>
            <a:r>
              <a:rPr lang="en-US" sz="2000" b="1" dirty="0">
                <a:solidFill>
                  <a:srgbClr val="008040"/>
                </a:solidFill>
                <a:sym typeface="Symbol" charset="0"/>
              </a:rPr>
              <a:t>= </a:t>
            </a:r>
            <a:r>
              <a:rPr lang="en-US" sz="2000" b="1" i="1" baseline="-25000" dirty="0">
                <a:solidFill>
                  <a:srgbClr val="008040"/>
                </a:solidFill>
                <a:sym typeface="Symbol" charset="0"/>
              </a:rPr>
              <a:t></a:t>
            </a:r>
            <a:r>
              <a:rPr lang="en-US" sz="2000" b="1" dirty="0">
                <a:solidFill>
                  <a:srgbClr val="008040"/>
                </a:solidFill>
                <a:sym typeface="Symbol" charset="0"/>
              </a:rPr>
              <a:t>+</a:t>
            </a:r>
            <a:r>
              <a:rPr lang="en-US" sz="2000" b="1" i="1" baseline="-25000" dirty="0" err="1">
                <a:solidFill>
                  <a:srgbClr val="008040"/>
                </a:solidFill>
                <a:sym typeface="Symbol" charset="0"/>
              </a:rPr>
              <a:t>pp</a:t>
            </a:r>
            <a:r>
              <a:rPr lang="en-US" sz="2000" b="1" i="1" baseline="-25000" dirty="0">
                <a:solidFill>
                  <a:srgbClr val="008040"/>
                </a:solidFill>
                <a:sym typeface="Symbol" charset="0"/>
              </a:rPr>
              <a:t></a:t>
            </a:r>
            <a:r>
              <a:rPr lang="en-US" sz="2000" b="1" dirty="0">
                <a:solidFill>
                  <a:srgbClr val="008040"/>
                </a:solidFill>
                <a:sym typeface="Symbol" charset="0"/>
              </a:rPr>
              <a:t>+ </a:t>
            </a:r>
            <a:r>
              <a:rPr lang="en-US" sz="2000" b="1" i="1" baseline="-25000" dirty="0" err="1">
                <a:solidFill>
                  <a:srgbClr val="008040"/>
                </a:solidFill>
                <a:sym typeface="Symbol" charset="0"/>
              </a:rPr>
              <a:t>p</a:t>
            </a:r>
            <a:r>
              <a:rPr lang="en-US" sz="2000" b="1" baseline="-25000" dirty="0" err="1">
                <a:solidFill>
                  <a:srgbClr val="008040"/>
                </a:solidFill>
                <a:sym typeface="Symbol" charset="0"/>
              </a:rPr>
              <a:t>Ar</a:t>
            </a:r>
            <a:r>
              <a:rPr lang="en-US" sz="2000" b="1" dirty="0">
                <a:solidFill>
                  <a:srgbClr val="008040"/>
                </a:solidFill>
                <a:sym typeface="Symbol" charset="0"/>
              </a:rPr>
              <a:t>+</a:t>
            </a:r>
            <a:r>
              <a:rPr lang="en-US" sz="2000" b="1" baseline="-25000" dirty="0" smtClean="0">
                <a:solidFill>
                  <a:srgbClr val="008040"/>
                </a:solidFill>
                <a:sym typeface="Symbol" charset="0"/>
              </a:rPr>
              <a:t>S</a:t>
            </a:r>
            <a:r>
              <a:rPr lang="en-US" sz="2000" b="1" dirty="0">
                <a:solidFill>
                  <a:srgbClr val="008040"/>
                </a:solidFill>
                <a:sym typeface="Symbol" charset="0"/>
              </a:rPr>
              <a:t>+ </a:t>
            </a:r>
            <a:r>
              <a:rPr lang="en-US" sz="2000" b="1" baseline="-25000" dirty="0" err="1" smtClean="0">
                <a:solidFill>
                  <a:srgbClr val="008040"/>
                </a:solidFill>
                <a:sym typeface="Symbol" charset="0"/>
              </a:rPr>
              <a:t>pf</a:t>
            </a:r>
            <a:r>
              <a:rPr lang="en-US" sz="2000" b="1" baseline="-25000" dirty="0" smtClean="0">
                <a:sym typeface="Symbol" charset="0"/>
              </a:rPr>
              <a:t> </a:t>
            </a:r>
            <a:endParaRPr lang="en-US" sz="2000" b="1" dirty="0">
              <a:sym typeface="Symbol" charset="0"/>
            </a:endParaRPr>
          </a:p>
          <a:p>
            <a:r>
              <a:rPr lang="en-US" sz="2000" b="1" i="1" dirty="0" smtClean="0">
                <a:sym typeface="Symbol" charset="0"/>
              </a:rPr>
              <a:t> </a:t>
            </a:r>
            <a:r>
              <a:rPr lang="en-US" sz="2000" b="1" dirty="0" err="1" smtClean="0">
                <a:solidFill>
                  <a:srgbClr val="008040"/>
                </a:solidFill>
                <a:sym typeface="Symbol" charset="0"/>
              </a:rPr>
              <a:t>r</a:t>
            </a:r>
            <a:r>
              <a:rPr lang="en-US" sz="2000" b="1" i="1" baseline="-25000" dirty="0" err="1" smtClean="0">
                <a:solidFill>
                  <a:srgbClr val="008040"/>
                </a:solidFill>
                <a:sym typeface="Symbol" charset="0"/>
              </a:rPr>
              <a:t></a:t>
            </a:r>
            <a:r>
              <a:rPr lang="en-US" sz="2000" b="1" baseline="-25000" dirty="0" err="1">
                <a:solidFill>
                  <a:srgbClr val="008040"/>
                </a:solidFill>
                <a:sym typeface="Symbol" charset="0"/>
              </a:rPr>
              <a:t>Ar</a:t>
            </a:r>
            <a:r>
              <a:rPr lang="en-US" sz="2000" b="1" dirty="0">
                <a:solidFill>
                  <a:srgbClr val="008040"/>
                </a:solidFill>
                <a:sym typeface="Symbol" charset="0"/>
              </a:rPr>
              <a:t>= </a:t>
            </a:r>
            <a:r>
              <a:rPr lang="en-US" sz="2000" b="1" i="1" dirty="0" smtClean="0">
                <a:solidFill>
                  <a:srgbClr val="008040"/>
                </a:solidFill>
                <a:sym typeface="Symbol" charset="0"/>
              </a:rPr>
              <a:t>h</a:t>
            </a:r>
            <a:r>
              <a:rPr lang="en-US" sz="2000" b="1" dirty="0" smtClean="0">
                <a:solidFill>
                  <a:srgbClr val="008040"/>
                </a:solidFill>
                <a:sym typeface="Symbol" charset="0"/>
              </a:rPr>
              <a:t></a:t>
            </a:r>
            <a:r>
              <a:rPr lang="en-US" sz="2000" b="1" i="1" baseline="-25000" dirty="0">
                <a:solidFill>
                  <a:srgbClr val="008040"/>
                </a:solidFill>
                <a:sym typeface="Symbol" charset="0"/>
              </a:rPr>
              <a:t></a:t>
            </a:r>
            <a:r>
              <a:rPr lang="en-US" sz="2000" b="1" dirty="0">
                <a:solidFill>
                  <a:srgbClr val="008040"/>
                </a:solidFill>
                <a:sym typeface="Symbol" charset="0"/>
              </a:rPr>
              <a:t>+</a:t>
            </a:r>
            <a:r>
              <a:rPr lang="en-US" sz="2000" b="1" baseline="-25000" dirty="0">
                <a:solidFill>
                  <a:srgbClr val="008040"/>
                </a:solidFill>
                <a:sym typeface="Symbol" charset="0"/>
              </a:rPr>
              <a:t> </a:t>
            </a:r>
            <a:r>
              <a:rPr lang="en-US" sz="2000" b="1" dirty="0">
                <a:solidFill>
                  <a:srgbClr val="008040"/>
                </a:solidFill>
                <a:sym typeface="Symbol" charset="0"/>
              </a:rPr>
              <a:t></a:t>
            </a:r>
            <a:r>
              <a:rPr lang="en-US" sz="2000" b="1" baseline="-25000" dirty="0" err="1">
                <a:solidFill>
                  <a:srgbClr val="008040"/>
                </a:solidFill>
                <a:sym typeface="Symbol" charset="0"/>
              </a:rPr>
              <a:t>Ar</a:t>
            </a:r>
            <a:endParaRPr lang="en-US" sz="2000" b="1" baseline="-25000" dirty="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06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"/>
            <a:ext cx="8229600" cy="1143000"/>
          </a:xfrm>
        </p:spPr>
        <p:txBody>
          <a:bodyPr/>
          <a:lstStyle/>
          <a:p>
            <a:r>
              <a:rPr lang="en-US" dirty="0" smtClean="0"/>
              <a:t>Timing calibration</a:t>
            </a:r>
            <a:endParaRPr lang="en-US" dirty="0"/>
          </a:p>
        </p:txBody>
      </p:sp>
      <p:pic>
        <p:nvPicPr>
          <p:cNvPr id="3" name="Picture 2" descr="Screen_Shot_2012-05-31_at_9.14.48_PM.p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4096"/>
            <a:ext cx="2954051" cy="3170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4051" y="940275"/>
            <a:ext cx="61899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5.2 MeV neutron -&gt; time-of-flight of ≈18 ns</a:t>
            </a:r>
          </a:p>
          <a:p>
            <a:pPr marL="285750" indent="-285750">
              <a:buFont typeface="Arial"/>
              <a:buChar char="•"/>
            </a:pPr>
            <a:endParaRPr lang="en-US" b="1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The time-of-arrival, </a:t>
            </a:r>
            <a:r>
              <a:rPr lang="en-US" b="1" dirty="0" err="1" smtClean="0">
                <a:solidFill>
                  <a:srgbClr val="0000FF"/>
                </a:solidFill>
              </a:rPr>
              <a:t>t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H</a:t>
            </a:r>
            <a:r>
              <a:rPr lang="en-US" b="1" dirty="0" smtClean="0">
                <a:solidFill>
                  <a:srgbClr val="0000FF"/>
                </a:solidFill>
              </a:rPr>
              <a:t>, and the spread </a:t>
            </a:r>
            <a:r>
              <a:rPr lang="en-US" b="1" dirty="0" err="1" smtClean="0">
                <a:solidFill>
                  <a:srgbClr val="0000FF"/>
                </a:solidFill>
              </a:rPr>
              <a:t>s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H</a:t>
            </a:r>
            <a:endParaRPr lang="en-US" b="1" baseline="-250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Extracted from the pure hydrogen data</a:t>
            </a:r>
          </a:p>
          <a:p>
            <a:pPr marL="285750" indent="-285750">
              <a:buFont typeface="Arial"/>
              <a:buChar char="•"/>
            </a:pPr>
            <a:endParaRPr lang="en-US" b="1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 err="1" smtClean="0">
                <a:solidFill>
                  <a:srgbClr val="0000FF"/>
                </a:solidFill>
              </a:rPr>
              <a:t>t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H</a:t>
            </a:r>
            <a:r>
              <a:rPr lang="en-US" b="1" dirty="0" smtClean="0">
                <a:solidFill>
                  <a:srgbClr val="0000FF"/>
                </a:solidFill>
              </a:rPr>
              <a:t> to ±2 ns precision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err="1" smtClean="0">
                <a:solidFill>
                  <a:srgbClr val="0000FF"/>
                </a:solidFill>
              </a:rPr>
              <a:t>s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H</a:t>
            </a:r>
            <a:r>
              <a:rPr lang="en-US" b="1" dirty="0">
                <a:solidFill>
                  <a:srgbClr val="0000FF"/>
                </a:solidFill>
              </a:rPr>
              <a:t>=</a:t>
            </a:r>
            <a:r>
              <a:rPr lang="en-US" b="1" dirty="0" smtClean="0">
                <a:solidFill>
                  <a:srgbClr val="0000FF"/>
                </a:solidFill>
              </a:rPr>
              <a:t>15.5(5.9) ns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303702"/>
            <a:ext cx="86730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1-3 MeV neutrons from capture onto argon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Arrive ≈11 ns (2 MeV) later than </a:t>
            </a:r>
            <a:r>
              <a:rPr lang="en-US" b="1" dirty="0" err="1" smtClean="0">
                <a:solidFill>
                  <a:srgbClr val="FF0000"/>
                </a:solidFill>
              </a:rPr>
              <a:t>t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H</a:t>
            </a:r>
            <a:endParaRPr lang="en-US" b="1" dirty="0">
              <a:solidFill>
                <a:srgbClr val="FF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ime window of ±8 ns</a:t>
            </a:r>
          </a:p>
          <a:p>
            <a:pPr marL="285750" indent="-285750">
              <a:buFont typeface="Arial"/>
              <a:buChar char="•"/>
            </a:pP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en-US" b="1" dirty="0" smtClean="0">
                <a:solidFill>
                  <a:srgbClr val="FF0000"/>
                </a:solidFill>
              </a:rPr>
              <a:t>o sharp transition feature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Physical energy distribution not well understood</a:t>
            </a:r>
          </a:p>
          <a:p>
            <a:pPr marL="742950" lvl="1" indent="-285750">
              <a:buFont typeface="Arial"/>
              <a:buChar char="•"/>
            </a:pP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solidFill>
                  <a:srgbClr val="FF0000"/>
                </a:solidFill>
              </a:rPr>
              <a:t>t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Ar</a:t>
            </a:r>
            <a:r>
              <a:rPr lang="en-US" b="1" dirty="0" smtClean="0">
                <a:solidFill>
                  <a:srgbClr val="FF0000"/>
                </a:solidFill>
              </a:rPr>
              <a:t>=t</a:t>
            </a:r>
            <a:r>
              <a:rPr lang="en-US" b="1" baseline="-25000" dirty="0" smtClean="0">
                <a:solidFill>
                  <a:srgbClr val="FF0000"/>
                </a:solidFill>
              </a:rPr>
              <a:t>H</a:t>
            </a:r>
            <a:r>
              <a:rPr lang="en-US" b="1" dirty="0" smtClean="0">
                <a:solidFill>
                  <a:srgbClr val="FF0000"/>
                </a:solidFill>
              </a:rPr>
              <a:t>+11±8 ns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solidFill>
                  <a:srgbClr val="FF0000"/>
                </a:solidFill>
              </a:rPr>
              <a:t>s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Ar</a:t>
            </a:r>
            <a:r>
              <a:rPr lang="en-US" b="1" dirty="0" smtClean="0">
                <a:solidFill>
                  <a:srgbClr val="FF0000"/>
                </a:solidFill>
              </a:rPr>
              <a:t>=15.5(10.9) ns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111209_152731_TCalib_-140--90n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76" y="2638577"/>
            <a:ext cx="2590800" cy="1622445"/>
          </a:xfrm>
          <a:prstGeom prst="rect">
            <a:avLst/>
          </a:prstGeom>
          <a:ln w="38100" cmpd="sng">
            <a:noFill/>
          </a:ln>
        </p:spPr>
      </p:pic>
      <p:pic>
        <p:nvPicPr>
          <p:cNvPr id="7" name="Picture 6" descr="Exampl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37" y="4972574"/>
            <a:ext cx="2151938" cy="1285185"/>
          </a:xfrm>
          <a:prstGeom prst="rect">
            <a:avLst/>
          </a:prstGeom>
          <a:ln w="38100" cmpd="sng">
            <a:noFill/>
          </a:ln>
        </p:spPr>
      </p:pic>
      <p:pic>
        <p:nvPicPr>
          <p:cNvPr id="9" name="Picture 8" descr="Example_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76" y="4738834"/>
            <a:ext cx="2543317" cy="1518925"/>
          </a:xfrm>
          <a:prstGeom prst="rect">
            <a:avLst/>
          </a:prstGeom>
          <a:ln w="38100" cmpd="sng">
            <a:noFill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1513844" y="2585819"/>
            <a:ext cx="64145" cy="800689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86904" y="35917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20310" y="3201842"/>
            <a:ext cx="963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566 mm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97750" y="4197730"/>
            <a:ext cx="100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b="1" dirty="0" err="1" smtClean="0">
                <a:solidFill>
                  <a:srgbClr val="0000FF"/>
                </a:solidFill>
              </a:rPr>
              <a:t>t</a:t>
            </a:r>
            <a:r>
              <a:rPr lang="en-US" b="1" i="1" baseline="-25000" dirty="0" err="1" smtClean="0">
                <a:solidFill>
                  <a:srgbClr val="0000FF"/>
                </a:solidFill>
              </a:rPr>
              <a:t>n</a:t>
            </a:r>
            <a:r>
              <a:rPr lang="en-US" b="1" dirty="0" err="1" smtClean="0">
                <a:solidFill>
                  <a:srgbClr val="0000FF"/>
                </a:solidFill>
              </a:rPr>
              <a:t>-t</a:t>
            </a:r>
            <a:r>
              <a:rPr lang="en-US" b="1" i="1" baseline="-25000" dirty="0" err="1" smtClean="0">
                <a:solidFill>
                  <a:srgbClr val="0000FF"/>
                </a:solidFill>
              </a:rPr>
              <a:t>μ</a:t>
            </a:r>
            <a:r>
              <a:rPr lang="en-US" b="1" dirty="0" smtClean="0">
                <a:solidFill>
                  <a:srgbClr val="0000FF"/>
                </a:solidFill>
              </a:rPr>
              <a:t> [ns]</a:t>
            </a:r>
            <a:endParaRPr lang="en-US" b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15" name="Folded Corner 14"/>
          <p:cNvSpPr/>
          <p:nvPr/>
        </p:nvSpPr>
        <p:spPr>
          <a:xfrm>
            <a:off x="5778500" y="2413000"/>
            <a:ext cx="2940384" cy="2143125"/>
          </a:xfrm>
          <a:prstGeom prst="foldedCorner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lded Corner 15"/>
          <p:cNvSpPr/>
          <p:nvPr/>
        </p:nvSpPr>
        <p:spPr>
          <a:xfrm>
            <a:off x="5778500" y="4669793"/>
            <a:ext cx="2940384" cy="2143125"/>
          </a:xfrm>
          <a:prstGeom prst="foldedCorner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7750" y="6435882"/>
            <a:ext cx="100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b="1" dirty="0" err="1" smtClean="0">
                <a:solidFill>
                  <a:srgbClr val="FF0000"/>
                </a:solidFill>
              </a:rPr>
              <a:t>t</a:t>
            </a:r>
            <a:r>
              <a:rPr lang="en-US" b="1" i="1" baseline="-25000" dirty="0" err="1" smtClean="0">
                <a:solidFill>
                  <a:srgbClr val="FF0000"/>
                </a:solidFill>
              </a:rPr>
              <a:t>n</a:t>
            </a:r>
            <a:r>
              <a:rPr lang="en-US" b="1" dirty="0" err="1" smtClean="0">
                <a:solidFill>
                  <a:srgbClr val="FF0000"/>
                </a:solidFill>
              </a:rPr>
              <a:t>-t</a:t>
            </a:r>
            <a:r>
              <a:rPr lang="en-US" b="1" i="1" baseline="-25000" dirty="0" err="1" smtClean="0">
                <a:solidFill>
                  <a:srgbClr val="FF0000"/>
                </a:solidFill>
              </a:rPr>
              <a:t>μ</a:t>
            </a:r>
            <a:r>
              <a:rPr lang="en-US" b="1" dirty="0" smtClean="0">
                <a:solidFill>
                  <a:srgbClr val="FF0000"/>
                </a:solidFill>
              </a:rPr>
              <a:t> [ns]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57337" y="4669793"/>
            <a:ext cx="248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Neutron Time Spectrum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57337" y="2457013"/>
            <a:ext cx="24856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Neutron Time Spectrum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68076" y="4013064"/>
            <a:ext cx="60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-100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78343" y="40130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100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57337" y="615243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1152" y="615243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03427" y="6152431"/>
            <a:ext cx="76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10000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388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0" grpId="0"/>
      <p:bldP spid="20" grpId="0"/>
      <p:bldP spid="21" grpId="0"/>
      <p:bldP spid="22" grpId="0"/>
      <p:bldP spid="2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52" y="2180"/>
            <a:ext cx="5577595" cy="1143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Fit start-time scan and sensitivity to systematics</a:t>
            </a:r>
            <a:endParaRPr lang="en-US" sz="2400" b="1" dirty="0"/>
          </a:p>
        </p:txBody>
      </p:sp>
      <p:pic>
        <p:nvPicPr>
          <p:cNvPr id="3" name="Picture 2" descr="nStartTime_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9" y="185496"/>
            <a:ext cx="3431316" cy="6672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6404" y="1969539"/>
            <a:ext cx="557759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/>
              <a:t>Change in fit results: </a:t>
            </a:r>
            <a:r>
              <a:rPr lang="en-US" sz="2000" b="1" dirty="0" err="1"/>
              <a:t>t</a:t>
            </a:r>
            <a:r>
              <a:rPr lang="en-US" sz="2000" b="1" baseline="-25000" dirty="0" err="1"/>
              <a:t>Ar</a:t>
            </a:r>
            <a:r>
              <a:rPr lang="en-US" sz="2000" b="1" dirty="0"/>
              <a:t> is varied by </a:t>
            </a:r>
            <a:r>
              <a:rPr lang="en-US" sz="2000" b="1" dirty="0">
                <a:solidFill>
                  <a:srgbClr val="66CCFF"/>
                </a:solidFill>
              </a:rPr>
              <a:t>±8 </a:t>
            </a:r>
            <a:r>
              <a:rPr lang="en-US" sz="2000" b="1" dirty="0"/>
              <a:t>and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±4</a:t>
            </a:r>
            <a:r>
              <a:rPr lang="en-US" sz="2000" b="1" dirty="0"/>
              <a:t> ns</a:t>
            </a:r>
          </a:p>
          <a:p>
            <a:endParaRPr lang="en-US" sz="2000" b="1" i="1" dirty="0"/>
          </a:p>
          <a:p>
            <a:pPr marL="285750" indent="-285750">
              <a:buFont typeface="Arial"/>
              <a:buChar char="•"/>
            </a:pPr>
            <a:r>
              <a:rPr lang="en-US" sz="2000" b="1" i="1" dirty="0" err="1" smtClean="0"/>
              <a:t>r</a:t>
            </a:r>
            <a:r>
              <a:rPr lang="en-US" sz="2000" b="1" i="1" baseline="-25000" dirty="0" err="1" smtClean="0"/>
              <a:t>μ</a:t>
            </a:r>
            <a:r>
              <a:rPr lang="en-US" sz="2000" b="1" baseline="-25000" dirty="0" err="1" smtClean="0"/>
              <a:t>Ar</a:t>
            </a:r>
            <a:r>
              <a:rPr lang="en-US" sz="2000" b="1" dirty="0" smtClean="0"/>
              <a:t> dominates in the first 1500 ns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/>
              <a:t>E</a:t>
            </a:r>
            <a:r>
              <a:rPr lang="en-US" sz="2000" b="1" dirty="0" smtClean="0"/>
              <a:t>arly time window data determines rate</a:t>
            </a:r>
          </a:p>
          <a:p>
            <a:pPr marL="742950" lvl="1" indent="-285750">
              <a:buFont typeface="Arial"/>
              <a:buChar char="•"/>
            </a:pP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i="1" dirty="0" err="1"/>
              <a:t>r</a:t>
            </a:r>
            <a:r>
              <a:rPr lang="en-US" sz="2000" b="1" i="1" baseline="-25000" dirty="0" err="1"/>
              <a:t>μ</a:t>
            </a:r>
            <a:r>
              <a:rPr lang="en-US" sz="2000" b="1" baseline="-25000" dirty="0" err="1"/>
              <a:t>Ar</a:t>
            </a:r>
            <a:r>
              <a:rPr lang="en-US" sz="2000" b="1" dirty="0"/>
              <a:t> </a:t>
            </a:r>
            <a:r>
              <a:rPr lang="en-US" sz="2000" b="1" dirty="0" smtClean="0"/>
              <a:t> and </a:t>
            </a:r>
            <a:r>
              <a:rPr lang="en-US" sz="2000" b="1" i="1" dirty="0" err="1" smtClean="0"/>
              <a:t>r</a:t>
            </a:r>
            <a:r>
              <a:rPr lang="en-US" sz="2000" b="1" i="1" baseline="-25000" dirty="0" err="1" smtClean="0"/>
              <a:t>μp</a:t>
            </a:r>
            <a:r>
              <a:rPr lang="en-US" sz="2000" b="1" i="1" baseline="-25000" dirty="0" smtClean="0"/>
              <a:t> </a:t>
            </a:r>
            <a:r>
              <a:rPr lang="en-US" sz="2000" b="1" dirty="0" smtClean="0"/>
              <a:t>are correlated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/>
              <a:t>variation in both rates with start-time</a:t>
            </a:r>
          </a:p>
          <a:p>
            <a:endParaRPr lang="en-US" sz="2000" b="1" i="1" dirty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The start-time of 600 ns minimizes sensitivity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Allowed 1 </a:t>
            </a:r>
            <a:r>
              <a:rPr lang="en-US" sz="2000" b="1" dirty="0" err="1">
                <a:solidFill>
                  <a:srgbClr val="FF0000"/>
                </a:solidFill>
              </a:rPr>
              <a:t>σ</a:t>
            </a:r>
            <a:r>
              <a:rPr lang="en-US" sz="2000" b="1" dirty="0">
                <a:solidFill>
                  <a:srgbClr val="FF0000"/>
                </a:solidFill>
              </a:rPr>
              <a:t> limit of variation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Stable result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 descr="latex-image-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825" y="1145180"/>
            <a:ext cx="3975100" cy="495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921" y="6347037"/>
            <a:ext cx="1274653" cy="3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8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Neutron time spectrum results</a:t>
            </a:r>
            <a:endParaRPr lang="en-US" dirty="0"/>
          </a:p>
        </p:txBody>
      </p:sp>
      <p:pic>
        <p:nvPicPr>
          <p:cNvPr id="3" name="Picture 2" descr="nSysTab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023938"/>
            <a:ext cx="5641225" cy="3079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434" y="4532034"/>
            <a:ext cx="42029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Timing calibration</a:t>
            </a:r>
            <a:endParaRPr lang="en-US" b="1" dirty="0"/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systematic uncertainties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The </a:t>
            </a:r>
            <a:r>
              <a:rPr lang="en-US" b="1" i="1" dirty="0" err="1" smtClean="0"/>
              <a:t>r</a:t>
            </a:r>
            <a:r>
              <a:rPr lang="en-US" b="1" i="1" baseline="-25000" dirty="0" err="1" smtClean="0"/>
              <a:t>μAr</a:t>
            </a:r>
            <a:r>
              <a:rPr lang="en-US" b="1" dirty="0" smtClean="0"/>
              <a:t> result is “systematics limited”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45368" y="4557473"/>
            <a:ext cx="469863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8000"/>
                </a:solidFill>
              </a:rPr>
              <a:t>Well-understood corrections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Prompt </a:t>
            </a:r>
            <a:r>
              <a:rPr lang="en-US" b="1" i="1" dirty="0" err="1" smtClean="0">
                <a:solidFill>
                  <a:srgbClr val="008000"/>
                </a:solidFill>
              </a:rPr>
              <a:t>μ</a:t>
            </a:r>
            <a:r>
              <a:rPr lang="en-US" b="1" dirty="0" err="1" smtClean="0">
                <a:solidFill>
                  <a:srgbClr val="008000"/>
                </a:solidFill>
              </a:rPr>
              <a:t>Ar</a:t>
            </a:r>
            <a:r>
              <a:rPr lang="en-US" b="1" dirty="0" smtClean="0">
                <a:solidFill>
                  <a:srgbClr val="008000"/>
                </a:solidFill>
              </a:rPr>
              <a:t> formation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>
                <a:solidFill>
                  <a:srgbClr val="008000"/>
                </a:solidFill>
              </a:rPr>
              <a:t>C</a:t>
            </a:r>
            <a:r>
              <a:rPr lang="en-US" b="1" dirty="0" smtClean="0">
                <a:solidFill>
                  <a:srgbClr val="008000"/>
                </a:solidFill>
              </a:rPr>
              <a:t>apture from hydrogen states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Relative efficiency of 5.2 MeV neutrons</a:t>
            </a:r>
          </a:p>
          <a:p>
            <a:endParaRPr lang="en-US" b="1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Comparable precision for </a:t>
            </a:r>
            <a:r>
              <a:rPr lang="en-US" b="1" i="1" dirty="0" err="1" smtClean="0">
                <a:solidFill>
                  <a:srgbClr val="008000"/>
                </a:solidFill>
              </a:rPr>
              <a:t>r</a:t>
            </a:r>
            <a:r>
              <a:rPr lang="en-US" b="1" i="1" baseline="-25000" dirty="0" err="1" smtClean="0">
                <a:solidFill>
                  <a:srgbClr val="008000"/>
                </a:solidFill>
              </a:rPr>
              <a:t>μp</a:t>
            </a:r>
            <a:endParaRPr lang="en-US" b="1" i="1" baseline="-25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4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57"/>
            <a:ext cx="8229600" cy="1143000"/>
          </a:xfrm>
        </p:spPr>
        <p:txBody>
          <a:bodyPr/>
          <a:lstStyle/>
          <a:p>
            <a:r>
              <a:rPr lang="en-US" dirty="0" smtClean="0"/>
              <a:t>Comparison of results</a:t>
            </a:r>
            <a:endParaRPr lang="en-US" dirty="0"/>
          </a:p>
        </p:txBody>
      </p:sp>
      <p:pic>
        <p:nvPicPr>
          <p:cNvPr id="3" name="Picture 2" descr="nEllipse_Fi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067"/>
            <a:ext cx="5280320" cy="2784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97273" y="947252"/>
            <a:ext cx="4446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1 and 2 </a:t>
            </a:r>
            <a:r>
              <a:rPr lang="en-US" b="1" dirty="0" err="1" smtClean="0"/>
              <a:t>σ</a:t>
            </a:r>
            <a:r>
              <a:rPr lang="en-US" b="1" dirty="0" smtClean="0"/>
              <a:t> contours of the </a:t>
            </a:r>
            <a:r>
              <a:rPr lang="en-US" b="1" dirty="0" smtClean="0">
                <a:solidFill>
                  <a:srgbClr val="0000FF"/>
                </a:solidFill>
              </a:rPr>
              <a:t>electron</a:t>
            </a:r>
            <a:r>
              <a:rPr lang="en-US" b="1" dirty="0" smtClean="0"/>
              <a:t> and </a:t>
            </a:r>
            <a:r>
              <a:rPr lang="en-US" b="1" dirty="0" smtClean="0">
                <a:solidFill>
                  <a:srgbClr val="FF0000"/>
                </a:solidFill>
              </a:rPr>
              <a:t>neutron</a:t>
            </a:r>
            <a:r>
              <a:rPr lang="en-US" b="1" dirty="0" smtClean="0"/>
              <a:t> time spectrum analysis results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1 </a:t>
            </a:r>
            <a:r>
              <a:rPr lang="en-US" b="1" dirty="0" err="1" smtClean="0"/>
              <a:t>σ</a:t>
            </a:r>
            <a:r>
              <a:rPr lang="en-US" b="1" dirty="0" smtClean="0"/>
              <a:t> agreement for </a:t>
            </a:r>
            <a:r>
              <a:rPr lang="en-US" b="1" i="1" dirty="0" err="1" smtClean="0"/>
              <a:t>r</a:t>
            </a:r>
            <a:r>
              <a:rPr lang="en-US" b="1" i="1" baseline="-25000" dirty="0" err="1" smtClean="0"/>
              <a:t>μp</a:t>
            </a:r>
            <a:endParaRPr lang="en-US" b="1" i="1" baseline="-25000" dirty="0" smtClean="0"/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0.5 </a:t>
            </a:r>
            <a:r>
              <a:rPr lang="en-US" b="1" dirty="0" err="1" smtClean="0"/>
              <a:t>σ</a:t>
            </a:r>
            <a:r>
              <a:rPr lang="en-US" b="1" dirty="0" smtClean="0"/>
              <a:t> agreement for </a:t>
            </a:r>
            <a:r>
              <a:rPr lang="en-US" b="1" i="1" dirty="0" err="1" smtClean="0"/>
              <a:t>r</a:t>
            </a:r>
            <a:r>
              <a:rPr lang="en-US" b="1" i="1" baseline="-25000" dirty="0" err="1" smtClean="0"/>
              <a:t>μAr</a:t>
            </a:r>
            <a:endParaRPr lang="en-US" b="1" i="1" baseline="-25000" dirty="0" smtClean="0"/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Consistent with statistics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6831" y="4236490"/>
            <a:ext cx="74054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The neutron time spectrum - large systematic effects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Timing calibration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Background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Others</a:t>
            </a:r>
          </a:p>
          <a:p>
            <a:pPr lvl="1"/>
            <a:endParaRPr lang="en-US" b="1" dirty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660066"/>
                </a:solidFill>
              </a:rPr>
              <a:t>The more precise results of the electron time spectrum are the main results of this work. 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41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93" y="-192511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Normalized molecular formation rate result, </a:t>
            </a:r>
            <a:r>
              <a:rPr lang="en-US" sz="3200" dirty="0" err="1" smtClean="0"/>
              <a:t>λ</a:t>
            </a:r>
            <a:r>
              <a:rPr lang="en-US" sz="3200" i="1" baseline="-25000" dirty="0" err="1" smtClean="0"/>
              <a:t>ppμ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3" name="Picture 2" descr="PPMUHist_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47" y="736296"/>
            <a:ext cx="5314113" cy="3280317"/>
          </a:xfrm>
          <a:prstGeom prst="rect">
            <a:avLst/>
          </a:prstGeom>
        </p:spPr>
      </p:pic>
      <p:pic>
        <p:nvPicPr>
          <p:cNvPr id="4" name="Picture 3" descr="lppmu_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21" y="5885313"/>
            <a:ext cx="2921000" cy="596900"/>
          </a:xfrm>
          <a:prstGeom prst="rect">
            <a:avLst/>
          </a:prstGeom>
          <a:ln>
            <a:solidFill>
              <a:srgbClr val="660066"/>
            </a:solidFill>
          </a:ln>
        </p:spPr>
      </p:pic>
      <p:pic>
        <p:nvPicPr>
          <p:cNvPr id="6" name="Picture 5" descr="lppmu_n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0" y="4565271"/>
            <a:ext cx="4559568" cy="637241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289621" y="43297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39558" y="4238010"/>
            <a:ext cx="420553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/>
              <a:t>Known gas </a:t>
            </a:r>
            <a:r>
              <a:rPr lang="en-US" b="1" dirty="0" smtClean="0"/>
              <a:t>density </a:t>
            </a:r>
            <a:r>
              <a:rPr lang="el-GR" b="1" dirty="0" smtClean="0"/>
              <a:t>φ</a:t>
            </a:r>
            <a:r>
              <a:rPr lang="en-US" b="1" dirty="0" smtClean="0"/>
              <a:t>=</a:t>
            </a:r>
            <a:r>
              <a:rPr lang="en-US" b="1" dirty="0"/>
              <a:t>0.0115(1</a:t>
            </a:r>
            <a:r>
              <a:rPr lang="en-US" b="1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≈</a:t>
            </a:r>
            <a:r>
              <a:rPr lang="en-US" b="1" dirty="0"/>
              <a:t>3% relative precision</a:t>
            </a:r>
          </a:p>
          <a:p>
            <a:pPr marL="285750" indent="-285750">
              <a:buFont typeface="Arial"/>
              <a:buChar char="•"/>
            </a:pP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Agrees well with theory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err="1" smtClean="0"/>
              <a:t>Faifman</a:t>
            </a:r>
            <a:r>
              <a:rPr lang="en-US" b="1" dirty="0" smtClean="0"/>
              <a:t>: 1.8(9) x 10</a:t>
            </a:r>
            <a:r>
              <a:rPr lang="en-US" b="1" baseline="30000" dirty="0" smtClean="0"/>
              <a:t>6</a:t>
            </a:r>
            <a:r>
              <a:rPr lang="en-US" b="1" dirty="0" smtClean="0"/>
              <a:t> s</a:t>
            </a:r>
            <a:r>
              <a:rPr lang="en-US" b="1" baseline="30000" dirty="0" smtClean="0"/>
              <a:t>-1</a:t>
            </a:r>
          </a:p>
          <a:p>
            <a:pPr marL="742950" lvl="1" indent="-285750">
              <a:buFont typeface="Arial"/>
              <a:buChar char="•"/>
            </a:pPr>
            <a:endParaRPr lang="en-US" b="1" baseline="30000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Differs from </a:t>
            </a:r>
            <a:r>
              <a:rPr lang="en-US" b="1" dirty="0" err="1" smtClean="0"/>
              <a:t>Bystritskii</a:t>
            </a:r>
            <a:r>
              <a:rPr lang="en-US" b="1" dirty="0" smtClean="0"/>
              <a:t> et al. at 2.3 </a:t>
            </a:r>
            <a:r>
              <a:rPr lang="en-US" b="1" dirty="0" err="1" smtClean="0"/>
              <a:t>σ</a:t>
            </a:r>
            <a:endParaRPr lang="en-US" b="1" dirty="0" smtClean="0"/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Only comparable gaseous target</a:t>
            </a: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499004" y="1162526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40"/>
                </a:solidFill>
              </a:rPr>
              <a:t>Solid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3289621" y="2566106"/>
            <a:ext cx="99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Liquid</a:t>
            </a: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4870450" y="1844675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424170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</a:t>
            </a:r>
            <a:r>
              <a:rPr lang="en-US" dirty="0" err="1" smtClean="0"/>
              <a:t>MuCap</a:t>
            </a:r>
            <a:r>
              <a:rPr lang="en-US" dirty="0" smtClean="0"/>
              <a:t> result</a:t>
            </a:r>
            <a:endParaRPr lang="en-US" dirty="0"/>
          </a:p>
        </p:txBody>
      </p:sp>
      <p:pic>
        <p:nvPicPr>
          <p:cNvPr id="3" name="Picture 2" descr="Deltappmu_Final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4"/>
          <a:stretch/>
        </p:blipFill>
        <p:spPr>
          <a:xfrm>
            <a:off x="457200" y="2785527"/>
            <a:ext cx="4140200" cy="48186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4" name="Picture 3" descr="LS_Fina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3" y="4196339"/>
            <a:ext cx="4559300" cy="8128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 descr="gP_Fina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2" y="5429931"/>
            <a:ext cx="3340100" cy="8128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915945" y="1296326"/>
            <a:ext cx="4228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</a:rPr>
              <a:t>Identical conditions as the </a:t>
            </a:r>
            <a:r>
              <a:rPr lang="en-US" b="1" dirty="0" err="1">
                <a:solidFill>
                  <a:srgbClr val="0000FF"/>
                </a:solidFill>
              </a:rPr>
              <a:t>λ</a:t>
            </a:r>
            <a:r>
              <a:rPr lang="en-US" b="1" baseline="-25000" dirty="0">
                <a:solidFill>
                  <a:srgbClr val="0000FF"/>
                </a:solidFill>
              </a:rPr>
              <a:t>-</a:t>
            </a:r>
            <a:r>
              <a:rPr lang="en-US" b="1" dirty="0">
                <a:solidFill>
                  <a:srgbClr val="0000FF"/>
                </a:solidFill>
              </a:rPr>
              <a:t>measurement</a:t>
            </a:r>
            <a:endParaRPr lang="en-US" b="1" baseline="-250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</a:rPr>
              <a:t>Exceeds 10% benchmark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&lt; 2 </a:t>
            </a:r>
            <a:r>
              <a:rPr lang="en-US" b="1" dirty="0">
                <a:solidFill>
                  <a:srgbClr val="0000FF"/>
                </a:solidFill>
              </a:rPr>
              <a:t>s</a:t>
            </a:r>
            <a:r>
              <a:rPr lang="en-US" b="1" baseline="30000" dirty="0">
                <a:solidFill>
                  <a:srgbClr val="0000FF"/>
                </a:solidFill>
              </a:rPr>
              <a:t>-1 </a:t>
            </a:r>
            <a:r>
              <a:rPr lang="en-US" b="1" dirty="0" smtClean="0">
                <a:solidFill>
                  <a:srgbClr val="0000FF"/>
                </a:solidFill>
              </a:rPr>
              <a:t>uncertainty to </a:t>
            </a:r>
            <a:r>
              <a:rPr lang="en-US" b="1" dirty="0" err="1" smtClean="0">
                <a:solidFill>
                  <a:srgbClr val="0000FF"/>
                </a:solidFill>
              </a:rPr>
              <a:t>Δ</a:t>
            </a:r>
            <a:r>
              <a:rPr lang="en-US" b="1" i="1" baseline="-25000" dirty="0" err="1" smtClean="0">
                <a:solidFill>
                  <a:srgbClr val="0000FF"/>
                </a:solidFill>
              </a:rPr>
              <a:t>ppμ</a:t>
            </a:r>
            <a:endParaRPr lang="en-US" b="1" dirty="0"/>
          </a:p>
          <a:p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Clear interpretation of correction</a:t>
            </a:r>
          </a:p>
          <a:p>
            <a:pPr marL="742950" lvl="1" indent="-285750">
              <a:buFont typeface="Arial"/>
              <a:buChar char="•"/>
            </a:pPr>
            <a:endParaRPr lang="en-US" b="1" dirty="0"/>
          </a:p>
        </p:txBody>
      </p:sp>
      <p:pic>
        <p:nvPicPr>
          <p:cNvPr id="7" name="Picture 6" descr="LOPPl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21" y="3537094"/>
            <a:ext cx="4421579" cy="3316184"/>
          </a:xfrm>
          <a:prstGeom prst="rect">
            <a:avLst/>
          </a:prstGeom>
        </p:spPr>
      </p:pic>
      <p:pic>
        <p:nvPicPr>
          <p:cNvPr id="9" name="Picture 8" descr="Lppmu.tif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/>
          <a:stretch/>
        </p:blipFill>
        <p:spPr>
          <a:xfrm>
            <a:off x="215471" y="1611237"/>
            <a:ext cx="4603004" cy="621773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875733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just" eaLnBrk="1" hangingPunct="1"/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A precision determination of 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s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also determines the pseudoscalar coupling constant  g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.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</a:p>
        </p:txBody>
      </p:sp>
      <p:sp>
        <p:nvSpPr>
          <p:cNvPr id="9218" name="Rectangle 56"/>
          <p:cNvSpPr>
            <a:spLocks noChangeArrowheads="1"/>
          </p:cNvSpPr>
          <p:nvPr/>
        </p:nvSpPr>
        <p:spPr bwMode="auto">
          <a:xfrm>
            <a:off x="5410200" y="762000"/>
            <a:ext cx="3101975" cy="650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de-DE" sz="3600" b="1">
                <a:cs typeface="Arial" charset="0"/>
                <a:sym typeface="Symbol" charset="0"/>
              </a:rPr>
              <a:t></a:t>
            </a:r>
            <a:r>
              <a:rPr lang="de-DE" sz="3600" b="1" baseline="30000">
                <a:cs typeface="Arial" charset="0"/>
              </a:rPr>
              <a:t>-</a:t>
            </a:r>
            <a:r>
              <a:rPr lang="de-DE" sz="3600" b="1">
                <a:cs typeface="Arial" charset="0"/>
              </a:rPr>
              <a:t> + p</a:t>
            </a:r>
            <a:r>
              <a:rPr lang="de-DE" sz="3600" b="1">
                <a:latin typeface="cmmi10" charset="0"/>
                <a:cs typeface="Arial" charset="0"/>
              </a:rPr>
              <a:t> </a:t>
            </a:r>
            <a:r>
              <a:rPr lang="de-DE" sz="3600" b="1">
                <a:cs typeface="Arial" charset="0"/>
                <a:sym typeface="Symbol" charset="0"/>
              </a:rPr>
              <a:t></a:t>
            </a:r>
            <a:r>
              <a:rPr lang="de-DE" sz="3600" b="1">
                <a:latin typeface="cmmi10" charset="0"/>
                <a:cs typeface="Arial" charset="0"/>
              </a:rPr>
              <a:t> </a:t>
            </a:r>
            <a:r>
              <a:rPr lang="de-DE" sz="3600" b="1">
                <a:cs typeface="Arial" charset="0"/>
              </a:rPr>
              <a:t>n + </a:t>
            </a:r>
            <a:r>
              <a:rPr lang="de-DE" sz="3600" b="1">
                <a:cs typeface="Arial" charset="0"/>
                <a:sym typeface="Symbol" charset="0"/>
              </a:rPr>
              <a:t></a:t>
            </a:r>
          </a:p>
        </p:txBody>
      </p:sp>
      <p:grpSp>
        <p:nvGrpSpPr>
          <p:cNvPr id="9219" name="Group 39"/>
          <p:cNvGrpSpPr>
            <a:grpSpLocks/>
          </p:cNvGrpSpPr>
          <p:nvPr/>
        </p:nvGrpSpPr>
        <p:grpSpPr bwMode="auto">
          <a:xfrm flipV="1">
            <a:off x="5632450" y="2800350"/>
            <a:ext cx="1543050" cy="354013"/>
            <a:chOff x="1872" y="240"/>
            <a:chExt cx="1536" cy="336"/>
          </a:xfrm>
        </p:grpSpPr>
        <p:sp>
          <p:nvSpPr>
            <p:cNvPr id="9245" name="Line 40"/>
            <p:cNvSpPr>
              <a:spLocks noChangeShapeType="1"/>
            </p:cNvSpPr>
            <p:nvPr/>
          </p:nvSpPr>
          <p:spPr bwMode="auto">
            <a:xfrm>
              <a:off x="1872" y="240"/>
              <a:ext cx="76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246" name="Line 41"/>
            <p:cNvSpPr>
              <a:spLocks noChangeShapeType="1"/>
            </p:cNvSpPr>
            <p:nvPr/>
          </p:nvSpPr>
          <p:spPr bwMode="auto">
            <a:xfrm flipH="1">
              <a:off x="2640" y="240"/>
              <a:ext cx="76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</p:grpSp>
      <p:grpSp>
        <p:nvGrpSpPr>
          <p:cNvPr id="9220" name="Group 42"/>
          <p:cNvGrpSpPr>
            <a:grpSpLocks/>
          </p:cNvGrpSpPr>
          <p:nvPr/>
        </p:nvGrpSpPr>
        <p:grpSpPr bwMode="auto">
          <a:xfrm flipV="1">
            <a:off x="5632450" y="2895600"/>
            <a:ext cx="1543050" cy="355600"/>
            <a:chOff x="1872" y="240"/>
            <a:chExt cx="1536" cy="336"/>
          </a:xfrm>
        </p:grpSpPr>
        <p:sp>
          <p:nvSpPr>
            <p:cNvPr id="9243" name="Line 43"/>
            <p:cNvSpPr>
              <a:spLocks noChangeShapeType="1"/>
            </p:cNvSpPr>
            <p:nvPr/>
          </p:nvSpPr>
          <p:spPr bwMode="auto">
            <a:xfrm>
              <a:off x="1872" y="240"/>
              <a:ext cx="76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244" name="Line 44"/>
            <p:cNvSpPr>
              <a:spLocks noChangeShapeType="1"/>
            </p:cNvSpPr>
            <p:nvPr/>
          </p:nvSpPr>
          <p:spPr bwMode="auto">
            <a:xfrm flipH="1">
              <a:off x="2640" y="240"/>
              <a:ext cx="76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</p:grpSp>
      <p:grpSp>
        <p:nvGrpSpPr>
          <p:cNvPr id="9221" name="Group 45"/>
          <p:cNvGrpSpPr>
            <a:grpSpLocks/>
          </p:cNvGrpSpPr>
          <p:nvPr/>
        </p:nvGrpSpPr>
        <p:grpSpPr bwMode="auto">
          <a:xfrm flipV="1">
            <a:off x="5632450" y="2990850"/>
            <a:ext cx="1543050" cy="355600"/>
            <a:chOff x="1872" y="240"/>
            <a:chExt cx="1536" cy="336"/>
          </a:xfrm>
        </p:grpSpPr>
        <p:sp>
          <p:nvSpPr>
            <p:cNvPr id="9241" name="Line 46"/>
            <p:cNvSpPr>
              <a:spLocks noChangeShapeType="1"/>
            </p:cNvSpPr>
            <p:nvPr/>
          </p:nvSpPr>
          <p:spPr bwMode="auto">
            <a:xfrm>
              <a:off x="1872" y="240"/>
              <a:ext cx="76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242" name="Line 47"/>
            <p:cNvSpPr>
              <a:spLocks noChangeShapeType="1"/>
            </p:cNvSpPr>
            <p:nvPr/>
          </p:nvSpPr>
          <p:spPr bwMode="auto">
            <a:xfrm flipH="1">
              <a:off x="2640" y="240"/>
              <a:ext cx="76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9222" name="Line 31"/>
          <p:cNvSpPr>
            <a:spLocks noChangeShapeType="1"/>
          </p:cNvSpPr>
          <p:nvPr/>
        </p:nvSpPr>
        <p:spPr bwMode="auto">
          <a:xfrm>
            <a:off x="5659438" y="1768475"/>
            <a:ext cx="771525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9223" name="Line 33"/>
          <p:cNvSpPr>
            <a:spLocks noChangeShapeType="1"/>
          </p:cNvSpPr>
          <p:nvPr/>
        </p:nvSpPr>
        <p:spPr bwMode="auto">
          <a:xfrm flipH="1">
            <a:off x="6399213" y="1768475"/>
            <a:ext cx="769937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9224" name="Rectangle 34"/>
          <p:cNvSpPr>
            <a:spLocks noChangeArrowheads="1"/>
          </p:cNvSpPr>
          <p:nvPr/>
        </p:nvSpPr>
        <p:spPr bwMode="auto">
          <a:xfrm>
            <a:off x="7078663" y="1533525"/>
            <a:ext cx="422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de-DE" sz="3600" b="1">
                <a:cs typeface="Arial" charset="0"/>
                <a:sym typeface="Symbol" charset="0"/>
              </a:rPr>
              <a:t></a:t>
            </a:r>
          </a:p>
        </p:txBody>
      </p:sp>
      <p:sp>
        <p:nvSpPr>
          <p:cNvPr id="9225" name="Rectangle 35"/>
          <p:cNvSpPr>
            <a:spLocks noChangeArrowheads="1"/>
          </p:cNvSpPr>
          <p:nvPr/>
        </p:nvSpPr>
        <p:spPr bwMode="auto">
          <a:xfrm>
            <a:off x="5257800" y="1524000"/>
            <a:ext cx="549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de-DE" sz="3600" b="1">
                <a:cs typeface="Arial" charset="0"/>
                <a:sym typeface="Symbol" charset="0"/>
              </a:rPr>
              <a:t></a:t>
            </a:r>
            <a:r>
              <a:rPr lang="de-DE" sz="3600" b="1" baseline="30000">
                <a:cs typeface="Arial" charset="0"/>
              </a:rPr>
              <a:t>-</a:t>
            </a:r>
          </a:p>
        </p:txBody>
      </p:sp>
      <p:sp>
        <p:nvSpPr>
          <p:cNvPr id="9226" name="Line 37"/>
          <p:cNvSpPr>
            <a:spLocks noChangeShapeType="1"/>
          </p:cNvSpPr>
          <p:nvPr/>
        </p:nvSpPr>
        <p:spPr bwMode="auto">
          <a:xfrm>
            <a:off x="6430963" y="2101850"/>
            <a:ext cx="0" cy="760413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9227" name="Rectangle 48"/>
          <p:cNvSpPr>
            <a:spLocks noChangeArrowheads="1"/>
          </p:cNvSpPr>
          <p:nvPr/>
        </p:nvSpPr>
        <p:spPr bwMode="auto">
          <a:xfrm>
            <a:off x="5260975" y="3008313"/>
            <a:ext cx="47942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de-DE" sz="3800" b="1">
                <a:cs typeface="Arial" charset="0"/>
              </a:rPr>
              <a:t>p</a:t>
            </a:r>
          </a:p>
        </p:txBody>
      </p:sp>
      <p:sp>
        <p:nvSpPr>
          <p:cNvPr id="9228" name="Rectangle 49"/>
          <p:cNvSpPr>
            <a:spLocks noChangeArrowheads="1"/>
          </p:cNvSpPr>
          <p:nvPr/>
        </p:nvSpPr>
        <p:spPr bwMode="auto">
          <a:xfrm>
            <a:off x="7108825" y="3008313"/>
            <a:ext cx="47942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de-DE" sz="3800" b="1">
                <a:cs typeface="Arial" charset="0"/>
              </a:rPr>
              <a:t>n</a:t>
            </a:r>
          </a:p>
        </p:txBody>
      </p:sp>
      <p:sp>
        <p:nvSpPr>
          <p:cNvPr id="31794" name="Line 50"/>
          <p:cNvSpPr>
            <a:spLocks noChangeAspect="1" noChangeShapeType="1"/>
          </p:cNvSpPr>
          <p:nvPr/>
        </p:nvSpPr>
        <p:spPr bwMode="auto">
          <a:xfrm>
            <a:off x="6013450" y="1917700"/>
            <a:ext cx="92075" cy="412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1500"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1796" name="Line 52"/>
          <p:cNvSpPr>
            <a:spLocks noChangeAspect="1" noChangeShapeType="1"/>
          </p:cNvSpPr>
          <p:nvPr/>
        </p:nvSpPr>
        <p:spPr bwMode="auto">
          <a:xfrm rot="10800000" flipH="1">
            <a:off x="6759575" y="1911350"/>
            <a:ext cx="92075" cy="412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1500"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231" name="Line 53"/>
          <p:cNvSpPr>
            <a:spLocks noChangeAspect="1" noChangeShapeType="1"/>
          </p:cNvSpPr>
          <p:nvPr/>
        </p:nvSpPr>
        <p:spPr bwMode="auto">
          <a:xfrm rot="10800000" flipH="1">
            <a:off x="5970588" y="3063875"/>
            <a:ext cx="90487" cy="42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9232" name="Line 54"/>
          <p:cNvSpPr>
            <a:spLocks noChangeAspect="1" noChangeShapeType="1"/>
          </p:cNvSpPr>
          <p:nvPr/>
        </p:nvSpPr>
        <p:spPr bwMode="auto">
          <a:xfrm>
            <a:off x="6899275" y="3106738"/>
            <a:ext cx="90488" cy="42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9233" name="Text Box 61"/>
          <p:cNvSpPr txBox="1">
            <a:spLocks noChangeArrowheads="1"/>
          </p:cNvSpPr>
          <p:nvPr/>
        </p:nvSpPr>
        <p:spPr bwMode="auto">
          <a:xfrm>
            <a:off x="6423025" y="2257425"/>
            <a:ext cx="2301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800">
                <a:cs typeface="Arial" charset="0"/>
              </a:rPr>
              <a:t>q</a:t>
            </a:r>
            <a:r>
              <a:rPr lang="de-DE" sz="2800" baseline="50000">
                <a:cs typeface="Arial" charset="0"/>
              </a:rPr>
              <a:t>2</a:t>
            </a:r>
            <a:r>
              <a:rPr lang="de-DE" sz="2800">
                <a:cs typeface="Arial" charset="0"/>
              </a:rPr>
              <a:t> = -0.88m</a:t>
            </a:r>
            <a:r>
              <a:rPr lang="de-DE" sz="2800" b="1" baseline="-25000">
                <a:cs typeface="Arial" charset="0"/>
                <a:sym typeface="Symbol" charset="0"/>
              </a:rPr>
              <a:t></a:t>
            </a:r>
            <a:r>
              <a:rPr lang="de-DE" sz="2800" baseline="50000">
                <a:cs typeface="Arial" charset="0"/>
              </a:rPr>
              <a:t>2</a:t>
            </a:r>
            <a:endParaRPr lang="de-DE" sz="2800" baseline="50000">
              <a:solidFill>
                <a:schemeClr val="bg2"/>
              </a:solidFill>
              <a:cs typeface="Arial" charset="0"/>
            </a:endParaRPr>
          </a:p>
        </p:txBody>
      </p:sp>
      <p:sp>
        <p:nvSpPr>
          <p:cNvPr id="29" name="Oval 38" descr="Diagonal hell nach unten"/>
          <p:cNvSpPr>
            <a:spLocks noChangeArrowheads="1"/>
          </p:cNvSpPr>
          <p:nvPr/>
        </p:nvSpPr>
        <p:spPr bwMode="auto">
          <a:xfrm>
            <a:off x="6253163" y="2747963"/>
            <a:ext cx="336550" cy="3540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 anchor="ctr"/>
          <a:lstStyle/>
          <a:p>
            <a:pPr algn="ctr">
              <a:defRPr/>
            </a:pPr>
            <a:endParaRPr lang="en-US" sz="1500"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  <p:sp>
        <p:nvSpPr>
          <p:cNvPr id="31782" name="Oval 38" descr="Diagonal hell nach unten"/>
          <p:cNvSpPr>
            <a:spLocks noChangeArrowheads="1"/>
          </p:cNvSpPr>
          <p:nvPr/>
        </p:nvSpPr>
        <p:spPr bwMode="auto">
          <a:xfrm>
            <a:off x="6254750" y="2746375"/>
            <a:ext cx="336550" cy="355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29019"/>
                  </a:srgbClr>
                </a:solidFill>
              </a14:hiddenFill>
            </a:ext>
          </a:extLst>
        </p:spPr>
        <p:txBody>
          <a:bodyPr wrap="none" lIns="92075" tIns="46038" rIns="92075" bIns="46038" anchor="ctr"/>
          <a:lstStyle/>
          <a:p>
            <a:pPr algn="ctr">
              <a:defRPr/>
            </a:pPr>
            <a:endParaRPr lang="en-US" sz="1500"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  <p:sp>
        <p:nvSpPr>
          <p:cNvPr id="9236" name="Rectangle 33"/>
          <p:cNvSpPr>
            <a:spLocks noChangeArrowheads="1"/>
          </p:cNvSpPr>
          <p:nvPr/>
        </p:nvSpPr>
        <p:spPr bwMode="auto">
          <a:xfrm>
            <a:off x="0" y="914400"/>
            <a:ext cx="5257800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2000" dirty="0">
                <a:solidFill>
                  <a:schemeClr val="tx2"/>
                </a:solidFill>
                <a:sym typeface="Symbol" charset="0"/>
              </a:rPr>
              <a:t> </a:t>
            </a:r>
            <a:r>
              <a:rPr lang="en-US" sz="1800" dirty="0">
                <a:sym typeface="Symbol" charset="0"/>
              </a:rPr>
              <a:t>Most precise experimental determination of </a:t>
            </a:r>
            <a:r>
              <a:rPr lang="en-US" sz="1800" dirty="0" err="1">
                <a:sym typeface="Symbol" charset="0"/>
              </a:rPr>
              <a:t>g</a:t>
            </a:r>
            <a:r>
              <a:rPr lang="en-US" sz="1800" baseline="-25000" dirty="0" err="1">
                <a:sym typeface="Symbol" charset="0"/>
              </a:rPr>
              <a:t>p</a:t>
            </a:r>
            <a:endParaRPr lang="en-US" sz="1800" baseline="-25000" dirty="0">
              <a:sym typeface="Symbol" charset="0"/>
            </a:endParaRPr>
          </a:p>
          <a:p>
            <a:pPr>
              <a:buFont typeface="Times" charset="0"/>
              <a:buChar char="•"/>
            </a:pPr>
            <a:endParaRPr lang="en-US" sz="1800" baseline="-25000" dirty="0">
              <a:solidFill>
                <a:schemeClr val="tx2"/>
              </a:solidFill>
              <a:sym typeface="Symbol" charset="0"/>
            </a:endParaRPr>
          </a:p>
          <a:p>
            <a:pPr>
              <a:buFont typeface="Times" charset="0"/>
              <a:buChar char="•"/>
            </a:pPr>
            <a:r>
              <a:rPr lang="en-US" sz="1800" b="1" dirty="0">
                <a:cs typeface="Arial" charset="0"/>
              </a:rPr>
              <a:t> </a:t>
            </a:r>
            <a:r>
              <a:rPr lang="en-US" sz="1800" dirty="0">
                <a:cs typeface="Arial" charset="0"/>
              </a:rPr>
              <a:t>Test of chiral symmetries and low energy QCD</a:t>
            </a:r>
          </a:p>
          <a:p>
            <a:pPr>
              <a:buFont typeface="Times" charset="0"/>
              <a:buChar char="•"/>
            </a:pPr>
            <a:endParaRPr lang="en-US" sz="1800" dirty="0">
              <a:cs typeface="Arial" charset="0"/>
            </a:endParaRPr>
          </a:p>
          <a:p>
            <a:pPr>
              <a:buFont typeface="Times" charset="0"/>
              <a:buChar char="•"/>
            </a:pPr>
            <a:r>
              <a:rPr lang="en-US" sz="1800" dirty="0">
                <a:cs typeface="Arial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cs typeface="Arial" charset="0"/>
              </a:rPr>
              <a:t>The electron time spectrum is described with a single lifetime; reduced due to capture.</a:t>
            </a:r>
            <a:endParaRPr lang="en-US" sz="1800" dirty="0">
              <a:cs typeface="Arial" charset="0"/>
            </a:endParaRPr>
          </a:p>
          <a:p>
            <a:pPr>
              <a:buFont typeface="Times" charset="0"/>
              <a:buChar char="•"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  <a:p>
            <a:pPr>
              <a:buFont typeface="Times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MuCap</a:t>
            </a:r>
            <a:r>
              <a:rPr lang="en-US" sz="1800" dirty="0">
                <a:solidFill>
                  <a:srgbClr val="000000"/>
                </a:solidFill>
              </a:rPr>
              <a:t> measures</a:t>
            </a:r>
            <a:r>
              <a:rPr lang="en-US" sz="1800" dirty="0">
                <a:solidFill>
                  <a:srgbClr val="000000"/>
                </a:solidFill>
                <a:sym typeface="Symbol" charset="0"/>
              </a:rPr>
              <a:t> </a:t>
            </a:r>
            <a:r>
              <a:rPr lang="en-US" sz="1800" baseline="-25000" dirty="0">
                <a:solidFill>
                  <a:srgbClr val="000000"/>
                </a:solidFill>
                <a:sym typeface="Symbol" charset="0"/>
              </a:rPr>
              <a:t>S</a:t>
            </a:r>
            <a:r>
              <a:rPr lang="en-US" sz="1800" dirty="0">
                <a:solidFill>
                  <a:srgbClr val="000000"/>
                </a:solidFill>
                <a:sym typeface="Symbol" charset="0"/>
              </a:rPr>
              <a:t> by comparing the </a:t>
            </a:r>
            <a:r>
              <a:rPr lang="en-US" sz="1800" dirty="0">
                <a:solidFill>
                  <a:srgbClr val="0000FF"/>
                </a:solidFill>
                <a:sym typeface="Symbol" charset="0"/>
              </a:rPr>
              <a:t></a:t>
            </a:r>
            <a:r>
              <a:rPr lang="en-US" sz="1800" baseline="30000" dirty="0">
                <a:solidFill>
                  <a:srgbClr val="0000FF"/>
                </a:solidFill>
                <a:sym typeface="Symbol" charset="0"/>
              </a:rPr>
              <a:t>-</a:t>
            </a:r>
            <a:r>
              <a:rPr lang="en-US" sz="1800" dirty="0">
                <a:solidFill>
                  <a:srgbClr val="0000FF"/>
                </a:solidFill>
                <a:sym typeface="Symbol" charset="0"/>
              </a:rPr>
              <a:t> decay rate in hydrogen</a:t>
            </a:r>
            <a:r>
              <a:rPr lang="en-US" sz="1800" dirty="0">
                <a:solidFill>
                  <a:schemeClr val="tx2"/>
                </a:solidFill>
                <a:sym typeface="Symbol" charset="0"/>
              </a:rPr>
              <a:t> to the </a:t>
            </a:r>
            <a:r>
              <a:rPr lang="en-US" sz="1800" dirty="0" err="1">
                <a:solidFill>
                  <a:srgbClr val="FF0000"/>
                </a:solidFill>
                <a:sym typeface="Symbol" charset="0"/>
              </a:rPr>
              <a:t>muon</a:t>
            </a:r>
            <a:r>
              <a:rPr lang="en-US" sz="1800" dirty="0">
                <a:solidFill>
                  <a:srgbClr val="FF0000"/>
                </a:solidFill>
                <a:sym typeface="Symbol" charset="0"/>
              </a:rPr>
              <a:t> lifetime</a:t>
            </a:r>
            <a:r>
              <a:rPr lang="en-US" sz="1800" dirty="0">
                <a:solidFill>
                  <a:schemeClr val="tx2"/>
                </a:solidFill>
                <a:sym typeface="Symbol" charset="0"/>
              </a:rPr>
              <a:t>.</a:t>
            </a:r>
          </a:p>
          <a:p>
            <a:pPr>
              <a:buFont typeface="Times" charset="0"/>
              <a:buChar char="•"/>
            </a:pPr>
            <a:endParaRPr lang="en-US" sz="1800" dirty="0">
              <a:solidFill>
                <a:schemeClr val="tx2"/>
              </a:solidFill>
              <a:sym typeface="Symbol" charset="0"/>
            </a:endParaRPr>
          </a:p>
          <a:p>
            <a:pPr marL="114300" lvl="1">
              <a:buFont typeface="Times" charset="0"/>
              <a:buChar char="•"/>
            </a:pPr>
            <a:r>
              <a:rPr lang="en-US" sz="1800" dirty="0">
                <a:solidFill>
                  <a:schemeClr val="tx2"/>
                </a:solidFill>
                <a:sym typeface="Symbol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sym typeface="Symbol" charset="0"/>
              </a:rPr>
              <a:t>Recently measured to 1 ppm </a:t>
            </a:r>
            <a:r>
              <a:rPr lang="en-US" sz="1800" dirty="0" smtClean="0">
                <a:solidFill>
                  <a:srgbClr val="FF0000"/>
                </a:solidFill>
                <a:sym typeface="Symbol" charset="0"/>
              </a:rPr>
              <a:t>precision</a:t>
            </a:r>
            <a:endParaRPr lang="en-US" sz="1800" dirty="0">
              <a:solidFill>
                <a:schemeClr val="tx2"/>
              </a:solidFill>
              <a:sym typeface="Symbol" charset="0"/>
            </a:endParaRPr>
          </a:p>
          <a:p>
            <a:pPr>
              <a:buFont typeface="Times" charset="0"/>
              <a:buChar char="•"/>
            </a:pPr>
            <a:endParaRPr lang="en-US" sz="1800" b="1" dirty="0">
              <a:cs typeface="Arial" charset="0"/>
            </a:endParaRPr>
          </a:p>
        </p:txBody>
      </p:sp>
      <p:pic>
        <p:nvPicPr>
          <p:cNvPr id="9237" name="Picture 1054" descr="Light upward diag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3400"/>
            <a:ext cx="419100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Rectangle 38"/>
          <p:cNvSpPr>
            <a:spLocks noChangeArrowheads="1"/>
          </p:cNvSpPr>
          <p:nvPr/>
        </p:nvSpPr>
        <p:spPr bwMode="auto">
          <a:xfrm>
            <a:off x="1066800" y="6499225"/>
            <a:ext cx="7848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00FF"/>
                </a:solidFill>
              </a:rPr>
              <a:t>Phys. Rev. Lett. 99, 032002 (2007)</a:t>
            </a:r>
            <a:r>
              <a:rPr lang="en-US" sz="1600" b="1">
                <a:solidFill>
                  <a:schemeClr val="hlink"/>
                </a:solidFill>
              </a:rPr>
              <a:t> </a:t>
            </a:r>
            <a:r>
              <a:rPr lang="en-US" sz="1600" b="1"/>
              <a:t>and</a:t>
            </a:r>
            <a:r>
              <a:rPr lang="en-US" sz="1600" b="1">
                <a:solidFill>
                  <a:schemeClr val="hlink"/>
                </a:solidFill>
              </a:rPr>
              <a:t> </a:t>
            </a:r>
            <a:r>
              <a:rPr lang="en-US" sz="1600" b="1">
                <a:solidFill>
                  <a:srgbClr val="FF0000"/>
                </a:solidFill>
              </a:rPr>
              <a:t>Phys. Rev. Lett.</a:t>
            </a:r>
            <a:r>
              <a:rPr lang="en-US" sz="1600" b="1">
                <a:solidFill>
                  <a:srgbClr val="8A5088"/>
                </a:solidFill>
              </a:rPr>
              <a:t> </a:t>
            </a:r>
            <a:r>
              <a:rPr lang="en-US" sz="1600" b="1">
                <a:solidFill>
                  <a:srgbClr val="FF0000"/>
                </a:solidFill>
              </a:rPr>
              <a:t>106, 041803 (2011)</a:t>
            </a:r>
          </a:p>
        </p:txBody>
      </p:sp>
      <p:sp>
        <p:nvSpPr>
          <p:cNvPr id="9239" name="Rectangle 41"/>
          <p:cNvSpPr>
            <a:spLocks noChangeArrowheads="1"/>
          </p:cNvSpPr>
          <p:nvPr/>
        </p:nvSpPr>
        <p:spPr bwMode="auto">
          <a:xfrm>
            <a:off x="5486400" y="4191000"/>
            <a:ext cx="238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In leading order:</a:t>
            </a:r>
          </a:p>
        </p:txBody>
      </p:sp>
      <p:pic>
        <p:nvPicPr>
          <p:cNvPr id="9240" name="Picture 44" descr="latex-image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81600"/>
            <a:ext cx="402590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Muons</a:t>
            </a:r>
            <a:r>
              <a:rPr lang="en-US" dirty="0" smtClean="0"/>
              <a:t> and the Weak Force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7045" y="1730725"/>
            <a:ext cx="4741639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Fundamental particle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m</a:t>
            </a:r>
            <a:r>
              <a:rPr lang="en-US" sz="2000" baseline="-25000" dirty="0" err="1" smtClean="0"/>
              <a:t>μ</a:t>
            </a:r>
            <a:r>
              <a:rPr lang="en-US" sz="2000" dirty="0" smtClean="0"/>
              <a:t>=105.7 MeV/</a:t>
            </a:r>
            <a:r>
              <a:rPr lang="en-US" sz="2000" i="1" dirty="0" smtClean="0"/>
              <a:t>c</a:t>
            </a:r>
            <a:r>
              <a:rPr lang="en-US" sz="2000" baseline="30000" dirty="0" smtClean="0"/>
              <a:t>2</a:t>
            </a:r>
          </a:p>
          <a:p>
            <a:pPr marL="285750" indent="-285750">
              <a:buFont typeface="Arial"/>
              <a:buChar char="•"/>
            </a:pPr>
            <a:endParaRPr lang="en-US" sz="2000" baseline="30000" dirty="0"/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Decays through the weak interaction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lifetime of τ</a:t>
            </a:r>
            <a:r>
              <a:rPr lang="en-US" sz="2000" baseline="-25000" dirty="0" smtClean="0"/>
              <a:t>μ</a:t>
            </a:r>
            <a:r>
              <a:rPr lang="en-US" sz="2000" dirty="0" smtClean="0"/>
              <a:t>≈2.2 </a:t>
            </a:r>
            <a:r>
              <a:rPr lang="en-US" sz="2000" dirty="0" err="1" smtClean="0"/>
              <a:t>μs</a:t>
            </a:r>
            <a:endParaRPr lang="en-US" sz="2000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decay rate </a:t>
            </a:r>
            <a:r>
              <a:rPr lang="en-US" sz="2000" dirty="0" err="1" smtClean="0"/>
              <a:t>λ</a:t>
            </a:r>
            <a:r>
              <a:rPr lang="en-US" sz="2000" baseline="-25000" dirty="0" err="1" smtClean="0"/>
              <a:t>μ</a:t>
            </a:r>
            <a:r>
              <a:rPr lang="en-US" sz="2000" dirty="0" smtClean="0"/>
              <a:t>.</a:t>
            </a:r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5321111" y="1213804"/>
            <a:ext cx="3177225" cy="2366330"/>
            <a:chOff x="208615" y="4532532"/>
            <a:chExt cx="4054498" cy="2873887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15" y="4532532"/>
              <a:ext cx="4054498" cy="2873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 useBgFill="1">
          <p:nvSpPr>
            <p:cNvPr id="8" name="Rectangle 7"/>
            <p:cNvSpPr/>
            <p:nvPr/>
          </p:nvSpPr>
          <p:spPr>
            <a:xfrm>
              <a:off x="4022612" y="6019800"/>
              <a:ext cx="220838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95" y="3833674"/>
            <a:ext cx="4402361" cy="825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0690" y="5315338"/>
            <a:ext cx="7404591" cy="1528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Measured to 1 ppm relative precision by the </a:t>
            </a:r>
            <a:r>
              <a:rPr lang="en-US" sz="2000" b="1" dirty="0" err="1" smtClean="0">
                <a:solidFill>
                  <a:srgbClr val="FF0000"/>
                </a:solidFill>
              </a:rPr>
              <a:t>MuLan</a:t>
            </a:r>
            <a:r>
              <a:rPr lang="en-US" sz="2000" b="1" dirty="0" smtClean="0">
                <a:solidFill>
                  <a:srgbClr val="FF0000"/>
                </a:solidFill>
              </a:rPr>
              <a:t> collaboration</a:t>
            </a:r>
          </a:p>
          <a:p>
            <a:pPr algn="ctr"/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l-GR" sz="2000" b="1" dirty="0" smtClean="0">
                <a:solidFill>
                  <a:srgbClr val="FF0000"/>
                </a:solidFill>
              </a:rPr>
              <a:t>λ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μ</a:t>
            </a:r>
            <a:r>
              <a:rPr lang="en-US" sz="2000" b="1" dirty="0" smtClean="0">
                <a:solidFill>
                  <a:srgbClr val="FF0000"/>
                </a:solidFill>
              </a:rPr>
              <a:t>=455170.2(5) s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-1</a:t>
            </a:r>
          </a:p>
          <a:p>
            <a:pPr algn="ctr"/>
            <a:endParaRPr lang="en-US" sz="2000" b="1" baseline="30000" dirty="0">
              <a:solidFill>
                <a:srgbClr val="3366FF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Also a significant update to the knowledge of the Fermi Constant G</a:t>
            </a:r>
            <a:r>
              <a:rPr lang="en-US" sz="2000" b="1" baseline="-25000" dirty="0" smtClean="0">
                <a:solidFill>
                  <a:srgbClr val="3366FF"/>
                </a:solidFill>
              </a:rPr>
              <a:t>F</a:t>
            </a:r>
            <a:endParaRPr lang="en-US" sz="20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1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749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hadronic</a:t>
            </a:r>
            <a:r>
              <a:rPr lang="en-US" dirty="0" smtClean="0"/>
              <a:t> form factors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4" y="1304749"/>
            <a:ext cx="8875986" cy="193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154" y="3239881"/>
            <a:ext cx="4931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Theory </a:t>
            </a:r>
            <a:r>
              <a:rPr lang="en-US" sz="2400" dirty="0" smtClean="0">
                <a:latin typeface="+mj-lt"/>
                <a:sym typeface="Symbol"/>
              </a:rPr>
              <a:t>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i="1" dirty="0" err="1" smtClean="0">
                <a:latin typeface="+mj-lt"/>
              </a:rPr>
              <a:t>g</a:t>
            </a:r>
            <a:r>
              <a:rPr lang="en-US" sz="2400" i="1" baseline="-25000" dirty="0" err="1" smtClean="0">
                <a:latin typeface="+mj-lt"/>
              </a:rPr>
              <a:t>S</a:t>
            </a:r>
            <a:r>
              <a:rPr lang="en-US" sz="2400" dirty="0" smtClean="0">
                <a:latin typeface="+mj-lt"/>
              </a:rPr>
              <a:t>(</a:t>
            </a:r>
            <a:r>
              <a:rPr lang="en-US" sz="2400" i="1" dirty="0" smtClean="0">
                <a:latin typeface="+mj-lt"/>
              </a:rPr>
              <a:t>q</a:t>
            </a:r>
            <a:r>
              <a:rPr lang="en-US" sz="2400" baseline="30000" dirty="0" smtClean="0">
                <a:latin typeface="+mj-lt"/>
              </a:rPr>
              <a:t>2</a:t>
            </a:r>
            <a:r>
              <a:rPr lang="en-US" sz="2400" dirty="0" smtClean="0">
                <a:latin typeface="+mj-lt"/>
              </a:rPr>
              <a:t>) , </a:t>
            </a:r>
            <a:r>
              <a:rPr lang="en-US" sz="2400" i="1" dirty="0" err="1" smtClean="0">
                <a:latin typeface="+mj-lt"/>
              </a:rPr>
              <a:t>g</a:t>
            </a:r>
            <a:r>
              <a:rPr lang="en-US" sz="2400" i="1" baseline="-25000" dirty="0" err="1" smtClean="0">
                <a:latin typeface="+mj-lt"/>
              </a:rPr>
              <a:t>T</a:t>
            </a:r>
            <a:r>
              <a:rPr lang="en-US" sz="2400" dirty="0" smtClean="0">
                <a:latin typeface="+mj-lt"/>
              </a:rPr>
              <a:t>(</a:t>
            </a:r>
            <a:r>
              <a:rPr lang="en-US" sz="2400" i="1" dirty="0" smtClean="0">
                <a:latin typeface="+mj-lt"/>
              </a:rPr>
              <a:t>q</a:t>
            </a:r>
            <a:r>
              <a:rPr lang="en-US" sz="2400" baseline="30000" dirty="0" smtClean="0">
                <a:latin typeface="+mj-lt"/>
              </a:rPr>
              <a:t>2</a:t>
            </a:r>
            <a:r>
              <a:rPr lang="en-US" sz="2400" dirty="0" smtClean="0">
                <a:latin typeface="+mj-lt"/>
              </a:rPr>
              <a:t>) </a:t>
            </a:r>
            <a:r>
              <a:rPr lang="en-US" sz="2400" baseline="-250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  <a:sym typeface="Symbol"/>
              </a:rPr>
              <a:t></a:t>
            </a:r>
            <a:r>
              <a:rPr lang="en-US" sz="2400" dirty="0" smtClean="0">
                <a:latin typeface="+mj-lt"/>
              </a:rPr>
              <a:t> 0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Experiment </a:t>
            </a:r>
            <a:r>
              <a:rPr lang="en-US" sz="2400" dirty="0" smtClean="0">
                <a:latin typeface="+mj-lt"/>
                <a:sym typeface="Symbol"/>
              </a:rPr>
              <a:t> 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+mj-lt"/>
              </a:rPr>
              <a:t>g</a:t>
            </a:r>
            <a:r>
              <a:rPr lang="en-US" sz="2400" i="1" baseline="-25000" dirty="0" err="1" smtClean="0">
                <a:solidFill>
                  <a:srgbClr val="FF0000"/>
                </a:solidFill>
                <a:latin typeface="+mj-lt"/>
              </a:rPr>
              <a:t>V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2400" i="1" dirty="0" smtClean="0">
                <a:solidFill>
                  <a:srgbClr val="FF0000"/>
                </a:solidFill>
                <a:latin typeface="+mj-lt"/>
              </a:rPr>
              <a:t>q</a:t>
            </a:r>
            <a:r>
              <a:rPr lang="en-US" sz="2400" baseline="30000" dirty="0" smtClean="0">
                <a:solidFill>
                  <a:srgbClr val="FF0000"/>
                </a:solidFill>
                <a:latin typeface="+mj-lt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)</a:t>
            </a:r>
            <a:r>
              <a:rPr lang="en-US" sz="2400" dirty="0" smtClean="0">
                <a:latin typeface="+mj-lt"/>
              </a:rPr>
              <a:t>,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+mj-lt"/>
              </a:rPr>
              <a:t>g</a:t>
            </a:r>
            <a:r>
              <a:rPr lang="en-US" sz="2400" i="1" baseline="-25000" dirty="0" err="1" smtClean="0">
                <a:solidFill>
                  <a:srgbClr val="FF0000"/>
                </a:solidFill>
                <a:latin typeface="+mj-lt"/>
              </a:rPr>
              <a:t>M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2400" i="1" dirty="0" smtClean="0">
                <a:solidFill>
                  <a:srgbClr val="FF0000"/>
                </a:solidFill>
                <a:latin typeface="+mj-lt"/>
              </a:rPr>
              <a:t>q</a:t>
            </a:r>
            <a:r>
              <a:rPr lang="en-US" sz="2400" baseline="30000" dirty="0" smtClean="0">
                <a:solidFill>
                  <a:srgbClr val="FF0000"/>
                </a:solidFill>
                <a:latin typeface="+mj-lt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)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i="1" dirty="0" err="1" smtClean="0">
                <a:solidFill>
                  <a:srgbClr val="0000FF"/>
                </a:solidFill>
                <a:latin typeface="+mj-lt"/>
              </a:rPr>
              <a:t>g</a:t>
            </a:r>
            <a:r>
              <a:rPr lang="en-US" sz="2400" i="1" baseline="-25000" dirty="0" err="1" smtClean="0">
                <a:solidFill>
                  <a:srgbClr val="0000FF"/>
                </a:solidFill>
                <a:latin typeface="+mj-lt"/>
              </a:rPr>
              <a:t>A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(</a:t>
            </a:r>
            <a:r>
              <a:rPr lang="en-US" sz="2400" i="1" dirty="0" smtClean="0">
                <a:solidFill>
                  <a:srgbClr val="0000FF"/>
                </a:solidFill>
                <a:latin typeface="+mj-lt"/>
              </a:rPr>
              <a:t>q</a:t>
            </a:r>
            <a:r>
              <a:rPr lang="en-US" sz="2400" baseline="30000" dirty="0" smtClean="0">
                <a:solidFill>
                  <a:srgbClr val="0000FF"/>
                </a:solidFill>
                <a:latin typeface="+mj-lt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)</a:t>
            </a:r>
          </a:p>
          <a:p>
            <a:pPr marL="742950" lvl="1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400" i="1" dirty="0" smtClean="0">
                <a:solidFill>
                  <a:srgbClr val="000000"/>
                </a:solidFill>
                <a:latin typeface="+mj-lt"/>
              </a:rPr>
              <a:t>G</a:t>
            </a:r>
            <a:r>
              <a:rPr lang="en-US" sz="2400" i="1" baseline="-25000" dirty="0" smtClean="0">
                <a:solidFill>
                  <a:srgbClr val="000000"/>
                </a:solidFill>
                <a:latin typeface="+mj-lt"/>
              </a:rPr>
              <a:t>F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and </a:t>
            </a:r>
            <a:r>
              <a:rPr lang="en-US" sz="2400" i="1" dirty="0" err="1" smtClean="0">
                <a:solidFill>
                  <a:srgbClr val="000000"/>
                </a:solidFill>
                <a:latin typeface="+mj-lt"/>
              </a:rPr>
              <a:t>V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+mj-lt"/>
              </a:rPr>
              <a:t>u</a:t>
            </a:r>
            <a:r>
              <a:rPr lang="en-US" sz="2400" baseline="-25000" dirty="0" err="1" smtClean="0">
                <a:solidFill>
                  <a:srgbClr val="000000"/>
                </a:solidFill>
                <a:latin typeface="+mj-lt"/>
              </a:rPr>
              <a:t>d</a:t>
            </a:r>
            <a:r>
              <a:rPr lang="en-US" sz="2400" baseline="-25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also known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92700" y="3133639"/>
            <a:ext cx="4051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</a:rPr>
              <a:t>Leaves </a:t>
            </a:r>
            <a:r>
              <a:rPr lang="en-US" sz="2000" b="1" i="1" dirty="0" err="1" smtClean="0">
                <a:solidFill>
                  <a:srgbClr val="008000"/>
                </a:solidFill>
              </a:rPr>
              <a:t>g</a:t>
            </a:r>
            <a:r>
              <a:rPr lang="en-US" sz="2000" b="1" i="1" baseline="-25000" dirty="0" err="1">
                <a:solidFill>
                  <a:srgbClr val="008000"/>
                </a:solidFill>
              </a:rPr>
              <a:t>P</a:t>
            </a:r>
            <a:r>
              <a:rPr lang="en-US" sz="2000" b="1" dirty="0" smtClean="0">
                <a:solidFill>
                  <a:srgbClr val="008000"/>
                </a:solidFill>
              </a:rPr>
              <a:t>(q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2</a:t>
            </a:r>
            <a:r>
              <a:rPr lang="en-US" sz="2000" b="1" dirty="0" smtClean="0">
                <a:solidFill>
                  <a:srgbClr val="008000"/>
                </a:solidFill>
              </a:rPr>
              <a:t>=-0.88m</a:t>
            </a:r>
            <a:r>
              <a:rPr lang="en-US" sz="2000" b="1" baseline="-25000" dirty="0" smtClean="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en-US" sz="2000" b="1" baseline="30000" dirty="0" smtClean="0">
                <a:solidFill>
                  <a:srgbClr val="008000"/>
                </a:solidFill>
                <a:latin typeface="Symbol" pitchFamily="18" charset="2"/>
              </a:rPr>
              <a:t>2</a:t>
            </a:r>
            <a:r>
              <a:rPr lang="en-US" sz="2000" b="1" dirty="0" smtClean="0">
                <a:solidFill>
                  <a:srgbClr val="008000"/>
                </a:solidFill>
              </a:rPr>
              <a:t> ) less well determined experimentally 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err="1" smtClean="0">
                <a:solidFill>
                  <a:srgbClr val="008000"/>
                </a:solidFill>
              </a:rPr>
              <a:t>Muon</a:t>
            </a:r>
            <a:r>
              <a:rPr lang="en-US" sz="2000" b="1" dirty="0" smtClean="0">
                <a:solidFill>
                  <a:srgbClr val="008000"/>
                </a:solidFill>
              </a:rPr>
              <a:t> capture on the proton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err="1" smtClean="0">
                <a:solidFill>
                  <a:srgbClr val="008000"/>
                </a:solidFill>
              </a:rPr>
              <a:t>g</a:t>
            </a:r>
            <a:r>
              <a:rPr lang="en-US" sz="2000" b="1" i="1" baseline="-25000" dirty="0" err="1">
                <a:solidFill>
                  <a:srgbClr val="008000"/>
                </a:solidFill>
              </a:rPr>
              <a:t>P</a:t>
            </a:r>
            <a:r>
              <a:rPr lang="en-US" sz="2000" b="1" dirty="0" smtClean="0">
                <a:solidFill>
                  <a:srgbClr val="008000"/>
                </a:solidFill>
              </a:rPr>
              <a:t>(</a:t>
            </a:r>
            <a:r>
              <a:rPr lang="en-US" sz="2000" b="1" i="1" dirty="0" smtClean="0">
                <a:solidFill>
                  <a:srgbClr val="008000"/>
                </a:solidFill>
              </a:rPr>
              <a:t>q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2</a:t>
            </a:r>
            <a:r>
              <a:rPr lang="en-US" sz="2000" b="1" dirty="0" smtClean="0">
                <a:solidFill>
                  <a:srgbClr val="008000"/>
                </a:solidFill>
              </a:rPr>
              <a:t>=-0.88m</a:t>
            </a:r>
            <a:r>
              <a:rPr lang="en-US" sz="2000" b="1" baseline="-25000" dirty="0" smtClean="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en-US" sz="2000" b="1" baseline="30000" dirty="0" smtClean="0">
                <a:solidFill>
                  <a:srgbClr val="008000"/>
                </a:solidFill>
                <a:latin typeface="Symbol" pitchFamily="18" charset="2"/>
              </a:rPr>
              <a:t>2</a:t>
            </a:r>
            <a:r>
              <a:rPr lang="en-US" sz="2000" b="1" dirty="0" smtClean="0">
                <a:solidFill>
                  <a:srgbClr val="008000"/>
                </a:solidFill>
              </a:rPr>
              <a:t>)=8.36(23) from </a:t>
            </a:r>
            <a:r>
              <a:rPr lang="en-US" sz="2000" b="1" dirty="0" err="1" smtClean="0">
                <a:solidFill>
                  <a:srgbClr val="008000"/>
                </a:solidFill>
              </a:rPr>
              <a:t>χPT</a:t>
            </a:r>
            <a:r>
              <a:rPr lang="en-US" sz="2000" b="1" dirty="0" smtClean="0">
                <a:solidFill>
                  <a:srgbClr val="008000"/>
                </a:solidFill>
              </a:rPr>
              <a:t> to NLO</a:t>
            </a:r>
          </a:p>
        </p:txBody>
      </p:sp>
      <p:sp>
        <p:nvSpPr>
          <p:cNvPr id="6" name="Multiply 5"/>
          <p:cNvSpPr/>
          <p:nvPr/>
        </p:nvSpPr>
        <p:spPr>
          <a:xfrm>
            <a:off x="3457222" y="1721555"/>
            <a:ext cx="914400" cy="9144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6756400" y="1721555"/>
            <a:ext cx="914400" cy="9144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382889" y="2427112"/>
            <a:ext cx="2074333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69177" y="2424291"/>
            <a:ext cx="891823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ame 15"/>
          <p:cNvSpPr/>
          <p:nvPr/>
        </p:nvSpPr>
        <p:spPr>
          <a:xfrm>
            <a:off x="5559778" y="1721555"/>
            <a:ext cx="1196622" cy="914400"/>
          </a:xfrm>
          <a:prstGeom prst="fram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5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749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Hadronic</a:t>
            </a:r>
            <a:r>
              <a:rPr lang="en-US" dirty="0" smtClean="0"/>
              <a:t> Form Factors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4" y="1304749"/>
            <a:ext cx="8875986" cy="193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543" y="3239881"/>
            <a:ext cx="55283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G-Parity </a:t>
            </a:r>
            <a:r>
              <a:rPr lang="en-US" sz="2400" dirty="0" smtClean="0">
                <a:latin typeface="+mj-lt"/>
                <a:sym typeface="Symbol"/>
              </a:rPr>
              <a:t>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</a:t>
            </a:r>
            <a:r>
              <a:rPr lang="en-US" sz="2400" baseline="-25000" dirty="0" err="1" smtClean="0">
                <a:latin typeface="+mj-lt"/>
              </a:rPr>
              <a:t>S</a:t>
            </a:r>
            <a:r>
              <a:rPr lang="en-US" sz="2400" dirty="0" smtClean="0">
                <a:latin typeface="+mj-lt"/>
              </a:rPr>
              <a:t>(q</a:t>
            </a:r>
            <a:r>
              <a:rPr lang="en-US" sz="2400" baseline="30000" dirty="0" smtClean="0">
                <a:latin typeface="+mj-lt"/>
              </a:rPr>
              <a:t>2</a:t>
            </a:r>
            <a:r>
              <a:rPr lang="en-US" sz="2400" dirty="0" smtClean="0">
                <a:latin typeface="+mj-lt"/>
              </a:rPr>
              <a:t>) , </a:t>
            </a:r>
            <a:r>
              <a:rPr lang="en-US" sz="2400" dirty="0" err="1" smtClean="0">
                <a:latin typeface="+mj-lt"/>
              </a:rPr>
              <a:t>g</a:t>
            </a:r>
            <a:r>
              <a:rPr lang="en-US" sz="2400" baseline="-25000" dirty="0" err="1" smtClean="0">
                <a:latin typeface="+mj-lt"/>
              </a:rPr>
              <a:t>T</a:t>
            </a:r>
            <a:r>
              <a:rPr lang="en-US" sz="2400" dirty="0" smtClean="0">
                <a:latin typeface="+mj-lt"/>
              </a:rPr>
              <a:t>(q</a:t>
            </a:r>
            <a:r>
              <a:rPr lang="en-US" sz="2400" baseline="30000" dirty="0" smtClean="0">
                <a:latin typeface="+mj-lt"/>
              </a:rPr>
              <a:t>2</a:t>
            </a:r>
            <a:r>
              <a:rPr lang="en-US" sz="2400" dirty="0" smtClean="0">
                <a:latin typeface="+mj-lt"/>
              </a:rPr>
              <a:t>) </a:t>
            </a:r>
            <a:r>
              <a:rPr lang="en-US" sz="2400" baseline="-250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  <a:sym typeface="Symbol"/>
              </a:rPr>
              <a:t></a:t>
            </a:r>
            <a:r>
              <a:rPr lang="en-US" sz="2400" dirty="0" smtClean="0">
                <a:latin typeface="+mj-lt"/>
              </a:rPr>
              <a:t> 0.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CVC + Electron scattering </a:t>
            </a:r>
            <a:r>
              <a:rPr lang="en-US" sz="2400" dirty="0" smtClean="0">
                <a:latin typeface="+mj-lt"/>
                <a:sym typeface="Symbol"/>
              </a:rPr>
              <a:t> </a:t>
            </a:r>
            <a:r>
              <a:rPr lang="en-US" sz="2400" dirty="0" smtClean="0">
                <a:latin typeface="+mj-lt"/>
              </a:rPr>
              <a:t> </a:t>
            </a:r>
          </a:p>
          <a:p>
            <a:pPr marL="742950" lvl="1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err="1" smtClean="0">
                <a:latin typeface="+mj-lt"/>
              </a:rPr>
              <a:t>g</a:t>
            </a:r>
            <a:r>
              <a:rPr lang="en-US" sz="2400" baseline="-25000" dirty="0" err="1" smtClean="0">
                <a:latin typeface="+mj-lt"/>
              </a:rPr>
              <a:t>V</a:t>
            </a:r>
            <a:r>
              <a:rPr lang="en-US" sz="2400" dirty="0" smtClean="0">
                <a:latin typeface="+mj-lt"/>
              </a:rPr>
              <a:t>(q</a:t>
            </a:r>
            <a:r>
              <a:rPr lang="en-US" sz="2400" baseline="30000" dirty="0" smtClean="0">
                <a:latin typeface="+mj-lt"/>
              </a:rPr>
              <a:t>2</a:t>
            </a:r>
            <a:r>
              <a:rPr lang="en-US" sz="2400" dirty="0" smtClean="0">
                <a:latin typeface="+mj-lt"/>
              </a:rPr>
              <a:t>=-0.88m</a:t>
            </a:r>
            <a:r>
              <a:rPr lang="en-US" sz="2400" baseline="-25000" dirty="0" smtClean="0">
                <a:latin typeface="+mj-lt"/>
              </a:rPr>
              <a:t>m</a:t>
            </a:r>
            <a:r>
              <a:rPr lang="en-US" sz="2400" dirty="0" smtClean="0">
                <a:latin typeface="+mj-lt"/>
              </a:rPr>
              <a:t>) = 0.976 ± 0.001</a:t>
            </a:r>
          </a:p>
          <a:p>
            <a:pPr marL="742950" lvl="1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err="1" smtClean="0">
                <a:latin typeface="+mj-lt"/>
              </a:rPr>
              <a:t>g</a:t>
            </a:r>
            <a:r>
              <a:rPr lang="en-US" sz="2400" baseline="-25000" dirty="0" err="1" smtClean="0">
                <a:latin typeface="+mj-lt"/>
              </a:rPr>
              <a:t>M</a:t>
            </a:r>
            <a:r>
              <a:rPr lang="en-US" sz="2400" dirty="0" smtClean="0">
                <a:latin typeface="+mj-lt"/>
              </a:rPr>
              <a:t>(q</a:t>
            </a:r>
            <a:r>
              <a:rPr lang="en-US" sz="2400" baseline="30000" dirty="0" smtClean="0">
                <a:latin typeface="+mj-lt"/>
              </a:rPr>
              <a:t>2</a:t>
            </a:r>
            <a:r>
              <a:rPr lang="en-US" sz="2400" dirty="0" smtClean="0">
                <a:latin typeface="+mj-lt"/>
              </a:rPr>
              <a:t>=-0.88m</a:t>
            </a:r>
            <a:r>
              <a:rPr lang="en-US" sz="2400" baseline="-25000" dirty="0" smtClean="0">
                <a:latin typeface="+mj-lt"/>
              </a:rPr>
              <a:t>m</a:t>
            </a:r>
            <a:r>
              <a:rPr lang="en-US" sz="2400" dirty="0" smtClean="0">
                <a:latin typeface="+mj-lt"/>
              </a:rPr>
              <a:t>) = 3.583 ± 0.003</a:t>
            </a:r>
          </a:p>
          <a:p>
            <a:pPr marL="742950" lvl="1" indent="-285750">
              <a:buClr>
                <a:srgbClr val="FF0000"/>
              </a:buClr>
              <a:buFont typeface="Arial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342900" indent="-342900">
              <a:buClr>
                <a:srgbClr val="0000FF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Neutron beta decay </a:t>
            </a:r>
            <a:r>
              <a:rPr lang="en-US" sz="2400" dirty="0" smtClean="0">
                <a:latin typeface="+mj-lt"/>
                <a:sym typeface="Symbol"/>
              </a:rPr>
              <a:t></a:t>
            </a:r>
          </a:p>
          <a:p>
            <a:pPr marL="800100" lvl="1" indent="-342900">
              <a:buClr>
                <a:srgbClr val="0000FF"/>
              </a:buClr>
              <a:buFont typeface="Arial" pitchFamily="34" charset="0"/>
              <a:buChar char="•"/>
            </a:pPr>
            <a:r>
              <a:rPr lang="en-US" sz="2400" dirty="0" err="1" smtClean="0">
                <a:latin typeface="+mj-lt"/>
              </a:rPr>
              <a:t>g</a:t>
            </a:r>
            <a:r>
              <a:rPr lang="en-US" sz="2400" baseline="-25000" dirty="0" err="1" smtClean="0">
                <a:latin typeface="+mj-lt"/>
              </a:rPr>
              <a:t>A</a:t>
            </a:r>
            <a:r>
              <a:rPr lang="en-US" sz="2400" dirty="0" smtClean="0">
                <a:latin typeface="+mj-lt"/>
              </a:rPr>
              <a:t>(q</a:t>
            </a:r>
            <a:r>
              <a:rPr lang="en-US" sz="2400" baseline="30000" dirty="0" smtClean="0">
                <a:latin typeface="+mj-lt"/>
              </a:rPr>
              <a:t>2</a:t>
            </a:r>
            <a:r>
              <a:rPr lang="en-US" sz="2400" dirty="0" smtClean="0">
                <a:latin typeface="+mj-lt"/>
              </a:rPr>
              <a:t>=-0.88m</a:t>
            </a:r>
            <a:r>
              <a:rPr lang="en-US" sz="2400" baseline="-25000" dirty="0" smtClean="0">
                <a:latin typeface="+mj-lt"/>
              </a:rPr>
              <a:t>m</a:t>
            </a:r>
            <a:r>
              <a:rPr lang="en-US" sz="2400" dirty="0" smtClean="0">
                <a:latin typeface="+mj-lt"/>
              </a:rPr>
              <a:t> ) = 1.247 ± 0.004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05778" y="3476539"/>
            <a:ext cx="38382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dirty="0" smtClean="0">
                <a:solidFill>
                  <a:srgbClr val="008000"/>
                </a:solidFill>
              </a:rPr>
              <a:t>Leaves </a:t>
            </a:r>
            <a:r>
              <a:rPr lang="en-US" sz="2400" b="1" dirty="0" err="1" smtClean="0">
                <a:solidFill>
                  <a:srgbClr val="008000"/>
                </a:solidFill>
              </a:rPr>
              <a:t>g</a:t>
            </a:r>
            <a:r>
              <a:rPr lang="en-US" sz="2400" b="1" baseline="-25000" dirty="0" err="1" smtClean="0">
                <a:solidFill>
                  <a:srgbClr val="008000"/>
                </a:solidFill>
              </a:rPr>
              <a:t>P</a:t>
            </a:r>
            <a:r>
              <a:rPr lang="en-US" sz="2400" b="1" dirty="0" smtClean="0">
                <a:solidFill>
                  <a:srgbClr val="008000"/>
                </a:solidFill>
              </a:rPr>
              <a:t>(q</a:t>
            </a:r>
            <a:r>
              <a:rPr lang="en-US" sz="2400" b="1" baseline="30000" dirty="0" smtClean="0">
                <a:solidFill>
                  <a:srgbClr val="008000"/>
                </a:solidFill>
              </a:rPr>
              <a:t>2</a:t>
            </a:r>
            <a:r>
              <a:rPr lang="en-US" sz="2400" b="1" dirty="0" smtClean="0">
                <a:solidFill>
                  <a:srgbClr val="008000"/>
                </a:solidFill>
              </a:rPr>
              <a:t>=-0.88m</a:t>
            </a:r>
            <a:r>
              <a:rPr lang="en-US" sz="2400" b="1" baseline="-25000" dirty="0" smtClean="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rgbClr val="008000"/>
                </a:solidFill>
              </a:rPr>
              <a:t> ) ill determined experimentally. </a:t>
            </a:r>
          </a:p>
          <a:p>
            <a:pPr>
              <a:buClr>
                <a:srgbClr val="FF0000"/>
              </a:buClr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buClr>
                <a:srgbClr val="FF0000"/>
              </a:buClr>
            </a:pPr>
            <a:r>
              <a:rPr lang="en-US" sz="2400" b="1" dirty="0" err="1" smtClean="0">
                <a:solidFill>
                  <a:srgbClr val="008000"/>
                </a:solidFill>
              </a:rPr>
              <a:t>Muon</a:t>
            </a:r>
            <a:r>
              <a:rPr lang="en-US" sz="2400" b="1" dirty="0" smtClean="0">
                <a:solidFill>
                  <a:srgbClr val="008000"/>
                </a:solidFill>
              </a:rPr>
              <a:t> Capture on the proton</a:t>
            </a:r>
          </a:p>
          <a:p>
            <a:pPr>
              <a:buClr>
                <a:srgbClr val="FF0000"/>
              </a:buClr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buClr>
                <a:srgbClr val="FF0000"/>
              </a:buClr>
            </a:pPr>
            <a:r>
              <a:rPr lang="en-US" sz="2400" b="1" dirty="0" err="1" smtClean="0">
                <a:solidFill>
                  <a:srgbClr val="008000"/>
                </a:solidFill>
              </a:rPr>
              <a:t>g</a:t>
            </a:r>
            <a:r>
              <a:rPr lang="en-US" sz="2400" b="1" baseline="-25000" dirty="0" err="1" smtClean="0">
                <a:solidFill>
                  <a:srgbClr val="008000"/>
                </a:solidFill>
              </a:rPr>
              <a:t>P</a:t>
            </a:r>
            <a:r>
              <a:rPr lang="en-US" sz="2400" b="1" dirty="0" smtClean="0">
                <a:solidFill>
                  <a:srgbClr val="008000"/>
                </a:solidFill>
              </a:rPr>
              <a:t>(q</a:t>
            </a:r>
            <a:r>
              <a:rPr lang="en-US" sz="2400" b="1" baseline="30000" dirty="0" smtClean="0">
                <a:solidFill>
                  <a:srgbClr val="008000"/>
                </a:solidFill>
              </a:rPr>
              <a:t>2</a:t>
            </a:r>
            <a:r>
              <a:rPr lang="en-US" sz="2400" b="1" dirty="0" smtClean="0">
                <a:solidFill>
                  <a:srgbClr val="008000"/>
                </a:solidFill>
              </a:rPr>
              <a:t>=-0.88m</a:t>
            </a:r>
            <a:r>
              <a:rPr lang="en-US" sz="2400" b="1" baseline="-25000" dirty="0" smtClean="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rgbClr val="008000"/>
                </a:solidFill>
              </a:rPr>
              <a:t> )=8.36(23) from </a:t>
            </a:r>
            <a:r>
              <a:rPr lang="en-US" sz="2400" b="1" dirty="0" err="1" smtClean="0">
                <a:solidFill>
                  <a:srgbClr val="008000"/>
                </a:solidFill>
              </a:rPr>
              <a:t>χPT</a:t>
            </a:r>
            <a:r>
              <a:rPr lang="en-US" sz="2400" b="1" dirty="0" smtClean="0">
                <a:solidFill>
                  <a:srgbClr val="008000"/>
                </a:solidFill>
              </a:rPr>
              <a:t> to NLO</a:t>
            </a:r>
          </a:p>
        </p:txBody>
      </p:sp>
      <p:sp>
        <p:nvSpPr>
          <p:cNvPr id="6" name="Multiply 5"/>
          <p:cNvSpPr/>
          <p:nvPr/>
        </p:nvSpPr>
        <p:spPr>
          <a:xfrm>
            <a:off x="3457222" y="1721555"/>
            <a:ext cx="914400" cy="9144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6756400" y="1721555"/>
            <a:ext cx="914400" cy="91440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382889" y="2427112"/>
            <a:ext cx="2074333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69177" y="2424291"/>
            <a:ext cx="891823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ame 15"/>
          <p:cNvSpPr/>
          <p:nvPr/>
        </p:nvSpPr>
        <p:spPr>
          <a:xfrm>
            <a:off x="5559778" y="1721555"/>
            <a:ext cx="1196622" cy="914400"/>
          </a:xfrm>
          <a:prstGeom prst="fram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80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Decay Electron Event Selection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1099" y="1487578"/>
            <a:ext cx="44065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3-D tracking from ePC1 and ePC2</a:t>
            </a:r>
          </a:p>
          <a:p>
            <a:pPr marL="285750" indent="-285750">
              <a:buFont typeface="Arial"/>
              <a:buChar char="•"/>
            </a:pP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Timing </a:t>
            </a:r>
            <a:r>
              <a:rPr lang="en-US" b="1" dirty="0" err="1" smtClean="0"/>
              <a:t>t</a:t>
            </a:r>
            <a:r>
              <a:rPr lang="en-US" b="1" baseline="-25000" dirty="0" err="1" smtClean="0"/>
              <a:t>e</a:t>
            </a:r>
            <a:r>
              <a:rPr lang="en-US" b="1" dirty="0" smtClean="0"/>
              <a:t>, from </a:t>
            </a:r>
            <a:r>
              <a:rPr lang="en-US" b="1" dirty="0" err="1" smtClean="0"/>
              <a:t>eSC</a:t>
            </a:r>
            <a:r>
              <a:rPr lang="en-US" b="1" dirty="0" smtClean="0"/>
              <a:t> </a:t>
            </a:r>
            <a:r>
              <a:rPr lang="en-US" b="1" dirty="0" err="1" smtClean="0"/>
              <a:t>hodoscope</a:t>
            </a:r>
            <a:endParaRPr lang="en-US" b="1" dirty="0" smtClean="0"/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16 segments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two 0.5 mm thick layers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Four photo multiplier tubes (PMTs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“Paired” - fourfold coincidence (±25 ns)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err="1" smtClean="0"/>
              <a:t>t</a:t>
            </a:r>
            <a:r>
              <a:rPr lang="en-US" b="1" baseline="-25000" dirty="0" err="1" smtClean="0"/>
              <a:t>decay</a:t>
            </a:r>
            <a:r>
              <a:rPr lang="en-US" b="1" dirty="0" smtClean="0"/>
              <a:t>=</a:t>
            </a:r>
            <a:r>
              <a:rPr lang="en-US" b="1" dirty="0" err="1" smtClean="0"/>
              <a:t>t</a:t>
            </a:r>
            <a:r>
              <a:rPr lang="en-US" b="1" baseline="-25000" dirty="0" err="1" smtClean="0"/>
              <a:t>e</a:t>
            </a:r>
            <a:r>
              <a:rPr lang="en-US" b="1" dirty="0" err="1" smtClean="0"/>
              <a:t>-t</a:t>
            </a:r>
            <a:r>
              <a:rPr lang="en-US" b="1" baseline="-25000" dirty="0" err="1" smtClean="0"/>
              <a:t>μ</a:t>
            </a:r>
            <a:endParaRPr lang="en-US" b="1" dirty="0"/>
          </a:p>
          <a:p>
            <a:pPr marL="285750" indent="-285750">
              <a:buFont typeface="Arial"/>
              <a:buChar char="•"/>
            </a:pP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Impact Parameter </a:t>
            </a:r>
            <a:r>
              <a:rPr lang="en-US" b="1" i="1" dirty="0" smtClean="0"/>
              <a:t>b</a:t>
            </a:r>
            <a:r>
              <a:rPr lang="en-US" b="1" dirty="0" smtClean="0"/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b="1" i="1" dirty="0" smtClean="0"/>
              <a:t>b</a:t>
            </a:r>
            <a:r>
              <a:rPr lang="en-US" b="1" dirty="0" smtClean="0"/>
              <a:t> ≤ 120 mm</a:t>
            </a:r>
            <a:endParaRPr lang="en-US" b="1" dirty="0"/>
          </a:p>
        </p:txBody>
      </p:sp>
      <p:pic>
        <p:nvPicPr>
          <p:cNvPr id="4" name="Picture 1028" descr="set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667" y="1033667"/>
            <a:ext cx="4779959" cy="39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79024" y="5097925"/>
            <a:ext cx="4822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Electron and </a:t>
            </a:r>
            <a:r>
              <a:rPr lang="en-US" b="1" dirty="0" err="1" smtClean="0"/>
              <a:t>muon</a:t>
            </a:r>
            <a:r>
              <a:rPr lang="en-US" b="1" dirty="0" smtClean="0"/>
              <a:t> stop data processed separately at the raw stage of the analysis. 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Bulk data processing at NCSA</a:t>
            </a:r>
          </a:p>
        </p:txBody>
      </p:sp>
      <p:pic>
        <p:nvPicPr>
          <p:cNvPr id="6" name="Picture 6" descr="logo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109" y="6298254"/>
            <a:ext cx="24384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337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DCDigitiz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67" y="367188"/>
            <a:ext cx="5813809" cy="4360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26" y="136942"/>
            <a:ext cx="8965773" cy="7351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TDC Electronics: threshold discrimination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67321" y="846201"/>
            <a:ext cx="397667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EL “low” threshold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err="1" smtClean="0">
                <a:solidFill>
                  <a:srgbClr val="008000"/>
                </a:solidFill>
              </a:rPr>
              <a:t>Muon</a:t>
            </a:r>
            <a:r>
              <a:rPr lang="en-US" b="1" dirty="0" smtClean="0">
                <a:solidFill>
                  <a:srgbClr val="008000"/>
                </a:solidFill>
              </a:rPr>
              <a:t> track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0.014 MeV</a:t>
            </a:r>
          </a:p>
          <a:p>
            <a:pPr marL="742950" lvl="1" indent="-285750">
              <a:buFont typeface="Arial"/>
              <a:buChar char="•"/>
            </a:pPr>
            <a:endParaRPr lang="en-US" b="1" dirty="0" smtClean="0">
              <a:solidFill>
                <a:srgbClr val="008000"/>
              </a:solidFill>
            </a:endParaRPr>
          </a:p>
          <a:p>
            <a:pPr marL="742950" lvl="1" indent="-285750">
              <a:buFont typeface="Arial"/>
              <a:buChar char="•"/>
            </a:pPr>
            <a:endParaRPr lang="en-US" b="1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EH “high” threshold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0.060 MeV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</a:rPr>
              <a:t>I</a:t>
            </a:r>
            <a:r>
              <a:rPr lang="en-US" b="1" dirty="0" smtClean="0">
                <a:solidFill>
                  <a:srgbClr val="0000FF"/>
                </a:solidFill>
              </a:rPr>
              <a:t>ncreased </a:t>
            </a:r>
            <a:r>
              <a:rPr lang="en-US" b="1" dirty="0" err="1" smtClean="0">
                <a:solidFill>
                  <a:srgbClr val="0000FF"/>
                </a:solidFill>
              </a:rPr>
              <a:t>dE</a:t>
            </a:r>
            <a:r>
              <a:rPr lang="en-US" b="1" dirty="0" smtClean="0">
                <a:solidFill>
                  <a:srgbClr val="0000FF"/>
                </a:solidFill>
              </a:rPr>
              <a:t>/</a:t>
            </a:r>
            <a:r>
              <a:rPr lang="en-US" b="1" dirty="0" err="1" smtClean="0">
                <a:solidFill>
                  <a:srgbClr val="0000FF"/>
                </a:solidFill>
              </a:rPr>
              <a:t>dX</a:t>
            </a:r>
            <a:r>
              <a:rPr lang="en-US" b="1" dirty="0" smtClean="0">
                <a:solidFill>
                  <a:srgbClr val="0000FF"/>
                </a:solidFill>
              </a:rPr>
              <a:t> as the </a:t>
            </a:r>
            <a:r>
              <a:rPr lang="en-US" b="1" i="1" dirty="0" smtClean="0">
                <a:solidFill>
                  <a:srgbClr val="0000FF"/>
                </a:solidFill>
              </a:rPr>
              <a:t>μ</a:t>
            </a:r>
            <a:r>
              <a:rPr lang="en-US" b="1" i="1" baseline="30000" dirty="0" smtClean="0">
                <a:solidFill>
                  <a:srgbClr val="0000FF"/>
                </a:solidFill>
              </a:rPr>
              <a:t>-</a:t>
            </a:r>
            <a:r>
              <a:rPr lang="en-US" b="1" dirty="0" smtClean="0">
                <a:solidFill>
                  <a:srgbClr val="0000FF"/>
                </a:solidFill>
              </a:rPr>
              <a:t> slows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Signature of a stop</a:t>
            </a:r>
          </a:p>
          <a:p>
            <a:pPr marL="742950" lvl="1" indent="-285750">
              <a:buFont typeface="Arial"/>
              <a:buChar char="•"/>
            </a:pPr>
            <a:endParaRPr lang="en-US" b="1" dirty="0" smtClean="0">
              <a:solidFill>
                <a:srgbClr val="0000FF"/>
              </a:solidFill>
            </a:endParaRPr>
          </a:p>
          <a:p>
            <a:pPr lvl="1"/>
            <a:endParaRPr lang="en-US" b="1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EVH “very high” threshold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0.290 MeV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Recoiled pulse in  </a:t>
            </a:r>
            <a:r>
              <a:rPr lang="en-US" b="1" dirty="0" err="1" smtClean="0">
                <a:solidFill>
                  <a:srgbClr val="FF0000"/>
                </a:solidFill>
              </a:rPr>
              <a:t>muon</a:t>
            </a:r>
            <a:r>
              <a:rPr lang="en-US" b="1" dirty="0" smtClean="0">
                <a:solidFill>
                  <a:srgbClr val="FF0000"/>
                </a:solidFill>
              </a:rPr>
              <a:t> capture onto a Z&gt;1 nucleus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5767" y="4436855"/>
            <a:ext cx="5669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/>
              <a:t>D</a:t>
            </a:r>
            <a:r>
              <a:rPr lang="en-US" b="1" dirty="0" smtClean="0"/>
              <a:t>igitization applied at the clock boundary of 200 ns sampling bins.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2-D coordinate for the TPC,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anode wire : time of a sample bin</a:t>
            </a:r>
          </a:p>
          <a:p>
            <a:pPr marL="742950" lvl="1" indent="-285750">
              <a:buFont typeface="Arial"/>
              <a:buChar char="•"/>
            </a:pPr>
            <a:r>
              <a:rPr lang="en-US" b="1" i="1" dirty="0" smtClean="0"/>
              <a:t>pixel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The cathode strips are read out in a similar way.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965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47"/>
            <a:ext cx="8229600" cy="1143000"/>
          </a:xfrm>
        </p:spPr>
        <p:txBody>
          <a:bodyPr/>
          <a:lstStyle/>
          <a:p>
            <a:r>
              <a:rPr lang="en-US" dirty="0" smtClean="0"/>
              <a:t>Selecting a </a:t>
            </a:r>
            <a:r>
              <a:rPr lang="en-US" dirty="0" err="1" smtClean="0"/>
              <a:t>muon</a:t>
            </a:r>
            <a:r>
              <a:rPr lang="en-US" dirty="0" smtClean="0"/>
              <a:t> decay event</a:t>
            </a:r>
            <a:endParaRPr lang="en-US" dirty="0"/>
          </a:p>
        </p:txBody>
      </p:sp>
      <p:pic>
        <p:nvPicPr>
          <p:cNvPr id="3" name="Picture 2" descr="DecayExample_F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9" y="1157547"/>
            <a:ext cx="4700771" cy="4700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9719" y="1157547"/>
            <a:ext cx="4334281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Stop Location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Down-stream most anode at EH: </a:t>
            </a:r>
            <a:r>
              <a:rPr lang="en-US" b="1" dirty="0" smtClean="0">
                <a:solidFill>
                  <a:srgbClr val="800000"/>
                </a:solidFill>
              </a:rPr>
              <a:t>z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The time of  first EH pixel, </a:t>
            </a:r>
            <a:r>
              <a:rPr lang="en-US" b="1" dirty="0" err="1" smtClean="0"/>
              <a:t>t</a:t>
            </a:r>
            <a:r>
              <a:rPr lang="en-US" b="1" baseline="-25000" dirty="0" err="1" smtClean="0"/>
              <a:t>Stop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800000"/>
                </a:solidFill>
              </a:rPr>
              <a:t>y</a:t>
            </a:r>
            <a:r>
              <a:rPr lang="en-US" b="1" dirty="0" smtClean="0"/>
              <a:t> </a:t>
            </a:r>
          </a:p>
          <a:p>
            <a:pPr marL="1200150" lvl="2" indent="-285750">
              <a:buFont typeface="Arial"/>
              <a:buChar char="•"/>
            </a:pPr>
            <a:r>
              <a:rPr lang="en-US" b="1" dirty="0" smtClean="0"/>
              <a:t>via y=(</a:t>
            </a:r>
            <a:r>
              <a:rPr lang="en-US" b="1" dirty="0" err="1" smtClean="0"/>
              <a:t>t</a:t>
            </a:r>
            <a:r>
              <a:rPr lang="en-US" b="1" baseline="-25000" dirty="0" err="1" smtClean="0"/>
              <a:t>Stop</a:t>
            </a:r>
            <a:r>
              <a:rPr lang="en-US" b="1" dirty="0" err="1" smtClean="0"/>
              <a:t>-</a:t>
            </a:r>
            <a:r>
              <a:rPr lang="en-US" b="1" dirty="0" err="1"/>
              <a:t>t</a:t>
            </a:r>
            <a:r>
              <a:rPr lang="en-US" b="1" baseline="-25000" dirty="0" err="1"/>
              <a:t>μ</a:t>
            </a:r>
            <a:r>
              <a:rPr lang="en-US" b="1" dirty="0" smtClean="0"/>
              <a:t>)/</a:t>
            </a:r>
            <a:r>
              <a:rPr lang="en-US" b="1" dirty="0" err="1" smtClean="0"/>
              <a:t>v</a:t>
            </a:r>
            <a:r>
              <a:rPr lang="en-US" b="1" baseline="-25000" dirty="0" err="1" smtClean="0"/>
              <a:t>drift</a:t>
            </a:r>
            <a:r>
              <a:rPr lang="en-US" b="1" baseline="-25000" dirty="0" smtClean="0">
                <a:solidFill>
                  <a:srgbClr val="008000"/>
                </a:solidFill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/>
              <a:t>C</a:t>
            </a:r>
            <a:r>
              <a:rPr lang="en-US" b="1" dirty="0" smtClean="0"/>
              <a:t>oincident cathode strip pixels, </a:t>
            </a:r>
            <a:r>
              <a:rPr lang="en-US" b="1" dirty="0" smtClean="0">
                <a:solidFill>
                  <a:srgbClr val="800000"/>
                </a:solidFill>
              </a:rPr>
              <a:t>x</a:t>
            </a:r>
          </a:p>
          <a:p>
            <a:pPr marL="742950" lvl="1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err="1" smtClean="0"/>
              <a:t>Fiducial</a:t>
            </a:r>
            <a:r>
              <a:rPr lang="en-US" b="1" dirty="0" smtClean="0"/>
              <a:t> volume criteria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Stop location and all EH – pixels </a:t>
            </a:r>
          </a:p>
          <a:p>
            <a:pPr marL="1200150" lvl="2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“</a:t>
            </a:r>
            <a:r>
              <a:rPr lang="en-US" b="1" dirty="0" err="1" smtClean="0">
                <a:solidFill>
                  <a:srgbClr val="0000FF"/>
                </a:solidFill>
              </a:rPr>
              <a:t>MuStop</a:t>
            </a:r>
            <a:r>
              <a:rPr lang="en-US" b="1" dirty="0" smtClean="0">
                <a:solidFill>
                  <a:srgbClr val="0000FF"/>
                </a:solidFill>
              </a:rPr>
              <a:t>” </a:t>
            </a:r>
            <a:r>
              <a:rPr lang="en-US" b="1" dirty="0" err="1" smtClean="0">
                <a:solidFill>
                  <a:srgbClr val="0000FF"/>
                </a:solidFill>
              </a:rPr>
              <a:t>fiducial</a:t>
            </a:r>
            <a:r>
              <a:rPr lang="en-US" b="1" dirty="0" smtClean="0">
                <a:solidFill>
                  <a:srgbClr val="0000FF"/>
                </a:solidFill>
              </a:rPr>
              <a:t> volume</a:t>
            </a:r>
            <a:r>
              <a:rPr lang="en-US" b="1" dirty="0" smtClean="0"/>
              <a:t>.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All EL (or higher) pixels</a:t>
            </a:r>
          </a:p>
          <a:p>
            <a:pPr marL="1200150" lvl="2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“Track” </a:t>
            </a:r>
            <a:r>
              <a:rPr lang="en-US" b="1" dirty="0" err="1" smtClean="0">
                <a:solidFill>
                  <a:srgbClr val="FF0000"/>
                </a:solidFill>
              </a:rPr>
              <a:t>fiducial</a:t>
            </a:r>
            <a:r>
              <a:rPr lang="en-US" b="1" dirty="0" smtClean="0">
                <a:solidFill>
                  <a:srgbClr val="FF0000"/>
                </a:solidFill>
              </a:rPr>
              <a:t> volume</a:t>
            </a:r>
            <a:r>
              <a:rPr lang="en-US" b="1" dirty="0" smtClean="0"/>
              <a:t>.</a:t>
            </a:r>
          </a:p>
          <a:p>
            <a:pPr marL="742950" lvl="1" indent="-285750">
              <a:buFont typeface="Arial"/>
              <a:buChar char="•"/>
            </a:pP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Particle track criteria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Straight-line fit to EL pixels</a:t>
            </a:r>
          </a:p>
          <a:p>
            <a:pPr marL="742950" lvl="1" indent="-285750">
              <a:buFont typeface="Arial"/>
              <a:buChar char="•"/>
            </a:pPr>
            <a:r>
              <a:rPr lang="el-GR" b="1" dirty="0" smtClean="0"/>
              <a:t>χ</a:t>
            </a:r>
            <a:r>
              <a:rPr lang="en-US" b="1" baseline="30000" dirty="0" smtClean="0"/>
              <a:t>2</a:t>
            </a:r>
            <a:r>
              <a:rPr lang="en-US" b="1" dirty="0" smtClean="0"/>
              <a:t>, total length </a:t>
            </a:r>
            <a:r>
              <a:rPr lang="en-US" b="1" i="1" dirty="0" smtClean="0"/>
              <a:t>l</a:t>
            </a:r>
            <a:endParaRPr lang="en-US" b="1" dirty="0"/>
          </a:p>
          <a:p>
            <a:pPr marL="742950" lvl="1" indent="-285750">
              <a:buFont typeface="Arial"/>
              <a:buChar char="•"/>
            </a:pP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Decay time: </a:t>
            </a:r>
            <a:r>
              <a:rPr lang="en-US" b="1" dirty="0" err="1" smtClean="0"/>
              <a:t>t</a:t>
            </a:r>
            <a:r>
              <a:rPr lang="en-US" b="1" baseline="-25000" dirty="0" err="1" smtClean="0"/>
              <a:t>decay</a:t>
            </a:r>
            <a:r>
              <a:rPr lang="en-US" b="1" dirty="0" smtClean="0"/>
              <a:t>=</a:t>
            </a:r>
            <a:r>
              <a:rPr lang="en-US" b="1" dirty="0" err="1" smtClean="0"/>
              <a:t>t</a:t>
            </a:r>
            <a:r>
              <a:rPr lang="en-US" b="1" baseline="-25000" dirty="0" err="1" smtClean="0"/>
              <a:t>e</a:t>
            </a:r>
            <a:r>
              <a:rPr lang="en-US" b="1" dirty="0" err="1" smtClean="0"/>
              <a:t>-t</a:t>
            </a:r>
            <a:r>
              <a:rPr lang="en-US" b="1" baseline="-25000" dirty="0" err="1" smtClean="0"/>
              <a:t>μ</a:t>
            </a:r>
            <a:endParaRPr lang="en-US" b="1" baseline="-25000" dirty="0"/>
          </a:p>
          <a:p>
            <a:pPr marL="742950" lvl="1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solidFill>
                  <a:srgbClr val="660066"/>
                </a:solidFill>
              </a:rPr>
              <a:t>MuCap</a:t>
            </a:r>
            <a:r>
              <a:rPr lang="en-US" b="1" dirty="0" smtClean="0">
                <a:solidFill>
                  <a:srgbClr val="660066"/>
                </a:solidFill>
              </a:rPr>
              <a:t> criteria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660066"/>
                </a:solidFill>
              </a:rPr>
              <a:t>Documented extensively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1531" y="6049074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 relative to </a:t>
            </a:r>
            <a:r>
              <a:rPr lang="en-US" b="1" dirty="0" err="1" smtClean="0"/>
              <a:t>muon</a:t>
            </a:r>
            <a:r>
              <a:rPr lang="en-US" b="1" dirty="0" smtClean="0"/>
              <a:t> entrance, </a:t>
            </a:r>
            <a:r>
              <a:rPr lang="en-US" b="1" dirty="0" err="1" smtClean="0"/>
              <a:t>t</a:t>
            </a:r>
            <a:r>
              <a:rPr lang="en-US" b="1" baseline="-25000" dirty="0" err="1" smtClean="0"/>
              <a:t>μ</a:t>
            </a:r>
            <a:r>
              <a:rPr lang="en-US" b="1" baseline="-25000" dirty="0" smtClean="0"/>
              <a:t>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31875" y="4565651"/>
            <a:ext cx="0" cy="5556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016000" y="5121276"/>
            <a:ext cx="4984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14475" y="49366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65959" y="4196319"/>
            <a:ext cx="27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977900" y="2016643"/>
            <a:ext cx="0" cy="5556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77900" y="2572268"/>
            <a:ext cx="4984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76375" y="238760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77793" y="164731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3389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415"/>
            <a:ext cx="8229600" cy="6146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Oxygen Impurity Correction</a:t>
            </a:r>
            <a:endParaRPr lang="en-US" dirty="0"/>
          </a:p>
        </p:txBody>
      </p:sp>
      <p:pic>
        <p:nvPicPr>
          <p:cNvPr id="3" name="Picture 2" descr="ElONSysMC_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" y="4066801"/>
            <a:ext cx="9095462" cy="2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92869"/>
            <a:ext cx="5016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/>
              <a:t>I</a:t>
            </a:r>
            <a:r>
              <a:rPr lang="en-US" b="1" dirty="0" smtClean="0"/>
              <a:t>nduce </a:t>
            </a:r>
            <a:r>
              <a:rPr lang="en-US" b="1" dirty="0" err="1" smtClean="0"/>
              <a:t>muon</a:t>
            </a:r>
            <a:r>
              <a:rPr lang="en-US" b="1" dirty="0" smtClean="0"/>
              <a:t> transfer and capture.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/>
              <a:t>	</a:t>
            </a:r>
            <a:r>
              <a:rPr lang="en-US" b="1" dirty="0" smtClean="0"/>
              <a:t>C</a:t>
            </a:r>
            <a:r>
              <a:rPr lang="en-US" b="1" baseline="-25000" dirty="0" smtClean="0"/>
              <a:t>O</a:t>
            </a:r>
            <a:r>
              <a:rPr lang="en-US" b="1" dirty="0"/>
              <a:t>=</a:t>
            </a:r>
            <a:r>
              <a:rPr lang="en-US" b="1" dirty="0" smtClean="0"/>
              <a:t>0.23 ppm and C</a:t>
            </a:r>
            <a:r>
              <a:rPr lang="en-US" b="1" baseline="-25000" dirty="0" smtClean="0"/>
              <a:t>N</a:t>
            </a:r>
            <a:r>
              <a:rPr lang="en-US" b="1" dirty="0"/>
              <a:t>=</a:t>
            </a:r>
            <a:r>
              <a:rPr lang="en-US" b="1" dirty="0" smtClean="0"/>
              <a:t>0.23 ppm</a:t>
            </a:r>
          </a:p>
          <a:p>
            <a:pPr marL="742950" lvl="1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Two sets of simulated time spectra</a:t>
            </a:r>
            <a:endParaRPr lang="en-US" b="1" dirty="0"/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varying </a:t>
            </a:r>
            <a:r>
              <a:rPr lang="en-US" b="1" dirty="0" smtClean="0">
                <a:solidFill>
                  <a:srgbClr val="008000"/>
                </a:solidFill>
              </a:rPr>
              <a:t>C</a:t>
            </a:r>
            <a:r>
              <a:rPr lang="en-US" b="1" baseline="-25000" dirty="0" smtClean="0">
                <a:solidFill>
                  <a:srgbClr val="008000"/>
                </a:solidFill>
              </a:rPr>
              <a:t>O </a:t>
            </a:r>
            <a:r>
              <a:rPr lang="en-US" b="1" dirty="0" smtClean="0"/>
              <a:t>and </a:t>
            </a:r>
            <a:r>
              <a:rPr lang="en-US" b="1" dirty="0" smtClean="0">
                <a:solidFill>
                  <a:srgbClr val="0000FF"/>
                </a:solidFill>
              </a:rPr>
              <a:t>C</a:t>
            </a:r>
            <a:r>
              <a:rPr lang="en-US" b="1" baseline="-25000" dirty="0" smtClean="0">
                <a:solidFill>
                  <a:srgbClr val="0000FF"/>
                </a:solidFill>
              </a:rPr>
              <a:t>N</a:t>
            </a:r>
          </a:p>
          <a:p>
            <a:pPr marL="742950" lvl="1" indent="-285750">
              <a:buFont typeface="Arial"/>
              <a:buChar char="•"/>
            </a:pPr>
            <a:endParaRPr lang="en-US" b="1" baseline="-25000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Known </a:t>
            </a:r>
            <a:r>
              <a:rPr lang="en-US" b="1" dirty="0" smtClean="0">
                <a:solidFill>
                  <a:srgbClr val="0000FF"/>
                </a:solidFill>
              </a:rPr>
              <a:t>N </a:t>
            </a:r>
            <a:r>
              <a:rPr lang="en-US" b="1" dirty="0" smtClean="0">
                <a:solidFill>
                  <a:srgbClr val="000000"/>
                </a:solidFill>
              </a:rPr>
              <a:t>and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/>
              <a:t>transfer and capture rates</a:t>
            </a:r>
            <a:endParaRPr lang="en-US" b="1" dirty="0">
              <a:solidFill>
                <a:srgbClr val="008000"/>
              </a:solidFill>
            </a:endParaRPr>
          </a:p>
          <a:p>
            <a:pPr marL="742950" lvl="1" indent="-285750">
              <a:buFont typeface="Arial"/>
              <a:buChar char="•"/>
            </a:pPr>
            <a:endParaRPr lang="en-US" b="1" baseline="30000" dirty="0" smtClean="0">
              <a:solidFill>
                <a:srgbClr val="008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x10</a:t>
            </a:r>
            <a:r>
              <a:rPr lang="en-US" b="1" baseline="30000" dirty="0" smtClean="0"/>
              <a:t>5</a:t>
            </a:r>
            <a:r>
              <a:rPr lang="en-US" b="1" dirty="0" smtClean="0"/>
              <a:t> more statistics than in the data</a:t>
            </a:r>
          </a:p>
          <a:p>
            <a:pPr marL="742950" lvl="1" indent="-285750">
              <a:buFont typeface="Arial"/>
              <a:buChar char="•"/>
            </a:pP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16500" y="1260864"/>
            <a:ext cx="3670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Linear coefficient of variation</a:t>
            </a:r>
            <a:r>
              <a:rPr lang="en-US" b="1" baseline="-25000" dirty="0" smtClean="0">
                <a:solidFill>
                  <a:srgbClr val="FF0000"/>
                </a:solidFill>
              </a:rPr>
              <a:t>,</a:t>
            </a:r>
            <a:r>
              <a:rPr lang="en-US" b="1" dirty="0" smtClean="0">
                <a:solidFill>
                  <a:srgbClr val="FF0000"/>
                </a:solidFill>
              </a:rPr>
              <a:t> k</a:t>
            </a:r>
            <a:endParaRPr lang="en-US" b="1" baseline="-250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 smtClean="0">
                <a:solidFill>
                  <a:srgbClr val="FF0000"/>
                </a:solidFill>
              </a:rPr>
              <a:t>orrection </a:t>
            </a:r>
            <a:r>
              <a:rPr lang="en-US" b="1" dirty="0" err="1" smtClean="0">
                <a:solidFill>
                  <a:srgbClr val="FF0000"/>
                </a:solidFill>
              </a:rPr>
              <a:t>Δ</a:t>
            </a:r>
            <a:r>
              <a:rPr lang="en-US" b="1" dirty="0" smtClean="0">
                <a:solidFill>
                  <a:srgbClr val="FF0000"/>
                </a:solidFill>
              </a:rPr>
              <a:t>=k C</a:t>
            </a:r>
            <a:r>
              <a:rPr lang="en-US" b="1" baseline="-25000" dirty="0" smtClean="0">
                <a:solidFill>
                  <a:srgbClr val="FF0000"/>
                </a:solidFill>
              </a:rPr>
              <a:t>O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C</a:t>
            </a:r>
            <a:r>
              <a:rPr lang="en-US" b="1" baseline="-25000" dirty="0" smtClean="0">
                <a:solidFill>
                  <a:srgbClr val="FF0000"/>
                </a:solidFill>
              </a:rPr>
              <a:t>O </a:t>
            </a:r>
            <a:r>
              <a:rPr lang="en-US" b="1" dirty="0" smtClean="0">
                <a:solidFill>
                  <a:srgbClr val="FF0000"/>
                </a:solidFill>
              </a:rPr>
              <a:t>=0.12(11) ppm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Applied to </a:t>
            </a:r>
            <a:r>
              <a:rPr lang="en-US" b="1" dirty="0" err="1" smtClean="0">
                <a:solidFill>
                  <a:srgbClr val="FF0000"/>
                </a:solidFill>
              </a:rPr>
              <a:t>Λ</a:t>
            </a:r>
            <a:r>
              <a:rPr lang="en-US" b="1" i="1" baseline="-25000" dirty="0" err="1" smtClean="0">
                <a:solidFill>
                  <a:srgbClr val="FF0000"/>
                </a:solidFill>
              </a:rPr>
              <a:t>pp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μ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and </a:t>
            </a:r>
            <a:r>
              <a:rPr lang="en-US" b="1" dirty="0" err="1" smtClean="0">
                <a:solidFill>
                  <a:srgbClr val="FF0000"/>
                </a:solidFill>
              </a:rPr>
              <a:t>Λ</a:t>
            </a:r>
            <a:r>
              <a:rPr lang="en-US" b="1" i="1" baseline="-25000" dirty="0" err="1" smtClean="0">
                <a:solidFill>
                  <a:srgbClr val="FF0000"/>
                </a:solidFill>
              </a:rPr>
              <a:t>p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Ar</a:t>
            </a:r>
            <a:endParaRPr lang="en-US" b="1" baseline="-250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05368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start-time scan</a:t>
            </a:r>
            <a:endParaRPr lang="en-US" dirty="0"/>
          </a:p>
        </p:txBody>
      </p:sp>
      <p:pic>
        <p:nvPicPr>
          <p:cNvPr id="3" name="Picture 2" descr="ElStartTimeScan_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83676"/>
            <a:ext cx="8375747" cy="2496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347" y="3761714"/>
            <a:ext cx="55808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A sub-set of the data is chosen with start-time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moved back from 120 ns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Fit stop-time fixed at 20000 ns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Amplitude and background fixed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From “free” 120 – 20000 ns result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Allowed 1 </a:t>
            </a:r>
            <a:r>
              <a:rPr lang="en-US" b="1" dirty="0" err="1" smtClean="0">
                <a:solidFill>
                  <a:srgbClr val="FF0000"/>
                </a:solidFill>
              </a:rPr>
              <a:t>σ</a:t>
            </a:r>
            <a:r>
              <a:rPr lang="en-US" b="1" dirty="0" smtClean="0">
                <a:solidFill>
                  <a:srgbClr val="FF0000"/>
                </a:solidFill>
              </a:rPr>
              <a:t> limit of variation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ElStartTimeCh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153" y="4261443"/>
            <a:ext cx="3454846" cy="234588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71" y="5987519"/>
            <a:ext cx="1274653" cy="3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3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47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Pulse Waveform Analysis</a:t>
            </a:r>
            <a:endParaRPr lang="en-US" sz="2800" dirty="0"/>
          </a:p>
        </p:txBody>
      </p:sp>
      <p:pic>
        <p:nvPicPr>
          <p:cNvPr id="3" name="Picture 2" descr="nWaveformAnalys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4554"/>
            <a:ext cx="4391261" cy="3293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0800000" flipV="1">
            <a:off x="-15301" y="969131"/>
            <a:ext cx="402405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Resampling from 5.9 ns to 0.3 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Interpolation fit to rate data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Peak time determines </a:t>
            </a:r>
            <a:r>
              <a:rPr lang="en-US" dirty="0" err="1" smtClean="0">
                <a:solidFill>
                  <a:srgbClr val="008000"/>
                </a:solidFill>
              </a:rPr>
              <a:t>t</a:t>
            </a:r>
            <a:r>
              <a:rPr lang="en-US" baseline="-25000" dirty="0" err="1" smtClean="0">
                <a:solidFill>
                  <a:srgbClr val="008000"/>
                </a:solidFill>
              </a:rPr>
              <a:t>n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660066"/>
                </a:solidFill>
              </a:rPr>
              <a:t>Slow, </a:t>
            </a:r>
            <a:r>
              <a:rPr lang="en-US" dirty="0" err="1" smtClean="0">
                <a:solidFill>
                  <a:srgbClr val="660066"/>
                </a:solidFill>
              </a:rPr>
              <a:t>i</a:t>
            </a:r>
            <a:r>
              <a:rPr lang="en-US" baseline="-25000" dirty="0" err="1" smtClean="0">
                <a:solidFill>
                  <a:srgbClr val="660066"/>
                </a:solidFill>
              </a:rPr>
              <a:t>S</a:t>
            </a:r>
            <a:r>
              <a:rPr lang="en-US" dirty="0" smtClean="0">
                <a:solidFill>
                  <a:srgbClr val="660066"/>
                </a:solidFill>
              </a:rPr>
              <a:t>, and total, </a:t>
            </a:r>
            <a:r>
              <a:rPr lang="en-US" dirty="0" err="1" smtClean="0">
                <a:solidFill>
                  <a:srgbClr val="660066"/>
                </a:solidFill>
              </a:rPr>
              <a:t>i</a:t>
            </a:r>
            <a:r>
              <a:rPr lang="en-US" baseline="-25000" dirty="0" err="1" smtClean="0">
                <a:solidFill>
                  <a:srgbClr val="660066"/>
                </a:solidFill>
              </a:rPr>
              <a:t>Σ</a:t>
            </a:r>
            <a:r>
              <a:rPr lang="en-US" dirty="0" smtClean="0">
                <a:solidFill>
                  <a:srgbClr val="660066"/>
                </a:solidFill>
              </a:rPr>
              <a:t>, integrals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Discriminant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PSD</a:t>
            </a:r>
            <a:r>
              <a:rPr lang="en-US" dirty="0" smtClean="0"/>
              <a:t>=</a:t>
            </a:r>
            <a:r>
              <a:rPr lang="en-US" dirty="0" err="1" smtClean="0"/>
              <a:t>i</a:t>
            </a:r>
            <a:r>
              <a:rPr lang="en-US" baseline="-25000" dirty="0" err="1" smtClean="0"/>
              <a:t>S</a:t>
            </a:r>
            <a:r>
              <a:rPr lang="en-US" dirty="0" smtClean="0"/>
              <a:t>/</a:t>
            </a:r>
            <a:r>
              <a:rPr lang="en-US" dirty="0" err="1" smtClean="0"/>
              <a:t>i</a:t>
            </a:r>
            <a:r>
              <a:rPr lang="en-US" baseline="-25000" dirty="0" err="1" smtClean="0"/>
              <a:t>Σ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ngPulseDiscrimin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309" y="708521"/>
            <a:ext cx="4632581" cy="31128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91260" y="3903345"/>
            <a:ext cx="429553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U</a:t>
            </a:r>
            <a:r>
              <a:rPr lang="en-US" dirty="0" smtClean="0"/>
              <a:t>pper </a:t>
            </a:r>
            <a:r>
              <a:rPr lang="en-US" dirty="0"/>
              <a:t>and lower </a:t>
            </a:r>
            <a:r>
              <a:rPr lang="en-US" dirty="0" smtClean="0"/>
              <a:t>limits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Vary with the total Integral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 l = c + k/</a:t>
            </a:r>
            <a:r>
              <a:rPr lang="en-US" i="1" dirty="0" err="1" smtClean="0"/>
              <a:t>i</a:t>
            </a:r>
            <a:r>
              <a:rPr lang="en-US" i="1" baseline="-25000" dirty="0" err="1" smtClean="0"/>
              <a:t>Σ</a:t>
            </a:r>
            <a:endParaRPr lang="en-US" i="1" baseline="-25000" dirty="0" smtClean="0"/>
          </a:p>
          <a:p>
            <a:pPr marL="285750" indent="-285750">
              <a:buFont typeface="Arial"/>
              <a:buChar char="•"/>
            </a:pPr>
            <a:endParaRPr lang="en-US" i="1" baseline="-25000" dirty="0"/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Specific to each detector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 final 400 ADC bit ≤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Σ</a:t>
            </a:r>
            <a:r>
              <a:rPr lang="en-US" dirty="0" smtClean="0"/>
              <a:t>≤ 5000 ADC bit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0.5 MeV - 5.0 MeV energy  cut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326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76"/>
            <a:ext cx="8229600" cy="1143000"/>
          </a:xfrm>
        </p:spPr>
        <p:txBody>
          <a:bodyPr/>
          <a:lstStyle/>
          <a:p>
            <a:r>
              <a:rPr lang="en-US" dirty="0" smtClean="0"/>
              <a:t>Neutron Background</a:t>
            </a:r>
            <a:endParaRPr lang="en-US" dirty="0"/>
          </a:p>
        </p:txBody>
      </p:sp>
      <p:pic>
        <p:nvPicPr>
          <p:cNvPr id="5" name="Picture 4" descr="nBackgroundPlot_F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9144000" cy="3048000"/>
          </a:xfrm>
          <a:prstGeom prst="rect">
            <a:avLst/>
          </a:prstGeom>
        </p:spPr>
      </p:pic>
      <p:pic>
        <p:nvPicPr>
          <p:cNvPr id="6" name="Picture 5" descr="neTimeCorrel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1749"/>
            <a:ext cx="3258255" cy="3108846"/>
          </a:xfrm>
          <a:prstGeom prst="rect">
            <a:avLst/>
          </a:prstGeom>
        </p:spPr>
      </p:pic>
      <p:pic>
        <p:nvPicPr>
          <p:cNvPr id="7" name="Picture 6" descr="nVetoedTimeSpectr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745" y="991749"/>
            <a:ext cx="3258255" cy="3108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582" y="1183675"/>
            <a:ext cx="276116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Paired </a:t>
            </a:r>
            <a:r>
              <a:rPr lang="en-US" b="1" dirty="0" err="1" smtClean="0"/>
              <a:t>eSC</a:t>
            </a:r>
            <a:r>
              <a:rPr lang="en-US" b="1" dirty="0" smtClean="0"/>
              <a:t> hit and neutron coincident to same </a:t>
            </a:r>
            <a:r>
              <a:rPr lang="en-US" b="1" dirty="0" err="1" smtClean="0"/>
              <a:t>muon</a:t>
            </a:r>
            <a:r>
              <a:rPr lang="en-US" b="1" dirty="0" smtClean="0"/>
              <a:t> stop</a:t>
            </a:r>
          </a:p>
          <a:p>
            <a:pPr marL="285750" indent="-285750">
              <a:buFont typeface="Arial"/>
              <a:buChar char="•"/>
            </a:pPr>
            <a:endParaRPr lang="en-US" b="1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Prompt -150&lt;</a:t>
            </a:r>
            <a:r>
              <a:rPr lang="en-US" b="1" dirty="0" err="1" smtClean="0">
                <a:solidFill>
                  <a:srgbClr val="0000FF"/>
                </a:solidFill>
              </a:rPr>
              <a:t>t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e</a:t>
            </a:r>
            <a:r>
              <a:rPr lang="en-US" b="1" dirty="0" err="1" smtClean="0">
                <a:solidFill>
                  <a:srgbClr val="0000FF"/>
                </a:solidFill>
              </a:rPr>
              <a:t>-t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n</a:t>
            </a:r>
            <a:r>
              <a:rPr lang="en-US" b="1" dirty="0" smtClean="0">
                <a:solidFill>
                  <a:srgbClr val="0000FF"/>
                </a:solidFill>
              </a:rPr>
              <a:t>&lt;50 ns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“misidentified” electron hits</a:t>
            </a:r>
          </a:p>
          <a:p>
            <a:pPr marL="742950" lvl="1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Separation of beam-correlated background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CPE Interference</a:t>
            </a:r>
            <a:endParaRPr lang="en-US" dirty="0"/>
          </a:p>
        </p:txBody>
      </p:sp>
      <p:pic>
        <p:nvPicPr>
          <p:cNvPr id="3" name="Picture 2" descr="ConnectedCPEExam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" y="1109577"/>
            <a:ext cx="3018271" cy="3018271"/>
          </a:xfrm>
          <a:prstGeom prst="rect">
            <a:avLst/>
          </a:prstGeom>
        </p:spPr>
      </p:pic>
      <p:pic>
        <p:nvPicPr>
          <p:cNvPr id="4" name="Picture 3" descr="MultipleTrackExam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552" y="1015798"/>
            <a:ext cx="3022449" cy="30224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4127848"/>
            <a:ext cx="54805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 smtClean="0">
                <a:solidFill>
                  <a:srgbClr val="0000FF"/>
                </a:solidFill>
              </a:rPr>
              <a:t>Fiducial</a:t>
            </a:r>
            <a:r>
              <a:rPr lang="en-US" b="1" dirty="0" smtClean="0">
                <a:solidFill>
                  <a:srgbClr val="0000FF"/>
                </a:solidFill>
              </a:rPr>
              <a:t> volume conditions unstable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Early times, before 1000 ns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Rejected from the analysis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err="1" smtClean="0">
                <a:solidFill>
                  <a:srgbClr val="0000FF"/>
                </a:solidFill>
              </a:rPr>
              <a:t>p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C</a:t>
            </a:r>
            <a:r>
              <a:rPr lang="en-US" b="1" dirty="0" smtClean="0">
                <a:solidFill>
                  <a:srgbClr val="0000FF"/>
                </a:solidFill>
              </a:rPr>
              <a:t>=60.8(7.0)%</a:t>
            </a:r>
          </a:p>
          <a:p>
            <a:pPr marL="742950" lvl="1" indent="-285750">
              <a:buFont typeface="Arial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Disconnected events, predominant after 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000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err="1" smtClean="0">
                <a:solidFill>
                  <a:srgbClr val="FF0000"/>
                </a:solidFill>
              </a:rPr>
              <a:t>p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=15.1(3.7)%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CPE -&gt; particle track in the analysis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err="1" smtClean="0">
                <a:solidFill>
                  <a:srgbClr val="FF0000"/>
                </a:solidFill>
              </a:rPr>
              <a:t>p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=35.7(6.2)%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0920" y="4250487"/>
            <a:ext cx="403308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Correction applied using the time spectrum of the disconnected “track” events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</a:rPr>
              <a:t>f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CPE</a:t>
            </a:r>
            <a:r>
              <a:rPr lang="en-US" b="1" dirty="0" smtClean="0">
                <a:solidFill>
                  <a:srgbClr val="008000"/>
                </a:solidFill>
              </a:rPr>
              <a:t>=(</a:t>
            </a:r>
            <a:r>
              <a:rPr lang="en-US" b="1" dirty="0" err="1" smtClean="0">
                <a:solidFill>
                  <a:srgbClr val="008000"/>
                </a:solidFill>
              </a:rPr>
              <a:t>p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D</a:t>
            </a:r>
            <a:r>
              <a:rPr lang="en-US" b="1" dirty="0" err="1" smtClean="0">
                <a:solidFill>
                  <a:srgbClr val="008000"/>
                </a:solidFill>
              </a:rPr>
              <a:t>-p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C</a:t>
            </a:r>
            <a:r>
              <a:rPr lang="en-US" b="1" dirty="0" smtClean="0">
                <a:solidFill>
                  <a:srgbClr val="008000"/>
                </a:solidFill>
              </a:rPr>
              <a:t>)/</a:t>
            </a:r>
            <a:r>
              <a:rPr lang="en-US" b="1" dirty="0" err="1" smtClean="0">
                <a:solidFill>
                  <a:srgbClr val="008000"/>
                </a:solidFill>
              </a:rPr>
              <a:t>p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T</a:t>
            </a:r>
            <a:r>
              <a:rPr lang="en-US" b="1" dirty="0" smtClean="0">
                <a:solidFill>
                  <a:srgbClr val="008000"/>
                </a:solidFill>
              </a:rPr>
              <a:t>=1.28(31)</a:t>
            </a:r>
          </a:p>
          <a:p>
            <a:pPr marL="285750" indent="-285750">
              <a:buFont typeface="Arial"/>
              <a:buChar char="•"/>
            </a:pPr>
            <a:endParaRPr lang="en-US" b="1" baseline="-250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Systematic errors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3.1 x 10</a:t>
            </a:r>
            <a:r>
              <a:rPr lang="en-US" b="1" baseline="30000" dirty="0" smtClean="0">
                <a:solidFill>
                  <a:srgbClr val="008000"/>
                </a:solidFill>
              </a:rPr>
              <a:t>2</a:t>
            </a:r>
            <a:r>
              <a:rPr lang="en-US" b="1" dirty="0" smtClean="0">
                <a:solidFill>
                  <a:srgbClr val="008000"/>
                </a:solidFill>
              </a:rPr>
              <a:t> s</a:t>
            </a:r>
            <a:r>
              <a:rPr lang="en-US" b="1" baseline="30000" dirty="0" smtClean="0">
                <a:solidFill>
                  <a:srgbClr val="008000"/>
                </a:solidFill>
              </a:rPr>
              <a:t>-1 </a:t>
            </a:r>
            <a:r>
              <a:rPr lang="en-US" b="1" dirty="0" smtClean="0">
                <a:solidFill>
                  <a:srgbClr val="008000"/>
                </a:solidFill>
              </a:rPr>
              <a:t>for </a:t>
            </a:r>
            <a:r>
              <a:rPr lang="en-US" b="1" dirty="0" err="1" smtClean="0">
                <a:solidFill>
                  <a:srgbClr val="008000"/>
                </a:solidFill>
              </a:rPr>
              <a:t>r</a:t>
            </a:r>
            <a:r>
              <a:rPr lang="en-US" b="1" i="1" baseline="-25000" dirty="0" err="1" smtClean="0">
                <a:solidFill>
                  <a:srgbClr val="008000"/>
                </a:solidFill>
              </a:rPr>
              <a:t>μp</a:t>
            </a:r>
            <a:endParaRPr lang="en-US" b="1" i="1" baseline="-25000" dirty="0" smtClean="0">
              <a:solidFill>
                <a:srgbClr val="008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1.42 x 10</a:t>
            </a:r>
            <a:r>
              <a:rPr lang="en-US" b="1" baseline="30000" dirty="0" smtClean="0">
                <a:solidFill>
                  <a:srgbClr val="008000"/>
                </a:solidFill>
              </a:rPr>
              <a:t>4</a:t>
            </a:r>
            <a:r>
              <a:rPr lang="en-US" b="1" dirty="0" smtClean="0">
                <a:solidFill>
                  <a:srgbClr val="008000"/>
                </a:solidFill>
              </a:rPr>
              <a:t> s</a:t>
            </a:r>
            <a:r>
              <a:rPr lang="en-US" b="1" baseline="30000" dirty="0" smtClean="0">
                <a:solidFill>
                  <a:srgbClr val="008000"/>
                </a:solidFill>
              </a:rPr>
              <a:t>-1</a:t>
            </a:r>
            <a:r>
              <a:rPr lang="en-US" b="1" dirty="0" smtClean="0">
                <a:solidFill>
                  <a:srgbClr val="008000"/>
                </a:solidFill>
              </a:rPr>
              <a:t> for </a:t>
            </a:r>
            <a:r>
              <a:rPr lang="en-US" b="1" dirty="0" err="1" smtClean="0">
                <a:solidFill>
                  <a:srgbClr val="008000"/>
                </a:solidFill>
              </a:rPr>
              <a:t>r</a:t>
            </a:r>
            <a:r>
              <a:rPr lang="en-US" b="1" i="1" baseline="-25000" dirty="0" err="1" smtClean="0">
                <a:solidFill>
                  <a:srgbClr val="008000"/>
                </a:solidFill>
              </a:rPr>
              <a:t>μ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Ar</a:t>
            </a:r>
            <a:endParaRPr lang="en-US" b="1" baseline="-250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2981" y="1644756"/>
            <a:ext cx="14802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Connected</a:t>
            </a:r>
          </a:p>
          <a:p>
            <a:pPr algn="ctr"/>
            <a:endParaRPr lang="en-US" b="1" dirty="0" smtClean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Disconnected</a:t>
            </a:r>
            <a:r>
              <a:rPr lang="en-US" b="1" dirty="0" smtClean="0"/>
              <a:t>  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379940" y="2054068"/>
            <a:ext cx="893627" cy="37631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088807" y="3153444"/>
            <a:ext cx="915740" cy="3763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435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52" y="2180"/>
            <a:ext cx="5577595" cy="1143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Fit start-time scan and sensitivity to systematics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66405" y="1261212"/>
            <a:ext cx="504581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No systematic correction</a:t>
            </a:r>
          </a:p>
          <a:p>
            <a:pPr marL="285750" indent="-285750">
              <a:buFont typeface="Arial"/>
              <a:buChar char="•"/>
            </a:pPr>
            <a:endParaRPr lang="en-US" sz="2000" b="1" i="1" dirty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6FCF"/>
                </a:solidFill>
              </a:rPr>
              <a:t>Prompt</a:t>
            </a:r>
            <a:r>
              <a:rPr lang="en-US" sz="2000" b="1" i="1" dirty="0" smtClean="0">
                <a:solidFill>
                  <a:srgbClr val="FF6FCF"/>
                </a:solidFill>
              </a:rPr>
              <a:t> </a:t>
            </a:r>
            <a:r>
              <a:rPr lang="en-US" sz="2000" b="1" i="1" dirty="0" err="1" smtClean="0">
                <a:solidFill>
                  <a:srgbClr val="FF6FCF"/>
                </a:solidFill>
              </a:rPr>
              <a:t>μ</a:t>
            </a:r>
            <a:r>
              <a:rPr lang="en-US" sz="2000" b="1" dirty="0" err="1" smtClean="0">
                <a:solidFill>
                  <a:srgbClr val="FF6FCF"/>
                </a:solidFill>
              </a:rPr>
              <a:t>Ar</a:t>
            </a:r>
            <a:r>
              <a:rPr lang="en-US" sz="2000" b="1" dirty="0" smtClean="0">
                <a:solidFill>
                  <a:srgbClr val="FF6FCF"/>
                </a:solidFill>
              </a:rPr>
              <a:t> formation </a:t>
            </a:r>
          </a:p>
          <a:p>
            <a:pPr marL="285750" indent="-285750">
              <a:buFont typeface="Arial"/>
              <a:buChar char="•"/>
            </a:pP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i="1" dirty="0" err="1" smtClean="0">
                <a:solidFill>
                  <a:srgbClr val="008000"/>
                </a:solidFill>
              </a:rPr>
              <a:t>μp</a:t>
            </a:r>
            <a:r>
              <a:rPr lang="en-US" sz="2000" b="1" dirty="0" smtClean="0">
                <a:solidFill>
                  <a:srgbClr val="008000"/>
                </a:solidFill>
              </a:rPr>
              <a:t> state capture events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Relative efficiency of </a:t>
            </a:r>
            <a:r>
              <a:rPr lang="en-US" sz="2000" b="1" i="1" dirty="0" err="1">
                <a:solidFill>
                  <a:srgbClr val="0000FF"/>
                </a:solidFill>
              </a:rPr>
              <a:t>μp</a:t>
            </a:r>
            <a:r>
              <a:rPr lang="en-US" sz="2000" b="1" dirty="0">
                <a:solidFill>
                  <a:srgbClr val="0000FF"/>
                </a:solidFill>
              </a:rPr>
              <a:t> state capture events</a:t>
            </a:r>
          </a:p>
          <a:p>
            <a:pPr marL="285750" indent="-285750">
              <a:buFont typeface="Arial"/>
              <a:buChar char="•"/>
            </a:pPr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Full result – correction for capture from the </a:t>
            </a:r>
            <a:r>
              <a:rPr lang="en-US" sz="2000" b="1" dirty="0" err="1" smtClean="0"/>
              <a:t>ortho</a:t>
            </a:r>
            <a:r>
              <a:rPr lang="en-US" sz="2000" b="1" dirty="0"/>
              <a:t>-</a:t>
            </a:r>
            <a:r>
              <a:rPr lang="en-US" sz="2000" b="1" dirty="0" smtClean="0"/>
              <a:t>molecular sate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/>
              <a:t>Including the relative efficiency</a:t>
            </a:r>
          </a:p>
          <a:p>
            <a:endParaRPr lang="en-US" sz="2000" b="1" i="1" dirty="0"/>
          </a:p>
          <a:p>
            <a:pPr marL="285750" indent="-285750">
              <a:buFont typeface="Arial"/>
              <a:buChar char="•"/>
            </a:pPr>
            <a:r>
              <a:rPr lang="en-US" sz="2000" b="1" i="1" dirty="0" smtClean="0">
                <a:solidFill>
                  <a:srgbClr val="660066"/>
                </a:solidFill>
              </a:rPr>
              <a:t>A start-time of 600 ns minimizes sensitivity to these systematics as well.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5" name="Picture 4" descr="nCorrections_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6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526"/>
            <a:ext cx="9144000" cy="115203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measurement of the singlet </a:t>
            </a:r>
            <a:r>
              <a:rPr lang="en-US" sz="2800" i="1" dirty="0" err="1" smtClean="0"/>
              <a:t>μp</a:t>
            </a:r>
            <a:r>
              <a:rPr lang="en-US" sz="2800" dirty="0" smtClean="0"/>
              <a:t> state capture rate, Λ</a:t>
            </a:r>
            <a:r>
              <a:rPr lang="en-US" sz="2800" baseline="-25000" dirty="0" smtClean="0"/>
              <a:t>S</a:t>
            </a:r>
            <a:r>
              <a:rPr lang="en-US" sz="2800" i="1" baseline="-25000" dirty="0" smtClean="0"/>
              <a:t>,</a:t>
            </a:r>
            <a:r>
              <a:rPr lang="en-US" sz="2800" i="1" dirty="0" smtClean="0"/>
              <a:t> </a:t>
            </a:r>
            <a:r>
              <a:rPr lang="en-US" sz="2800" dirty="0" smtClean="0"/>
              <a:t>determines the </a:t>
            </a:r>
            <a:r>
              <a:rPr lang="en-US" sz="2800" dirty="0" err="1" smtClean="0"/>
              <a:t>pseudoscalar</a:t>
            </a:r>
            <a:r>
              <a:rPr lang="en-US" sz="2800" dirty="0" smtClean="0"/>
              <a:t> form factor </a:t>
            </a:r>
            <a:r>
              <a:rPr lang="en-US" sz="2800" i="1" dirty="0" err="1" smtClean="0"/>
              <a:t>g</a:t>
            </a:r>
            <a:r>
              <a:rPr lang="en-US" sz="2800" i="1" baseline="-25000" dirty="0" err="1" smtClean="0"/>
              <a:t>P</a:t>
            </a:r>
            <a:endParaRPr lang="en-US" sz="2800" dirty="0"/>
          </a:p>
        </p:txBody>
      </p:sp>
      <p:pic>
        <p:nvPicPr>
          <p:cNvPr id="6" name="Picture 5" descr="GPHis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06" y="2018680"/>
            <a:ext cx="6131984" cy="41204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78220" y="4084422"/>
            <a:ext cx="604812" cy="68032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3662" y="4225541"/>
            <a:ext cx="194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First </a:t>
            </a:r>
            <a:r>
              <a:rPr lang="en-US" b="1" dirty="0" err="1" smtClean="0">
                <a:solidFill>
                  <a:srgbClr val="008000"/>
                </a:solidFill>
              </a:rPr>
              <a:t>MuCap</a:t>
            </a:r>
            <a:r>
              <a:rPr lang="en-US" b="1" dirty="0" smtClean="0">
                <a:solidFill>
                  <a:srgbClr val="008000"/>
                </a:solidFill>
              </a:rPr>
              <a:t> result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10" name="Picture 9" descr="latex-image-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05" y="1490968"/>
            <a:ext cx="4446256" cy="527712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5" y="6366469"/>
            <a:ext cx="4540228" cy="415157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6308626"/>
            <a:ext cx="3096970" cy="462534"/>
          </a:xfrm>
          <a:prstGeom prst="rect">
            <a:avLst/>
          </a:prstGeom>
          <a:ln>
            <a:solidFill>
              <a:srgbClr val="660066"/>
            </a:solidFill>
          </a:ln>
        </p:spPr>
      </p:pic>
    </p:spTree>
    <p:extLst>
      <p:ext uri="{BB962C8B-B14F-4D97-AF65-F5344CB8AC3E}">
        <p14:creationId xmlns:p14="http://schemas.microsoft.com/office/powerpoint/2010/main" val="146026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F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11" y="914399"/>
            <a:ext cx="4104389" cy="3959613"/>
          </a:xfrm>
          <a:prstGeom prst="rect">
            <a:avLst/>
          </a:prstGeom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smtClean="0"/>
              <a:t>capture neutron time spectrum </a:t>
            </a:r>
            <a:endParaRPr lang="en-US" dirty="0"/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04800" y="1184264"/>
            <a:ext cx="4893402" cy="306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n</a:t>
            </a:r>
            <a:r>
              <a:rPr lang="en-US" sz="2000" b="1" baseline="-25000" dirty="0" err="1" smtClean="0"/>
              <a:t>n</a:t>
            </a:r>
            <a:r>
              <a:rPr lang="en-US" sz="2000" b="1" dirty="0"/>
              <a:t>(t)=</a:t>
            </a:r>
            <a:r>
              <a:rPr lang="en-US" sz="2000" b="1" dirty="0" err="1">
                <a:solidFill>
                  <a:srgbClr val="0000FF"/>
                </a:solidFill>
              </a:rPr>
              <a:t>e</a:t>
            </a:r>
            <a:r>
              <a:rPr lang="en-US" sz="2000" b="1" baseline="-25000" dirty="0" err="1">
                <a:solidFill>
                  <a:srgbClr val="0000FF"/>
                </a:solidFill>
              </a:rPr>
              <a:t>H</a:t>
            </a:r>
            <a:r>
              <a:rPr lang="en-US" sz="2000" b="1" dirty="0"/>
              <a:t>(</a:t>
            </a:r>
            <a:r>
              <a:rPr lang="en-US" sz="2000" b="1" dirty="0">
                <a:sym typeface="Symbol" charset="0"/>
              </a:rPr>
              <a:t></a:t>
            </a:r>
            <a:r>
              <a:rPr lang="en-US" sz="2000" b="1" baseline="-25000" dirty="0" err="1" smtClean="0">
                <a:sym typeface="Symbol" charset="0"/>
              </a:rPr>
              <a:t>S</a:t>
            </a:r>
            <a:r>
              <a:rPr lang="en-US" sz="2000" b="1" dirty="0" err="1" smtClean="0">
                <a:sym typeface="Symbol" charset="0"/>
              </a:rPr>
              <a:t>n</a:t>
            </a:r>
            <a:r>
              <a:rPr lang="en-US" sz="2000" b="1" baseline="-25000" dirty="0" err="1" smtClean="0">
                <a:sym typeface="Symbol" charset="0"/>
              </a:rPr>
              <a:t></a:t>
            </a:r>
            <a:r>
              <a:rPr lang="en-US" sz="2000" b="1" baseline="-25000" dirty="0" err="1">
                <a:sym typeface="Symbol" charset="0"/>
              </a:rPr>
              <a:t>p</a:t>
            </a:r>
            <a:r>
              <a:rPr lang="en-US" sz="2000" b="1" dirty="0"/>
              <a:t>(t</a:t>
            </a:r>
            <a:r>
              <a:rPr lang="en-US" sz="2000" b="1" dirty="0" smtClean="0"/>
              <a:t>)</a:t>
            </a:r>
            <a:r>
              <a:rPr lang="en-US" sz="2000" b="1" dirty="0"/>
              <a:t>+</a:t>
            </a:r>
            <a:r>
              <a:rPr lang="en-US" sz="2000" b="1" dirty="0" smtClean="0">
                <a:sym typeface="Symbol" charset="0"/>
              </a:rPr>
              <a:t></a:t>
            </a:r>
            <a:r>
              <a:rPr lang="en-US" sz="2000" b="1" baseline="-25000" dirty="0" err="1">
                <a:sym typeface="Symbol" charset="0"/>
              </a:rPr>
              <a:t>O</a:t>
            </a:r>
            <a:r>
              <a:rPr lang="en-US" sz="2000" b="1" dirty="0" err="1" smtClean="0">
                <a:sym typeface="Symbol" charset="0"/>
              </a:rPr>
              <a:t>n</a:t>
            </a:r>
            <a:r>
              <a:rPr lang="en-US" sz="2000" b="1" baseline="-25000" dirty="0" err="1" smtClean="0">
                <a:sym typeface="Symbol" charset="0"/>
              </a:rPr>
              <a:t>Ortho</a:t>
            </a:r>
            <a:r>
              <a:rPr lang="en-US" sz="2000" b="1" dirty="0"/>
              <a:t>(t))+ </a:t>
            </a:r>
            <a:r>
              <a:rPr lang="en-US" sz="2000" b="1" dirty="0">
                <a:sym typeface="Symbol" charset="0"/>
              </a:rPr>
              <a:t></a:t>
            </a:r>
            <a:r>
              <a:rPr lang="en-US" sz="2000" b="1" baseline="-25000" dirty="0" err="1" smtClean="0">
                <a:sym typeface="Symbol" charset="0"/>
              </a:rPr>
              <a:t>Ar</a:t>
            </a:r>
            <a:r>
              <a:rPr lang="en-US" sz="2000" b="1" dirty="0" err="1" smtClean="0">
                <a:sym typeface="Symbol" charset="0"/>
              </a:rPr>
              <a:t>n</a:t>
            </a:r>
            <a:r>
              <a:rPr lang="en-US" sz="2000" b="1" baseline="-25000" dirty="0" err="1" smtClean="0">
                <a:sym typeface="Symbol" charset="0"/>
              </a:rPr>
              <a:t></a:t>
            </a:r>
            <a:r>
              <a:rPr lang="en-US" sz="2000" b="1" baseline="-25000" dirty="0" err="1">
                <a:sym typeface="Symbol" charset="0"/>
              </a:rPr>
              <a:t>Ar</a:t>
            </a:r>
            <a:r>
              <a:rPr lang="en-US" sz="2000" b="1" dirty="0">
                <a:sym typeface="Symbol" charset="0"/>
              </a:rPr>
              <a:t>(t)</a:t>
            </a:r>
          </a:p>
          <a:p>
            <a:endParaRPr lang="en-US" sz="2000" b="1" dirty="0"/>
          </a:p>
          <a:p>
            <a:r>
              <a:rPr lang="en-US" sz="2000" b="1" dirty="0" err="1" smtClean="0">
                <a:sym typeface="Symbol" charset="0"/>
              </a:rPr>
              <a:t>n</a:t>
            </a:r>
            <a:r>
              <a:rPr lang="en-US" sz="2000" b="1" baseline="-25000" dirty="0" err="1" smtClean="0">
                <a:sym typeface="Symbol" charset="0"/>
              </a:rPr>
              <a:t></a:t>
            </a:r>
            <a:r>
              <a:rPr lang="en-US" sz="2000" b="1" baseline="-25000" dirty="0" err="1">
                <a:sym typeface="Symbol" charset="0"/>
              </a:rPr>
              <a:t>p</a:t>
            </a:r>
            <a:r>
              <a:rPr lang="ja-JP" altLang="en-US" sz="2000" b="1" dirty="0">
                <a:sym typeface="Symbol" charset="0"/>
              </a:rPr>
              <a:t>’</a:t>
            </a:r>
            <a:r>
              <a:rPr lang="en-US" sz="2000" b="1" dirty="0"/>
              <a:t>(t) = </a:t>
            </a:r>
            <a:r>
              <a:rPr lang="en-US" sz="2000" b="1" dirty="0" smtClean="0"/>
              <a:t>-</a:t>
            </a:r>
            <a:r>
              <a:rPr lang="en-US" sz="2000" b="1" dirty="0" err="1" smtClean="0">
                <a:solidFill>
                  <a:srgbClr val="008040"/>
                </a:solidFill>
                <a:sym typeface="Symbol" charset="0"/>
              </a:rPr>
              <a:t>r</a:t>
            </a:r>
            <a:r>
              <a:rPr lang="en-US" sz="2000" b="1" baseline="-25000" dirty="0" err="1" smtClean="0">
                <a:solidFill>
                  <a:srgbClr val="008040"/>
                </a:solidFill>
                <a:sym typeface="Symbol" charset="0"/>
              </a:rPr>
              <a:t></a:t>
            </a:r>
            <a:r>
              <a:rPr lang="en-US" sz="2000" b="1" baseline="-25000" dirty="0" err="1">
                <a:solidFill>
                  <a:srgbClr val="008040"/>
                </a:solidFill>
                <a:sym typeface="Symbol" charset="0"/>
              </a:rPr>
              <a:t>p</a:t>
            </a:r>
            <a:r>
              <a:rPr lang="en-US" sz="2000" b="1" baseline="-25000" dirty="0">
                <a:sym typeface="Symbol" charset="0"/>
              </a:rPr>
              <a:t> </a:t>
            </a:r>
            <a:r>
              <a:rPr lang="en-US" sz="2000" b="1" dirty="0" err="1" smtClean="0">
                <a:sym typeface="Symbol" charset="0"/>
              </a:rPr>
              <a:t>n</a:t>
            </a:r>
            <a:r>
              <a:rPr lang="en-US" sz="2000" b="1" baseline="-25000" dirty="0" err="1" smtClean="0">
                <a:sym typeface="Symbol" charset="0"/>
              </a:rPr>
              <a:t></a:t>
            </a:r>
            <a:r>
              <a:rPr lang="en-US" sz="2000" b="1" baseline="-25000" dirty="0" err="1">
                <a:sym typeface="Symbol" charset="0"/>
              </a:rPr>
              <a:t>p</a:t>
            </a:r>
            <a:r>
              <a:rPr lang="en-US" sz="2000" b="1" dirty="0"/>
              <a:t>(t) </a:t>
            </a:r>
          </a:p>
          <a:p>
            <a:r>
              <a:rPr lang="en-US" sz="2000" b="1" dirty="0" err="1" smtClean="0">
                <a:sym typeface="Symbol" charset="0"/>
              </a:rPr>
              <a:t>n</a:t>
            </a:r>
            <a:r>
              <a:rPr lang="en-US" sz="2000" b="1" baseline="-25000" dirty="0" err="1" smtClean="0">
                <a:sym typeface="Symbol" charset="0"/>
              </a:rPr>
              <a:t></a:t>
            </a:r>
            <a:r>
              <a:rPr lang="en-US" sz="2000" b="1" baseline="-25000" dirty="0" err="1">
                <a:sym typeface="Symbol" charset="0"/>
              </a:rPr>
              <a:t>Ar</a:t>
            </a:r>
            <a:r>
              <a:rPr lang="ja-JP" altLang="en-US" sz="2000" b="1" dirty="0">
                <a:sym typeface="Symbol" charset="0"/>
              </a:rPr>
              <a:t>’</a:t>
            </a:r>
            <a:r>
              <a:rPr lang="en-US" sz="2000" b="1" dirty="0">
                <a:sym typeface="Symbol" charset="0"/>
              </a:rPr>
              <a:t>(t) = </a:t>
            </a:r>
            <a:r>
              <a:rPr lang="en-US" sz="2000" b="1" baseline="-25000" dirty="0" err="1">
                <a:sym typeface="Symbol" charset="0"/>
              </a:rPr>
              <a:t>pAr</a:t>
            </a:r>
            <a:r>
              <a:rPr lang="en-US" sz="2000" b="1" baseline="-25000" dirty="0">
                <a:sym typeface="Symbol" charset="0"/>
              </a:rPr>
              <a:t> </a:t>
            </a:r>
            <a:r>
              <a:rPr lang="en-US" sz="2000" b="1" dirty="0" err="1" smtClean="0">
                <a:sym typeface="Symbol" charset="0"/>
              </a:rPr>
              <a:t>n</a:t>
            </a:r>
            <a:r>
              <a:rPr lang="en-US" sz="2000" b="1" baseline="-25000" dirty="0" err="1" smtClean="0">
                <a:sym typeface="Symbol" charset="0"/>
              </a:rPr>
              <a:t></a:t>
            </a:r>
            <a:r>
              <a:rPr lang="en-US" sz="2000" b="1" baseline="-25000" dirty="0" err="1">
                <a:sym typeface="Symbol" charset="0"/>
              </a:rPr>
              <a:t>p</a:t>
            </a:r>
            <a:r>
              <a:rPr lang="en-US" sz="2000" b="1" dirty="0"/>
              <a:t>(t) </a:t>
            </a:r>
            <a:r>
              <a:rPr lang="en-US" sz="2000" b="1" dirty="0" smtClean="0"/>
              <a:t>-</a:t>
            </a:r>
            <a:r>
              <a:rPr lang="en-US" sz="2000" b="1" dirty="0" err="1" smtClean="0">
                <a:solidFill>
                  <a:srgbClr val="008040"/>
                </a:solidFill>
                <a:sym typeface="Symbol" charset="0"/>
              </a:rPr>
              <a:t>r</a:t>
            </a:r>
            <a:r>
              <a:rPr lang="en-US" sz="2000" b="1" baseline="-25000" dirty="0" err="1" smtClean="0">
                <a:solidFill>
                  <a:srgbClr val="008040"/>
                </a:solidFill>
                <a:sym typeface="Symbol" charset="0"/>
              </a:rPr>
              <a:t></a:t>
            </a:r>
            <a:r>
              <a:rPr lang="en-US" sz="2000" b="1" baseline="-25000" dirty="0" err="1">
                <a:solidFill>
                  <a:srgbClr val="008040"/>
                </a:solidFill>
                <a:sym typeface="Symbol" charset="0"/>
              </a:rPr>
              <a:t>Ar</a:t>
            </a:r>
            <a:r>
              <a:rPr lang="en-US" sz="2000" b="1" baseline="-25000" dirty="0">
                <a:solidFill>
                  <a:schemeClr val="hlink"/>
                </a:solidFill>
                <a:sym typeface="Symbol" charset="0"/>
              </a:rPr>
              <a:t> </a:t>
            </a:r>
            <a:r>
              <a:rPr lang="en-US" sz="2000" b="1" dirty="0" err="1" smtClean="0">
                <a:sym typeface="Symbol" charset="0"/>
              </a:rPr>
              <a:t>n</a:t>
            </a:r>
            <a:r>
              <a:rPr lang="en-US" sz="2000" b="1" baseline="-25000" dirty="0" err="1" smtClean="0">
                <a:sym typeface="Symbol" charset="0"/>
              </a:rPr>
              <a:t>Ar</a:t>
            </a:r>
            <a:r>
              <a:rPr lang="ja-JP" altLang="en-US" sz="2000" b="1" dirty="0">
                <a:sym typeface="Symbol" charset="0"/>
              </a:rPr>
              <a:t>’</a:t>
            </a:r>
            <a:r>
              <a:rPr lang="en-US" sz="2000" b="1" dirty="0"/>
              <a:t>(t) </a:t>
            </a:r>
          </a:p>
          <a:p>
            <a:r>
              <a:rPr lang="en-US" sz="2000" b="1" dirty="0" err="1" smtClean="0"/>
              <a:t>n</a:t>
            </a:r>
            <a:r>
              <a:rPr lang="en-US" sz="2000" b="1" baseline="-25000" dirty="0" err="1" smtClean="0"/>
              <a:t>Ortho</a:t>
            </a:r>
            <a:r>
              <a:rPr lang="ja-JP" altLang="en-US" sz="2000" b="1" dirty="0"/>
              <a:t>’</a:t>
            </a:r>
            <a:r>
              <a:rPr lang="en-US" sz="2000" b="1" dirty="0"/>
              <a:t>(t)= </a:t>
            </a:r>
            <a:r>
              <a:rPr lang="en-US" sz="2000" b="1" dirty="0">
                <a:sym typeface="Symbol" charset="0"/>
              </a:rPr>
              <a:t></a:t>
            </a:r>
            <a:r>
              <a:rPr lang="en-US" sz="2000" b="1" baseline="-25000" dirty="0" err="1">
                <a:sym typeface="Symbol" charset="0"/>
              </a:rPr>
              <a:t>pp</a:t>
            </a:r>
            <a:r>
              <a:rPr lang="en-US" sz="2000" b="1" baseline="-25000" dirty="0" err="1" smtClean="0">
                <a:sym typeface="Symbol" charset="0"/>
              </a:rPr>
              <a:t></a:t>
            </a:r>
            <a:r>
              <a:rPr lang="en-US" sz="2000" b="1" dirty="0" err="1" smtClean="0">
                <a:sym typeface="Symbol" charset="0"/>
              </a:rPr>
              <a:t>n</a:t>
            </a:r>
            <a:r>
              <a:rPr lang="en-US" sz="2000" b="1" baseline="-25000" dirty="0" err="1" smtClean="0">
                <a:sym typeface="Symbol" charset="0"/>
              </a:rPr>
              <a:t></a:t>
            </a:r>
            <a:r>
              <a:rPr lang="en-US" sz="2000" b="1" baseline="-25000" dirty="0" err="1">
                <a:sym typeface="Symbol" charset="0"/>
              </a:rPr>
              <a:t>p</a:t>
            </a:r>
            <a:r>
              <a:rPr lang="en-US" sz="2000" b="1" dirty="0"/>
              <a:t>(t)-(</a:t>
            </a:r>
            <a:r>
              <a:rPr lang="en-US" sz="2000" b="1" dirty="0">
                <a:sym typeface="Symbol" charset="0"/>
              </a:rPr>
              <a:t></a:t>
            </a:r>
            <a:r>
              <a:rPr lang="en-US" sz="2000" b="1" baseline="-25000" dirty="0">
                <a:sym typeface="Symbol" charset="0"/>
              </a:rPr>
              <a:t></a:t>
            </a:r>
            <a:r>
              <a:rPr lang="en-US" sz="2000" b="1" dirty="0">
                <a:sym typeface="Symbol" charset="0"/>
              </a:rPr>
              <a:t>+</a:t>
            </a:r>
            <a:r>
              <a:rPr lang="en-US" sz="2000" b="1" baseline="-25000" dirty="0">
                <a:sym typeface="Symbol" charset="0"/>
              </a:rPr>
              <a:t> </a:t>
            </a:r>
            <a:r>
              <a:rPr lang="en-US" sz="2000" b="1" dirty="0" smtClean="0">
                <a:sym typeface="Symbol" charset="0"/>
              </a:rPr>
              <a:t></a:t>
            </a:r>
            <a:r>
              <a:rPr lang="en-US" sz="2000" b="1" baseline="-25000" dirty="0">
                <a:sym typeface="Symbol" charset="0"/>
              </a:rPr>
              <a:t>O</a:t>
            </a:r>
            <a:r>
              <a:rPr lang="en-US" sz="2000" b="1" dirty="0" smtClean="0">
                <a:sym typeface="Symbol" charset="0"/>
              </a:rPr>
              <a:t>+ </a:t>
            </a:r>
            <a:r>
              <a:rPr lang="en-US" sz="2000" b="1" dirty="0">
                <a:sym typeface="Symbol" charset="0"/>
              </a:rPr>
              <a:t></a:t>
            </a:r>
            <a:r>
              <a:rPr lang="en-US" sz="2000" b="1" baseline="-25000" dirty="0">
                <a:sym typeface="Symbol" charset="0"/>
              </a:rPr>
              <a:t>op</a:t>
            </a:r>
            <a:r>
              <a:rPr lang="en-US" sz="2000" b="1" dirty="0"/>
              <a:t>)</a:t>
            </a:r>
            <a:r>
              <a:rPr lang="en-US" sz="2000" b="1" dirty="0" err="1"/>
              <a:t>N</a:t>
            </a:r>
            <a:r>
              <a:rPr lang="en-US" sz="2000" b="1" baseline="-25000" dirty="0" err="1"/>
              <a:t>Ortho</a:t>
            </a:r>
            <a:r>
              <a:rPr lang="en-US" sz="2000" b="1" dirty="0"/>
              <a:t>(t)</a:t>
            </a:r>
          </a:p>
          <a:p>
            <a:endParaRPr lang="en-US" sz="2000" b="1" baseline="-25000" dirty="0">
              <a:sym typeface="Symbol" charset="0"/>
            </a:endParaRPr>
          </a:p>
          <a:p>
            <a:r>
              <a:rPr lang="en-US" sz="2000" b="1" dirty="0">
                <a:sym typeface="Symbol" charset="0"/>
              </a:rPr>
              <a:t>Where </a:t>
            </a:r>
            <a:r>
              <a:rPr lang="en-US" sz="2000" b="1" dirty="0" err="1" smtClean="0">
                <a:sym typeface="Symbol" charset="0"/>
              </a:rPr>
              <a:t>n</a:t>
            </a:r>
            <a:r>
              <a:rPr lang="en-US" sz="2000" b="1" baseline="-25000" dirty="0" err="1" smtClean="0">
                <a:sym typeface="Symbol" charset="0"/>
              </a:rPr>
              <a:t></a:t>
            </a:r>
            <a:r>
              <a:rPr lang="en-US" sz="2000" b="1" baseline="-25000" dirty="0" err="1">
                <a:sym typeface="Symbol" charset="0"/>
              </a:rPr>
              <a:t>p</a:t>
            </a:r>
            <a:r>
              <a:rPr lang="en-US" sz="2000" b="1" dirty="0"/>
              <a:t>(0)=1-f and </a:t>
            </a:r>
            <a:r>
              <a:rPr lang="en-US" sz="2000" b="1" dirty="0" err="1" smtClean="0">
                <a:sym typeface="Symbol" charset="0"/>
              </a:rPr>
              <a:t>n</a:t>
            </a:r>
            <a:r>
              <a:rPr lang="en-US" sz="2000" b="1" baseline="-25000" dirty="0" err="1" smtClean="0">
                <a:sym typeface="Symbol" charset="0"/>
              </a:rPr>
              <a:t></a:t>
            </a:r>
            <a:r>
              <a:rPr lang="en-US" sz="2000" b="1" baseline="-25000" dirty="0" err="1">
                <a:sym typeface="Symbol" charset="0"/>
              </a:rPr>
              <a:t>Ar</a:t>
            </a:r>
            <a:r>
              <a:rPr lang="en-US" sz="2000" b="1" dirty="0">
                <a:sym typeface="Symbol" charset="0"/>
              </a:rPr>
              <a:t>(0)= f,</a:t>
            </a:r>
          </a:p>
          <a:p>
            <a:endParaRPr lang="en-US" sz="2000" b="1" dirty="0">
              <a:sym typeface="Symbol" charset="0"/>
            </a:endParaRPr>
          </a:p>
          <a:p>
            <a:r>
              <a:rPr lang="en-US" sz="2000" b="1" dirty="0" smtClean="0">
                <a:sym typeface="Symbol" charset="0"/>
              </a:rPr>
              <a:t> </a:t>
            </a:r>
            <a:r>
              <a:rPr lang="en-US" sz="2000" b="1" dirty="0" err="1" smtClean="0">
                <a:solidFill>
                  <a:srgbClr val="008040"/>
                </a:solidFill>
                <a:sym typeface="Symbol" charset="0"/>
              </a:rPr>
              <a:t>r</a:t>
            </a:r>
            <a:r>
              <a:rPr lang="en-US" sz="2000" b="1" baseline="-25000" dirty="0" err="1" smtClean="0">
                <a:solidFill>
                  <a:srgbClr val="008040"/>
                </a:solidFill>
                <a:sym typeface="Symbol" charset="0"/>
              </a:rPr>
              <a:t></a:t>
            </a:r>
            <a:r>
              <a:rPr lang="en-US" sz="2000" b="1" baseline="-25000" dirty="0" err="1">
                <a:solidFill>
                  <a:srgbClr val="008040"/>
                </a:solidFill>
                <a:sym typeface="Symbol" charset="0"/>
              </a:rPr>
              <a:t>p</a:t>
            </a:r>
            <a:r>
              <a:rPr lang="en-US" sz="2000" b="1" dirty="0">
                <a:solidFill>
                  <a:srgbClr val="008040"/>
                </a:solidFill>
                <a:sym typeface="Symbol" charset="0"/>
              </a:rPr>
              <a:t>= </a:t>
            </a:r>
            <a:r>
              <a:rPr lang="en-US" sz="2000" b="1" baseline="-25000" dirty="0">
                <a:solidFill>
                  <a:srgbClr val="008040"/>
                </a:solidFill>
                <a:sym typeface="Symbol" charset="0"/>
              </a:rPr>
              <a:t></a:t>
            </a:r>
            <a:r>
              <a:rPr lang="en-US" sz="2000" b="1" dirty="0">
                <a:solidFill>
                  <a:srgbClr val="008040"/>
                </a:solidFill>
                <a:sym typeface="Symbol" charset="0"/>
              </a:rPr>
              <a:t>+</a:t>
            </a:r>
            <a:r>
              <a:rPr lang="en-US" sz="2000" b="1" baseline="-25000" dirty="0" err="1">
                <a:solidFill>
                  <a:srgbClr val="008040"/>
                </a:solidFill>
                <a:sym typeface="Symbol" charset="0"/>
              </a:rPr>
              <a:t>pp</a:t>
            </a:r>
            <a:r>
              <a:rPr lang="en-US" sz="2000" b="1" baseline="-25000" dirty="0">
                <a:solidFill>
                  <a:srgbClr val="008040"/>
                </a:solidFill>
                <a:sym typeface="Symbol" charset="0"/>
              </a:rPr>
              <a:t></a:t>
            </a:r>
            <a:r>
              <a:rPr lang="en-US" sz="2000" b="1" dirty="0">
                <a:solidFill>
                  <a:srgbClr val="008040"/>
                </a:solidFill>
                <a:sym typeface="Symbol" charset="0"/>
              </a:rPr>
              <a:t>+ </a:t>
            </a:r>
            <a:r>
              <a:rPr lang="en-US" sz="2000" b="1" baseline="-25000" dirty="0" err="1">
                <a:solidFill>
                  <a:srgbClr val="008040"/>
                </a:solidFill>
                <a:sym typeface="Symbol" charset="0"/>
              </a:rPr>
              <a:t>pAr</a:t>
            </a:r>
            <a:r>
              <a:rPr lang="en-US" sz="2000" b="1" dirty="0">
                <a:solidFill>
                  <a:srgbClr val="008040"/>
                </a:solidFill>
                <a:sym typeface="Symbol" charset="0"/>
              </a:rPr>
              <a:t>+</a:t>
            </a:r>
            <a:r>
              <a:rPr lang="en-US" sz="2000" b="1" baseline="-25000" dirty="0" smtClean="0">
                <a:solidFill>
                  <a:srgbClr val="008040"/>
                </a:solidFill>
                <a:sym typeface="Symbol" charset="0"/>
              </a:rPr>
              <a:t>S</a:t>
            </a:r>
            <a:r>
              <a:rPr lang="en-US" sz="2000" b="1" dirty="0">
                <a:solidFill>
                  <a:srgbClr val="008040"/>
                </a:solidFill>
                <a:sym typeface="Symbol" charset="0"/>
              </a:rPr>
              <a:t>+ </a:t>
            </a:r>
            <a:r>
              <a:rPr lang="en-US" sz="2000" b="1" baseline="-25000" dirty="0" err="1" smtClean="0">
                <a:solidFill>
                  <a:srgbClr val="008040"/>
                </a:solidFill>
                <a:sym typeface="Symbol" charset="0"/>
              </a:rPr>
              <a:t>pf</a:t>
            </a:r>
            <a:r>
              <a:rPr lang="en-US" sz="2000" b="1" baseline="-25000" dirty="0" smtClean="0">
                <a:sym typeface="Symbol" charset="0"/>
              </a:rPr>
              <a:t> </a:t>
            </a:r>
            <a:endParaRPr lang="en-US" sz="2000" b="1" dirty="0">
              <a:sym typeface="Symbol" charset="0"/>
            </a:endParaRPr>
          </a:p>
          <a:p>
            <a:r>
              <a:rPr lang="en-US" sz="2000" b="1" dirty="0" smtClean="0">
                <a:sym typeface="Symbol" charset="0"/>
              </a:rPr>
              <a:t> </a:t>
            </a:r>
            <a:r>
              <a:rPr lang="en-US" sz="2000" b="1" dirty="0" err="1" smtClean="0">
                <a:solidFill>
                  <a:srgbClr val="008040"/>
                </a:solidFill>
                <a:sym typeface="Symbol" charset="0"/>
              </a:rPr>
              <a:t>r</a:t>
            </a:r>
            <a:r>
              <a:rPr lang="en-US" sz="2000" b="1" baseline="-25000" dirty="0" err="1" smtClean="0">
                <a:solidFill>
                  <a:srgbClr val="008040"/>
                </a:solidFill>
                <a:sym typeface="Symbol" charset="0"/>
              </a:rPr>
              <a:t></a:t>
            </a:r>
            <a:r>
              <a:rPr lang="en-US" sz="2000" b="1" baseline="-25000" dirty="0" err="1">
                <a:solidFill>
                  <a:srgbClr val="008040"/>
                </a:solidFill>
                <a:sym typeface="Symbol" charset="0"/>
              </a:rPr>
              <a:t>Ar</a:t>
            </a:r>
            <a:r>
              <a:rPr lang="en-US" sz="2000" b="1" dirty="0">
                <a:solidFill>
                  <a:srgbClr val="008040"/>
                </a:solidFill>
                <a:sym typeface="Symbol" charset="0"/>
              </a:rPr>
              <a:t>= h </a:t>
            </a:r>
            <a:r>
              <a:rPr lang="en-US" sz="2000" b="1" baseline="-25000" dirty="0">
                <a:solidFill>
                  <a:srgbClr val="008040"/>
                </a:solidFill>
                <a:sym typeface="Symbol" charset="0"/>
              </a:rPr>
              <a:t></a:t>
            </a:r>
            <a:r>
              <a:rPr lang="en-US" sz="2000" b="1" dirty="0">
                <a:solidFill>
                  <a:srgbClr val="008040"/>
                </a:solidFill>
                <a:sym typeface="Symbol" charset="0"/>
              </a:rPr>
              <a:t>+</a:t>
            </a:r>
            <a:r>
              <a:rPr lang="en-US" sz="2000" b="1" baseline="-25000" dirty="0">
                <a:solidFill>
                  <a:srgbClr val="008040"/>
                </a:solidFill>
                <a:sym typeface="Symbol" charset="0"/>
              </a:rPr>
              <a:t> </a:t>
            </a:r>
            <a:r>
              <a:rPr lang="en-US" sz="2000" b="1" dirty="0">
                <a:solidFill>
                  <a:srgbClr val="008040"/>
                </a:solidFill>
                <a:sym typeface="Symbol" charset="0"/>
              </a:rPr>
              <a:t></a:t>
            </a:r>
            <a:r>
              <a:rPr lang="en-US" sz="2000" b="1" baseline="-25000" dirty="0" err="1">
                <a:solidFill>
                  <a:srgbClr val="008040"/>
                </a:solidFill>
                <a:sym typeface="Symbol" charset="0"/>
              </a:rPr>
              <a:t>Ar</a:t>
            </a:r>
            <a:endParaRPr lang="en-US" sz="2000" b="1" baseline="-25000" dirty="0">
              <a:sym typeface="Symbol" charset="0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794178" y="4969549"/>
            <a:ext cx="60133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660066"/>
                </a:solidFill>
              </a:rPr>
              <a:t>Results </a:t>
            </a:r>
            <a:r>
              <a:rPr lang="en-US" sz="2000" b="1" dirty="0" smtClean="0">
                <a:solidFill>
                  <a:srgbClr val="660066"/>
                </a:solidFill>
                <a:sym typeface="Symbol" charset="0"/>
              </a:rPr>
              <a:t>for </a:t>
            </a:r>
            <a:r>
              <a:rPr lang="en-US" sz="2000" b="1" dirty="0" err="1" smtClean="0">
                <a:solidFill>
                  <a:srgbClr val="660066"/>
                </a:solidFill>
                <a:sym typeface="Symbol" charset="0"/>
              </a:rPr>
              <a:t>r</a:t>
            </a:r>
            <a:r>
              <a:rPr lang="en-US" sz="2000" b="1" baseline="-25000" dirty="0" err="1" smtClean="0">
                <a:solidFill>
                  <a:srgbClr val="660066"/>
                </a:solidFill>
                <a:sym typeface="Symbol" charset="0"/>
              </a:rPr>
              <a:t></a:t>
            </a:r>
            <a:r>
              <a:rPr lang="en-US" sz="2000" b="1" baseline="-25000" dirty="0" err="1">
                <a:solidFill>
                  <a:srgbClr val="660066"/>
                </a:solidFill>
                <a:sym typeface="Symbol" charset="0"/>
              </a:rPr>
              <a:t>p</a:t>
            </a:r>
            <a:r>
              <a:rPr lang="en-US" sz="2000" b="1" dirty="0">
                <a:solidFill>
                  <a:srgbClr val="660066"/>
                </a:solidFill>
                <a:sym typeface="Symbol" charset="0"/>
              </a:rPr>
              <a:t> and  </a:t>
            </a:r>
            <a:r>
              <a:rPr lang="en-US" sz="2000" b="1" dirty="0" err="1" smtClean="0">
                <a:solidFill>
                  <a:srgbClr val="660066"/>
                </a:solidFill>
                <a:sym typeface="Symbol" charset="0"/>
              </a:rPr>
              <a:t>r</a:t>
            </a:r>
            <a:r>
              <a:rPr lang="en-US" sz="2000" b="1" baseline="-25000" dirty="0" err="1" smtClean="0">
                <a:solidFill>
                  <a:srgbClr val="660066"/>
                </a:solidFill>
                <a:sym typeface="Symbol" charset="0"/>
              </a:rPr>
              <a:t></a:t>
            </a:r>
            <a:r>
              <a:rPr lang="en-US" sz="2000" b="1" baseline="-25000" dirty="0" err="1">
                <a:solidFill>
                  <a:srgbClr val="660066"/>
                </a:solidFill>
                <a:sym typeface="Symbol" charset="0"/>
              </a:rPr>
              <a:t>Ar</a:t>
            </a:r>
            <a:r>
              <a:rPr lang="en-US" sz="2000" b="1" baseline="-25000" dirty="0">
                <a:solidFill>
                  <a:srgbClr val="660066"/>
                </a:solidFill>
                <a:sym typeface="Symbol" charset="0"/>
              </a:rPr>
              <a:t> </a:t>
            </a:r>
            <a:r>
              <a:rPr lang="en-US" sz="2000" b="1" dirty="0">
                <a:solidFill>
                  <a:srgbClr val="660066"/>
                </a:solidFill>
                <a:sym typeface="Symbol" charset="0"/>
              </a:rPr>
              <a:t>respectively</a:t>
            </a:r>
            <a:r>
              <a:rPr lang="en-US" sz="2000" b="1" dirty="0" smtClean="0">
                <a:solidFill>
                  <a:srgbClr val="660066"/>
                </a:solidFill>
                <a:sym typeface="Symbol" charset="0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660066"/>
              </a:solidFill>
              <a:sym typeface="Symbol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660066"/>
                </a:solidFill>
                <a:sym typeface="Symbol" charset="0"/>
              </a:rPr>
              <a:t>Capture from the </a:t>
            </a:r>
            <a:r>
              <a:rPr lang="en-US" sz="2000" b="1" dirty="0" err="1" smtClean="0">
                <a:solidFill>
                  <a:srgbClr val="660066"/>
                </a:solidFill>
                <a:sym typeface="Symbol" charset="0"/>
              </a:rPr>
              <a:t>para</a:t>
            </a:r>
            <a:r>
              <a:rPr lang="en-US" sz="2000" b="1" dirty="0" smtClean="0">
                <a:solidFill>
                  <a:srgbClr val="660066"/>
                </a:solidFill>
                <a:sym typeface="Symbol" charset="0"/>
              </a:rPr>
              <a:t>-molecular state is neglected. </a:t>
            </a:r>
          </a:p>
          <a:p>
            <a:pPr marL="285750" indent="-285750">
              <a:buFont typeface="Arial"/>
              <a:buChar char="•"/>
            </a:pPr>
            <a:endParaRPr lang="en-US" sz="2000" b="1" dirty="0" smtClean="0">
              <a:solidFill>
                <a:srgbClr val="660066"/>
              </a:solidFill>
              <a:sym typeface="Symbol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660066"/>
                </a:solidFill>
                <a:sym typeface="Symbol" charset="0"/>
              </a:rPr>
              <a:t>F</a:t>
            </a:r>
            <a:r>
              <a:rPr lang="en-US" sz="2000" b="1" dirty="0" smtClean="0">
                <a:solidFill>
                  <a:srgbClr val="660066"/>
                </a:solidFill>
                <a:sym typeface="Symbol" charset="0"/>
              </a:rPr>
              <a:t>it function: A </a:t>
            </a:r>
            <a:r>
              <a:rPr lang="en-US" sz="2000" b="1" dirty="0" err="1">
                <a:solidFill>
                  <a:srgbClr val="660066"/>
                </a:solidFill>
              </a:rPr>
              <a:t>n</a:t>
            </a:r>
            <a:r>
              <a:rPr lang="en-US" sz="2000" b="1" baseline="-25000" dirty="0" err="1">
                <a:solidFill>
                  <a:srgbClr val="660066"/>
                </a:solidFill>
              </a:rPr>
              <a:t>n</a:t>
            </a:r>
            <a:r>
              <a:rPr lang="en-US" sz="2000" b="1" dirty="0">
                <a:solidFill>
                  <a:srgbClr val="660066"/>
                </a:solidFill>
              </a:rPr>
              <a:t>(t</a:t>
            </a:r>
            <a:r>
              <a:rPr lang="en-US" sz="2000" b="1" dirty="0" smtClean="0">
                <a:solidFill>
                  <a:srgbClr val="660066"/>
                </a:solidFill>
              </a:rPr>
              <a:t>) +B</a:t>
            </a:r>
            <a:endParaRPr lang="en-US" sz="2000" b="1" dirty="0">
              <a:solidFill>
                <a:srgbClr val="660066"/>
              </a:solidFill>
              <a:sym typeface="Symbo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415"/>
            <a:ext cx="8229600" cy="6146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Oxygen Impurity Correction</a:t>
            </a:r>
            <a:endParaRPr lang="en-US" dirty="0"/>
          </a:p>
        </p:txBody>
      </p:sp>
      <p:pic>
        <p:nvPicPr>
          <p:cNvPr id="3" name="Picture 2" descr="ElONSysMC_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" y="4066801"/>
            <a:ext cx="9095462" cy="2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92869"/>
            <a:ext cx="481304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/>
              <a:t>I</a:t>
            </a:r>
            <a:r>
              <a:rPr lang="en-US" b="1" dirty="0" smtClean="0"/>
              <a:t>nduce </a:t>
            </a:r>
            <a:r>
              <a:rPr lang="en-US" b="1" dirty="0" err="1" smtClean="0"/>
              <a:t>muon</a:t>
            </a:r>
            <a:r>
              <a:rPr lang="en-US" b="1" dirty="0" smtClean="0"/>
              <a:t> transfer and capture.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/>
              <a:t>	</a:t>
            </a:r>
            <a:r>
              <a:rPr lang="en-US" b="1" dirty="0" smtClean="0"/>
              <a:t>C</a:t>
            </a:r>
            <a:r>
              <a:rPr lang="en-US" b="1" baseline="-25000" dirty="0" smtClean="0"/>
              <a:t>O</a:t>
            </a:r>
            <a:r>
              <a:rPr lang="en-US" b="1" dirty="0"/>
              <a:t>=</a:t>
            </a:r>
            <a:r>
              <a:rPr lang="en-US" b="1" dirty="0" smtClean="0"/>
              <a:t>0.23 ppm and C</a:t>
            </a:r>
            <a:r>
              <a:rPr lang="en-US" b="1" baseline="-25000" dirty="0" smtClean="0"/>
              <a:t>N</a:t>
            </a:r>
            <a:r>
              <a:rPr lang="en-US" b="1" dirty="0"/>
              <a:t>=</a:t>
            </a:r>
            <a:r>
              <a:rPr lang="en-US" b="1" dirty="0" smtClean="0"/>
              <a:t>0.23 ppm</a:t>
            </a:r>
          </a:p>
          <a:p>
            <a:pPr marL="742950" lvl="1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Two sets of simulated time spectra</a:t>
            </a:r>
            <a:endParaRPr lang="en-US" b="1" dirty="0"/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varying </a:t>
            </a:r>
            <a:r>
              <a:rPr lang="en-US" b="1" dirty="0" smtClean="0">
                <a:solidFill>
                  <a:srgbClr val="008000"/>
                </a:solidFill>
              </a:rPr>
              <a:t>C</a:t>
            </a:r>
            <a:r>
              <a:rPr lang="en-US" b="1" baseline="-25000" dirty="0" smtClean="0">
                <a:solidFill>
                  <a:srgbClr val="008000"/>
                </a:solidFill>
              </a:rPr>
              <a:t>O </a:t>
            </a:r>
            <a:r>
              <a:rPr lang="en-US" b="1" dirty="0" smtClean="0"/>
              <a:t>and </a:t>
            </a:r>
            <a:r>
              <a:rPr lang="en-US" b="1" dirty="0" smtClean="0">
                <a:solidFill>
                  <a:srgbClr val="0000FF"/>
                </a:solidFill>
              </a:rPr>
              <a:t>C</a:t>
            </a:r>
            <a:r>
              <a:rPr lang="en-US" b="1" baseline="-25000" dirty="0" smtClean="0">
                <a:solidFill>
                  <a:srgbClr val="0000FF"/>
                </a:solidFill>
              </a:rPr>
              <a:t>N</a:t>
            </a:r>
          </a:p>
          <a:p>
            <a:pPr marL="742950" lvl="1" indent="-285750">
              <a:buFont typeface="Arial"/>
              <a:buChar char="•"/>
            </a:pPr>
            <a:endParaRPr lang="en-US" b="1" baseline="-25000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 err="1" smtClean="0">
                <a:solidFill>
                  <a:srgbClr val="0000FF"/>
                </a:solidFill>
              </a:rPr>
              <a:t>λ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pN</a:t>
            </a:r>
            <a:r>
              <a:rPr lang="en-US" b="1" dirty="0" smtClean="0">
                <a:solidFill>
                  <a:srgbClr val="0000FF"/>
                </a:solidFill>
              </a:rPr>
              <a:t>=0.34 x 10</a:t>
            </a:r>
            <a:r>
              <a:rPr lang="en-US" b="1" baseline="30000" dirty="0" smtClean="0">
                <a:solidFill>
                  <a:srgbClr val="0000FF"/>
                </a:solidFill>
              </a:rPr>
              <a:t>11</a:t>
            </a:r>
            <a:r>
              <a:rPr lang="en-US" b="1" dirty="0" smtClean="0">
                <a:solidFill>
                  <a:srgbClr val="0000FF"/>
                </a:solidFill>
              </a:rPr>
              <a:t> s</a:t>
            </a:r>
            <a:r>
              <a:rPr lang="en-US" b="1" baseline="30000" dirty="0" smtClean="0">
                <a:solidFill>
                  <a:srgbClr val="0000FF"/>
                </a:solidFill>
              </a:rPr>
              <a:t>-1</a:t>
            </a:r>
            <a:r>
              <a:rPr lang="en-US" b="1" dirty="0" smtClean="0">
                <a:solidFill>
                  <a:srgbClr val="0000FF"/>
                </a:solidFill>
              </a:rPr>
              <a:t> and Λ</a:t>
            </a:r>
            <a:r>
              <a:rPr lang="en-US" b="1" baseline="-25000" dirty="0" smtClean="0">
                <a:solidFill>
                  <a:srgbClr val="0000FF"/>
                </a:solidFill>
              </a:rPr>
              <a:t>N</a:t>
            </a:r>
            <a:r>
              <a:rPr lang="en-US" b="1" dirty="0" smtClean="0">
                <a:solidFill>
                  <a:srgbClr val="0000FF"/>
                </a:solidFill>
              </a:rPr>
              <a:t>=0.069 x 10</a:t>
            </a:r>
            <a:r>
              <a:rPr lang="en-US" b="1" baseline="30000" dirty="0" smtClean="0">
                <a:solidFill>
                  <a:srgbClr val="0000FF"/>
                </a:solidFill>
              </a:rPr>
              <a:t>6</a:t>
            </a:r>
            <a:r>
              <a:rPr lang="en-US" b="1" dirty="0" smtClean="0">
                <a:solidFill>
                  <a:srgbClr val="0000FF"/>
                </a:solidFill>
              </a:rPr>
              <a:t> s</a:t>
            </a:r>
            <a:r>
              <a:rPr lang="en-US" b="1" baseline="30000" dirty="0" smtClean="0">
                <a:solidFill>
                  <a:srgbClr val="0000FF"/>
                </a:solidFill>
              </a:rPr>
              <a:t>-1</a:t>
            </a:r>
            <a:endParaRPr lang="en-US" b="1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 err="1" smtClean="0">
                <a:solidFill>
                  <a:srgbClr val="008000"/>
                </a:solidFill>
              </a:rPr>
              <a:t>λ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pO</a:t>
            </a:r>
            <a:r>
              <a:rPr lang="en-US" b="1" dirty="0" smtClean="0">
                <a:solidFill>
                  <a:srgbClr val="008000"/>
                </a:solidFill>
              </a:rPr>
              <a:t>= 1.7 x </a:t>
            </a:r>
            <a:r>
              <a:rPr lang="en-US" b="1" dirty="0">
                <a:solidFill>
                  <a:srgbClr val="008000"/>
                </a:solidFill>
              </a:rPr>
              <a:t>10</a:t>
            </a:r>
            <a:r>
              <a:rPr lang="en-US" b="1" baseline="30000" dirty="0">
                <a:solidFill>
                  <a:srgbClr val="008000"/>
                </a:solidFill>
              </a:rPr>
              <a:t>11</a:t>
            </a:r>
            <a:r>
              <a:rPr lang="en-US" b="1" dirty="0">
                <a:solidFill>
                  <a:srgbClr val="008000"/>
                </a:solidFill>
              </a:rPr>
              <a:t> s</a:t>
            </a:r>
            <a:r>
              <a:rPr lang="en-US" b="1" baseline="30000" dirty="0">
                <a:solidFill>
                  <a:srgbClr val="008000"/>
                </a:solidFill>
              </a:rPr>
              <a:t>-1</a:t>
            </a:r>
            <a:r>
              <a:rPr lang="en-US" b="1" dirty="0">
                <a:solidFill>
                  <a:srgbClr val="008000"/>
                </a:solidFill>
              </a:rPr>
              <a:t> and </a:t>
            </a:r>
            <a:r>
              <a:rPr lang="en-US" b="1" dirty="0" smtClean="0">
                <a:solidFill>
                  <a:srgbClr val="008000"/>
                </a:solidFill>
              </a:rPr>
              <a:t>Λ</a:t>
            </a:r>
            <a:r>
              <a:rPr lang="en-US" b="1" baseline="-25000" dirty="0" smtClean="0">
                <a:solidFill>
                  <a:srgbClr val="008000"/>
                </a:solidFill>
              </a:rPr>
              <a:t>O</a:t>
            </a:r>
            <a:r>
              <a:rPr lang="en-US" b="1" dirty="0" smtClean="0">
                <a:solidFill>
                  <a:srgbClr val="008000"/>
                </a:solidFill>
              </a:rPr>
              <a:t>=0.102 </a:t>
            </a:r>
            <a:r>
              <a:rPr lang="en-US" b="1" dirty="0">
                <a:solidFill>
                  <a:srgbClr val="008000"/>
                </a:solidFill>
              </a:rPr>
              <a:t>x 10</a:t>
            </a:r>
            <a:r>
              <a:rPr lang="en-US" b="1" baseline="30000" dirty="0">
                <a:solidFill>
                  <a:srgbClr val="008000"/>
                </a:solidFill>
              </a:rPr>
              <a:t>6</a:t>
            </a:r>
            <a:r>
              <a:rPr lang="en-US" b="1" dirty="0">
                <a:solidFill>
                  <a:srgbClr val="008000"/>
                </a:solidFill>
              </a:rPr>
              <a:t> s</a:t>
            </a:r>
            <a:r>
              <a:rPr lang="en-US" b="1" baseline="30000" dirty="0">
                <a:solidFill>
                  <a:srgbClr val="008000"/>
                </a:solidFill>
              </a:rPr>
              <a:t>-</a:t>
            </a:r>
            <a:r>
              <a:rPr lang="en-US" b="1" baseline="30000" dirty="0" smtClean="0">
                <a:solidFill>
                  <a:srgbClr val="008000"/>
                </a:solidFill>
              </a:rPr>
              <a:t>1</a:t>
            </a:r>
          </a:p>
          <a:p>
            <a:pPr marL="742950" lvl="1" indent="-285750">
              <a:buFont typeface="Arial"/>
              <a:buChar char="•"/>
            </a:pPr>
            <a:endParaRPr lang="en-US" b="1" baseline="30000" dirty="0" smtClean="0">
              <a:solidFill>
                <a:srgbClr val="008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x10</a:t>
            </a:r>
            <a:r>
              <a:rPr lang="en-US" b="1" baseline="30000" dirty="0" smtClean="0"/>
              <a:t>5</a:t>
            </a:r>
            <a:r>
              <a:rPr lang="en-US" b="1" dirty="0" smtClean="0"/>
              <a:t> more statistics than in the data</a:t>
            </a:r>
          </a:p>
          <a:p>
            <a:pPr marL="742950" lvl="1" indent="-285750">
              <a:buFont typeface="Arial"/>
              <a:buChar char="•"/>
            </a:pP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13044" y="943364"/>
            <a:ext cx="400301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Linear coefficient of variation</a:t>
            </a:r>
            <a:r>
              <a:rPr lang="en-US" b="1" baseline="-25000" dirty="0" smtClean="0">
                <a:solidFill>
                  <a:srgbClr val="FF0000"/>
                </a:solidFill>
              </a:rPr>
              <a:t>,</a:t>
            </a:r>
            <a:r>
              <a:rPr lang="en-US" b="1" dirty="0" smtClean="0">
                <a:solidFill>
                  <a:srgbClr val="FF0000"/>
                </a:solidFill>
              </a:rPr>
              <a:t> k</a:t>
            </a:r>
            <a:endParaRPr lang="en-US" b="1" baseline="-25000" dirty="0">
              <a:solidFill>
                <a:srgbClr val="FF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each of the kinetic rates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C</a:t>
            </a:r>
            <a:r>
              <a:rPr lang="en-US" b="1" dirty="0" smtClean="0"/>
              <a:t>orrection for each rate, </a:t>
            </a:r>
            <a:r>
              <a:rPr lang="en-US" b="1" dirty="0" err="1" smtClean="0"/>
              <a:t>Δ</a:t>
            </a:r>
            <a:endParaRPr lang="en-US" b="1" dirty="0"/>
          </a:p>
          <a:p>
            <a:pPr marL="742950" lvl="1" indent="-285750">
              <a:buFont typeface="Arial"/>
              <a:buChar char="•"/>
            </a:pPr>
            <a:r>
              <a:rPr lang="en-US" b="1" dirty="0" err="1" smtClean="0"/>
              <a:t>Δ</a:t>
            </a:r>
            <a:r>
              <a:rPr lang="en-US" b="1" dirty="0" smtClean="0"/>
              <a:t>=k C</a:t>
            </a:r>
            <a:r>
              <a:rPr lang="en-US" b="1" baseline="-25000" dirty="0" smtClean="0"/>
              <a:t>O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C</a:t>
            </a:r>
            <a:r>
              <a:rPr lang="en-US" b="1" baseline="-25000" dirty="0" smtClean="0"/>
              <a:t>O </a:t>
            </a:r>
            <a:r>
              <a:rPr lang="en-US" b="1" dirty="0" smtClean="0"/>
              <a:t>=0.12(11) ppm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solidFill>
                  <a:srgbClr val="660066"/>
                </a:solidFill>
              </a:rPr>
              <a:t>Δ</a:t>
            </a:r>
            <a:r>
              <a:rPr lang="en-US" b="1" dirty="0" smtClean="0">
                <a:solidFill>
                  <a:srgbClr val="660066"/>
                </a:solidFill>
              </a:rPr>
              <a:t>=191(175) s</a:t>
            </a:r>
            <a:r>
              <a:rPr lang="en-US" b="1" baseline="30000" dirty="0" smtClean="0">
                <a:solidFill>
                  <a:srgbClr val="660066"/>
                </a:solidFill>
              </a:rPr>
              <a:t>-1</a:t>
            </a:r>
            <a:r>
              <a:rPr lang="en-US" b="1" dirty="0" smtClean="0">
                <a:solidFill>
                  <a:srgbClr val="660066"/>
                </a:solidFill>
              </a:rPr>
              <a:t> is applied to </a:t>
            </a:r>
            <a:r>
              <a:rPr lang="en-US" b="1" dirty="0" err="1" smtClean="0">
                <a:solidFill>
                  <a:srgbClr val="660066"/>
                </a:solidFill>
              </a:rPr>
              <a:t>Λ</a:t>
            </a:r>
            <a:r>
              <a:rPr lang="en-US" b="1" baseline="-25000" dirty="0" err="1" smtClean="0">
                <a:solidFill>
                  <a:srgbClr val="660066"/>
                </a:solidFill>
              </a:rPr>
              <a:t>ppμ</a:t>
            </a:r>
            <a:endParaRPr lang="en-US" b="1" dirty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solidFill>
                  <a:srgbClr val="660066"/>
                </a:solidFill>
              </a:rPr>
              <a:t>Δ</a:t>
            </a:r>
            <a:r>
              <a:rPr lang="en-US" b="1" dirty="0" smtClean="0">
                <a:solidFill>
                  <a:srgbClr val="660066"/>
                </a:solidFill>
              </a:rPr>
              <a:t>=27(24) </a:t>
            </a:r>
            <a:r>
              <a:rPr lang="en-US" b="1" dirty="0">
                <a:solidFill>
                  <a:srgbClr val="660066"/>
                </a:solidFill>
              </a:rPr>
              <a:t>s</a:t>
            </a:r>
            <a:r>
              <a:rPr lang="en-US" b="1" baseline="30000" dirty="0">
                <a:solidFill>
                  <a:srgbClr val="660066"/>
                </a:solidFill>
              </a:rPr>
              <a:t>-1</a:t>
            </a:r>
            <a:r>
              <a:rPr lang="en-US" b="1" dirty="0">
                <a:solidFill>
                  <a:srgbClr val="660066"/>
                </a:solidFill>
              </a:rPr>
              <a:t> is applied to </a:t>
            </a:r>
            <a:r>
              <a:rPr lang="en-US" b="1" dirty="0" err="1" smtClean="0">
                <a:solidFill>
                  <a:srgbClr val="660066"/>
                </a:solidFill>
              </a:rPr>
              <a:t>Λ</a:t>
            </a:r>
            <a:r>
              <a:rPr lang="en-US" b="1" baseline="-25000" dirty="0" err="1" smtClean="0">
                <a:solidFill>
                  <a:srgbClr val="660066"/>
                </a:solidFill>
              </a:rPr>
              <a:t>pAr</a:t>
            </a:r>
            <a:endParaRPr lang="en-US" b="1" baseline="-25000" dirty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63753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53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lifetime method – the </a:t>
            </a:r>
            <a:r>
              <a:rPr lang="en-US" sz="3600" dirty="0" err="1" smtClean="0"/>
              <a:t>MuCap</a:t>
            </a:r>
            <a:r>
              <a:rPr lang="en-US" sz="3600" dirty="0" smtClean="0"/>
              <a:t> experiment </a:t>
            </a:r>
            <a:endParaRPr lang="en-US" sz="3600" dirty="0"/>
          </a:p>
        </p:txBody>
      </p:sp>
      <p:pic>
        <p:nvPicPr>
          <p:cNvPr id="3" name="Picture 2" descr="LifetimeMethod_Nota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7" y="998629"/>
            <a:ext cx="5662735" cy="42470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5060" y="1146821"/>
            <a:ext cx="33589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err="1" smtClean="0">
                <a:solidFill>
                  <a:srgbClr val="0000FF"/>
                </a:solidFill>
              </a:rPr>
              <a:t>Muon</a:t>
            </a:r>
            <a:r>
              <a:rPr lang="en-US" sz="2000" b="1" dirty="0" smtClean="0">
                <a:solidFill>
                  <a:srgbClr val="0000FF"/>
                </a:solidFill>
              </a:rPr>
              <a:t> decay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FF"/>
                </a:solidFill>
              </a:rPr>
              <a:t>μ</a:t>
            </a:r>
            <a:r>
              <a:rPr lang="en-US" sz="2000" b="1" i="1" baseline="30000" dirty="0" smtClean="0">
                <a:solidFill>
                  <a:srgbClr val="0000FF"/>
                </a:solidFill>
              </a:rPr>
              <a:t>-</a:t>
            </a:r>
            <a:r>
              <a:rPr lang="en-US" sz="2000" b="1" i="1" dirty="0" smtClean="0">
                <a:solidFill>
                  <a:srgbClr val="0000FF"/>
                </a:solidFill>
              </a:rPr>
              <a:t> </a:t>
            </a:r>
            <a:r>
              <a:rPr lang="en-US" sz="2000" b="1" i="1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2000" b="1" i="1" dirty="0" smtClean="0">
                <a:solidFill>
                  <a:srgbClr val="0000FF"/>
                </a:solidFill>
              </a:rPr>
              <a:t>e</a:t>
            </a:r>
            <a:r>
              <a:rPr lang="en-US" sz="2000" b="1" i="1" baseline="30000" dirty="0" smtClean="0">
                <a:solidFill>
                  <a:srgbClr val="0000FF"/>
                </a:solidFill>
              </a:rPr>
              <a:t>-</a:t>
            </a:r>
            <a:r>
              <a:rPr lang="en-US" sz="2000" b="1" i="1" dirty="0" smtClean="0">
                <a:solidFill>
                  <a:srgbClr val="0000FF"/>
                </a:solidFill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ν</a:t>
            </a:r>
            <a:r>
              <a:rPr lang="en-US" sz="2000" b="1" i="1" baseline="-25000" dirty="0" err="1" smtClean="0">
                <a:solidFill>
                  <a:srgbClr val="0000FF"/>
                </a:solidFill>
              </a:rPr>
              <a:t>μ</a:t>
            </a:r>
            <a:r>
              <a:rPr lang="en-US" sz="2000" b="1" i="1" dirty="0" err="1" smtClean="0">
                <a:solidFill>
                  <a:srgbClr val="0000FF"/>
                </a:solidFill>
              </a:rPr>
              <a:t>ν</a:t>
            </a:r>
            <a:r>
              <a:rPr lang="en-US" sz="2000" b="1" i="1" baseline="-25000" dirty="0" err="1" smtClean="0">
                <a:solidFill>
                  <a:srgbClr val="0000FF"/>
                </a:solidFill>
              </a:rPr>
              <a:t>e</a:t>
            </a:r>
            <a:r>
              <a:rPr lang="en-US" sz="2000" b="1" i="1" dirty="0" smtClean="0">
                <a:solidFill>
                  <a:srgbClr val="0000FF"/>
                </a:solidFill>
              </a:rPr>
              <a:t>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BR=</a:t>
            </a:r>
            <a:r>
              <a:rPr lang="en-US" sz="2000" b="1" i="1" dirty="0" smtClean="0">
                <a:solidFill>
                  <a:srgbClr val="0000FF"/>
                </a:solidFill>
              </a:rPr>
              <a:t>O</a:t>
            </a:r>
            <a:r>
              <a:rPr lang="en-US" sz="2000" b="1" dirty="0" smtClean="0">
                <a:solidFill>
                  <a:srgbClr val="0000FF"/>
                </a:solidFill>
              </a:rPr>
              <a:t>(1) </a:t>
            </a:r>
          </a:p>
          <a:p>
            <a:pPr marL="800100" lvl="1" indent="-342900">
              <a:buFont typeface="Arial"/>
              <a:buChar char="•"/>
            </a:pPr>
            <a:endParaRPr lang="en-US" sz="2000" b="1" dirty="0"/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Capture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μ</a:t>
            </a:r>
            <a:r>
              <a:rPr lang="en-US" sz="2000" b="1" i="1" baseline="30000" dirty="0" smtClean="0">
                <a:solidFill>
                  <a:srgbClr val="FF0000"/>
                </a:solidFill>
              </a:rPr>
              <a:t>-</a:t>
            </a:r>
            <a:r>
              <a:rPr lang="en-US" sz="2000" b="1" i="1" dirty="0" smtClean="0">
                <a:solidFill>
                  <a:srgbClr val="FF0000"/>
                </a:solidFill>
              </a:rPr>
              <a:t>+p </a:t>
            </a:r>
            <a:r>
              <a:rPr lang="en-US" sz="2000" b="1" i="1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n+ν</a:t>
            </a:r>
            <a:endParaRPr lang="en-US" sz="2000" b="1" i="1" dirty="0" smtClean="0">
              <a:solidFill>
                <a:srgbClr val="FF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BR=</a:t>
            </a:r>
            <a:r>
              <a:rPr lang="en-US" sz="2000" b="1" i="1" dirty="0" smtClean="0">
                <a:solidFill>
                  <a:srgbClr val="FF0000"/>
                </a:solidFill>
              </a:rPr>
              <a:t>O</a:t>
            </a:r>
            <a:r>
              <a:rPr lang="en-US" sz="2000" b="1" dirty="0" smtClean="0">
                <a:solidFill>
                  <a:srgbClr val="FF0000"/>
                </a:solidFill>
              </a:rPr>
              <a:t>(1.5x10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-3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</a:p>
          <a:p>
            <a:pPr marL="800100" lvl="1" indent="-342900">
              <a:buFont typeface="Arial"/>
              <a:buChar char="•"/>
            </a:pPr>
            <a:endParaRPr lang="en-US" sz="2000" b="1" dirty="0">
              <a:solidFill>
                <a:srgbClr val="FF66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</a:rPr>
              <a:t>Molecular state effects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8000"/>
                </a:solidFill>
              </a:rPr>
              <a:t>μp</a:t>
            </a:r>
            <a:r>
              <a:rPr lang="en-US" sz="2000" b="1" dirty="0" smtClean="0">
                <a:solidFill>
                  <a:srgbClr val="008000"/>
                </a:solidFill>
              </a:rPr>
              <a:t>+H</a:t>
            </a:r>
            <a:r>
              <a:rPr lang="en-US" sz="2000" b="1" baseline="-25000" dirty="0" smtClean="0">
                <a:solidFill>
                  <a:srgbClr val="008000"/>
                </a:solidFill>
              </a:rPr>
              <a:t>2</a:t>
            </a:r>
            <a:r>
              <a:rPr lang="en-US" sz="2000" b="1" dirty="0" smtClean="0">
                <a:solidFill>
                  <a:srgbClr val="008000"/>
                </a:solidFill>
                <a:sym typeface="Wingdings"/>
              </a:rPr>
              <a:t></a:t>
            </a:r>
            <a:r>
              <a:rPr lang="en-US" sz="2000" b="1" dirty="0" smtClean="0">
                <a:solidFill>
                  <a:srgbClr val="008000"/>
                </a:solidFill>
              </a:rPr>
              <a:t>[(</a:t>
            </a:r>
            <a:r>
              <a:rPr lang="en-US" sz="2000" b="1" i="1" dirty="0" err="1" smtClean="0">
                <a:solidFill>
                  <a:srgbClr val="008000"/>
                </a:solidFill>
              </a:rPr>
              <a:t>ppμ</a:t>
            </a:r>
            <a:r>
              <a:rPr lang="en-US" sz="2000" b="1" dirty="0" smtClean="0">
                <a:solidFill>
                  <a:srgbClr val="008000"/>
                </a:solidFill>
              </a:rPr>
              <a:t>)</a:t>
            </a:r>
            <a:r>
              <a:rPr lang="en-US" sz="2000" b="1" i="1" dirty="0" err="1" smtClean="0">
                <a:solidFill>
                  <a:srgbClr val="008000"/>
                </a:solidFill>
              </a:rPr>
              <a:t>pe</a:t>
            </a:r>
            <a:r>
              <a:rPr lang="en-US" sz="2000" b="1" dirty="0" smtClean="0">
                <a:solidFill>
                  <a:srgbClr val="008000"/>
                </a:solidFill>
              </a:rPr>
              <a:t>]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+</a:t>
            </a:r>
            <a:r>
              <a:rPr lang="en-US" sz="2000" b="1" dirty="0" smtClean="0">
                <a:solidFill>
                  <a:srgbClr val="008000"/>
                </a:solidFill>
              </a:rPr>
              <a:t>+</a:t>
            </a:r>
            <a:r>
              <a:rPr lang="en-US" sz="2000" b="1" i="1" dirty="0" smtClean="0">
                <a:solidFill>
                  <a:srgbClr val="008000"/>
                </a:solidFill>
              </a:rPr>
              <a:t>e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07090" y="5702818"/>
            <a:ext cx="257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λ</a:t>
            </a:r>
            <a:r>
              <a:rPr lang="en-US" sz="2800" b="1" baseline="-25000" dirty="0" smtClean="0"/>
              <a:t>- </a:t>
            </a:r>
            <a:r>
              <a:rPr lang="en-US" sz="2800" b="1" dirty="0" smtClean="0"/>
              <a:t>= </a:t>
            </a:r>
            <a:r>
              <a:rPr lang="en-US" sz="2800" b="1" dirty="0" err="1" smtClean="0">
                <a:solidFill>
                  <a:srgbClr val="0000FF"/>
                </a:solidFill>
              </a:rPr>
              <a:t>λ</a:t>
            </a:r>
            <a:r>
              <a:rPr lang="en-US" sz="2800" b="1" baseline="-25000" dirty="0" smtClean="0">
                <a:solidFill>
                  <a:srgbClr val="0000FF"/>
                </a:solidFill>
              </a:rPr>
              <a:t>+</a:t>
            </a:r>
            <a:r>
              <a:rPr lang="en-US" sz="2800" b="1" baseline="-25000" dirty="0" smtClean="0"/>
              <a:t> </a:t>
            </a:r>
            <a:r>
              <a:rPr lang="en-US" sz="2800" b="1" dirty="0" smtClean="0"/>
              <a:t>+ </a:t>
            </a:r>
            <a:r>
              <a:rPr lang="en-US" sz="2800" b="1" dirty="0" smtClean="0">
                <a:solidFill>
                  <a:srgbClr val="FF0000"/>
                </a:solidFill>
              </a:rPr>
              <a:t>Λ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S</a:t>
            </a:r>
            <a:r>
              <a:rPr lang="en-US" sz="2800" b="1" baseline="-25000" dirty="0" smtClean="0"/>
              <a:t> </a:t>
            </a:r>
            <a:r>
              <a:rPr lang="en-US" sz="2800" b="1" dirty="0" smtClean="0"/>
              <a:t>- </a:t>
            </a:r>
            <a:r>
              <a:rPr lang="en-US" sz="2800" b="1" dirty="0" err="1" smtClean="0">
                <a:solidFill>
                  <a:srgbClr val="008000"/>
                </a:solidFill>
              </a:rPr>
              <a:t>Δ</a:t>
            </a:r>
            <a:r>
              <a:rPr lang="en-US" sz="2800" b="1" i="1" baseline="-25000" dirty="0" err="1" smtClean="0">
                <a:solidFill>
                  <a:srgbClr val="008000"/>
                </a:solidFill>
              </a:rPr>
              <a:t>ppμ</a:t>
            </a:r>
            <a:endParaRPr lang="en-US" sz="2800" b="1" i="1" baseline="-250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2436" y="5259149"/>
            <a:ext cx="557075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err="1" smtClean="0">
                <a:solidFill>
                  <a:srgbClr val="0000FF"/>
                </a:solidFill>
              </a:rPr>
              <a:t>λ</a:t>
            </a:r>
            <a:r>
              <a:rPr lang="en-US" sz="2000" b="1" baseline="-25000" dirty="0" smtClean="0">
                <a:solidFill>
                  <a:srgbClr val="0000FF"/>
                </a:solidFill>
              </a:rPr>
              <a:t>+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000" b="1" dirty="0" smtClean="0">
                <a:solidFill>
                  <a:srgbClr val="0000FF"/>
                </a:solidFill>
              </a:rPr>
              <a:t> 1 ppm relative precision –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err="1" smtClean="0">
                <a:solidFill>
                  <a:srgbClr val="0000FF"/>
                </a:solidFill>
              </a:rPr>
              <a:t>MuLan</a:t>
            </a:r>
            <a:r>
              <a:rPr lang="en-US" sz="2000" b="1" dirty="0" smtClean="0">
                <a:solidFill>
                  <a:srgbClr val="0000FF"/>
                </a:solidFill>
              </a:rPr>
              <a:t> - </a:t>
            </a:r>
            <a:r>
              <a:rPr lang="en-US" sz="2000" b="1" dirty="0">
                <a:solidFill>
                  <a:srgbClr val="0000FF"/>
                </a:solidFill>
              </a:rPr>
              <a:t>Phys. Rev. </a:t>
            </a:r>
            <a:r>
              <a:rPr lang="en-US" sz="2000" b="1" dirty="0" err="1">
                <a:solidFill>
                  <a:srgbClr val="0000FF"/>
                </a:solidFill>
              </a:rPr>
              <a:t>Lett</a:t>
            </a:r>
            <a:r>
              <a:rPr lang="en-US" sz="2000" b="1" dirty="0">
                <a:solidFill>
                  <a:srgbClr val="0000FF"/>
                </a:solidFill>
              </a:rPr>
              <a:t>. 106, 041803 (2011</a:t>
            </a:r>
            <a:r>
              <a:rPr lang="en-US" sz="2000" b="1" dirty="0" smtClean="0">
                <a:solidFill>
                  <a:srgbClr val="0000FF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Λ</a:t>
            </a:r>
            <a:r>
              <a:rPr lang="en-US" sz="2000" b="1" baseline="-25000" dirty="0"/>
              <a:t>S </a:t>
            </a:r>
            <a:r>
              <a:rPr lang="en-US" sz="2000" b="1" dirty="0" smtClean="0">
                <a:sym typeface="Wingdings"/>
              </a:rPr>
              <a:t></a:t>
            </a:r>
            <a:r>
              <a:rPr lang="en-US" sz="2000" b="1" dirty="0" smtClean="0"/>
              <a:t> </a:t>
            </a:r>
            <a:r>
              <a:rPr lang="en-US" sz="2000" b="1" dirty="0"/>
              <a:t>1% relative </a:t>
            </a:r>
            <a:r>
              <a:rPr lang="en-US" sz="2000" b="1" dirty="0" smtClean="0"/>
              <a:t>precision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l-GR" sz="2000" b="1" dirty="0" smtClean="0">
                <a:solidFill>
                  <a:srgbClr val="FF0000"/>
                </a:solidFill>
              </a:rPr>
              <a:t>λ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- 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000" b="1" dirty="0" smtClean="0">
                <a:solidFill>
                  <a:srgbClr val="FF0000"/>
                </a:solidFill>
              </a:rPr>
              <a:t> 10 ppm relative precision</a:t>
            </a:r>
            <a:endParaRPr lang="en-US" sz="2000" b="1" baseline="-25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15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1143000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muon</a:t>
            </a:r>
            <a:r>
              <a:rPr lang="en-US" dirty="0" smtClean="0"/>
              <a:t> stopping in hydrogen</a:t>
            </a:r>
            <a:endParaRPr lang="en-US" dirty="0"/>
          </a:p>
        </p:txBody>
      </p:sp>
      <p:sp>
        <p:nvSpPr>
          <p:cNvPr id="92" name="Oval 4"/>
          <p:cNvSpPr>
            <a:spLocks noChangeArrowheads="1"/>
          </p:cNvSpPr>
          <p:nvPr/>
        </p:nvSpPr>
        <p:spPr bwMode="auto">
          <a:xfrm>
            <a:off x="2609850" y="3549651"/>
            <a:ext cx="1066800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93" name="Rectangle 5"/>
          <p:cNvSpPr>
            <a:spLocks noChangeArrowheads="1"/>
          </p:cNvSpPr>
          <p:nvPr/>
        </p:nvSpPr>
        <p:spPr bwMode="auto">
          <a:xfrm>
            <a:off x="2678049" y="3702050"/>
            <a:ext cx="920878" cy="7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1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>
                <a:sym typeface="Symbol" charset="0"/>
              </a:rPr>
              <a:t>p</a:t>
            </a:r>
          </a:p>
          <a:p>
            <a:pPr algn="ctr" defTabSz="939800"/>
            <a:r>
              <a:rPr lang="en-US" sz="2000" b="1" dirty="0">
                <a:sym typeface="Symbol" charset="0"/>
              </a:rPr>
              <a:t>Singlet</a:t>
            </a:r>
          </a:p>
        </p:txBody>
      </p:sp>
      <p:sp>
        <p:nvSpPr>
          <p:cNvPr id="94" name="Rectangle 10"/>
          <p:cNvSpPr>
            <a:spLocks noChangeArrowheads="1"/>
          </p:cNvSpPr>
          <p:nvPr/>
        </p:nvSpPr>
        <p:spPr bwMode="auto">
          <a:xfrm>
            <a:off x="187326" y="5715001"/>
            <a:ext cx="2546674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i="1" dirty="0">
                <a:sym typeface="Symbol" charset="0"/>
              </a:rPr>
              <a:t></a:t>
            </a:r>
            <a:r>
              <a:rPr lang="en-US" sz="2400" b="1" i="1" baseline="-25000" dirty="0">
                <a:sym typeface="Symbol" charset="0"/>
              </a:rPr>
              <a:t></a:t>
            </a:r>
            <a:r>
              <a:rPr lang="en-US" sz="2400" b="1" dirty="0">
                <a:sym typeface="Symbol" charset="0"/>
              </a:rPr>
              <a:t>=455170.2(5) s</a:t>
            </a:r>
            <a:r>
              <a:rPr lang="en-US" sz="2400" b="1" baseline="30000" dirty="0">
                <a:sym typeface="Symbol" charset="0"/>
              </a:rPr>
              <a:t>-1</a:t>
            </a:r>
            <a:endParaRPr lang="en-US" sz="2400" b="1" baseline="30000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95" name="Line 13"/>
          <p:cNvSpPr>
            <a:spLocks noChangeShapeType="1"/>
          </p:cNvSpPr>
          <p:nvPr/>
        </p:nvSpPr>
        <p:spPr bwMode="auto">
          <a:xfrm>
            <a:off x="1514476" y="3130550"/>
            <a:ext cx="1066800" cy="892176"/>
          </a:xfrm>
          <a:prstGeom prst="line">
            <a:avLst/>
          </a:prstGeom>
          <a:noFill/>
          <a:ln w="38100" cmpd="sng">
            <a:solidFill>
              <a:schemeClr val="tx1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96" name="Oval 14"/>
          <p:cNvSpPr>
            <a:spLocks noChangeArrowheads="1"/>
          </p:cNvSpPr>
          <p:nvPr/>
        </p:nvSpPr>
        <p:spPr bwMode="auto">
          <a:xfrm>
            <a:off x="2622550" y="1708151"/>
            <a:ext cx="1066800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97" name="Rectangle 15"/>
          <p:cNvSpPr>
            <a:spLocks noChangeArrowheads="1"/>
          </p:cNvSpPr>
          <p:nvPr/>
        </p:nvSpPr>
        <p:spPr bwMode="auto">
          <a:xfrm>
            <a:off x="2617297" y="1762126"/>
            <a:ext cx="1029682" cy="83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>
                <a:sym typeface="Symbol" charset="0"/>
              </a:rPr>
              <a:t>p</a:t>
            </a:r>
          </a:p>
          <a:p>
            <a:pPr algn="ctr" defTabSz="939800"/>
            <a:r>
              <a:rPr lang="en-US" sz="2400" b="1" dirty="0">
                <a:sym typeface="Symbol" charset="0"/>
              </a:rPr>
              <a:t>Triplet</a:t>
            </a:r>
          </a:p>
        </p:txBody>
      </p:sp>
      <p:sp>
        <p:nvSpPr>
          <p:cNvPr id="98" name="Rectangle 18"/>
          <p:cNvSpPr>
            <a:spLocks noChangeArrowheads="1"/>
          </p:cNvSpPr>
          <p:nvPr/>
        </p:nvSpPr>
        <p:spPr bwMode="auto">
          <a:xfrm>
            <a:off x="2359026" y="5680077"/>
            <a:ext cx="1905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99" name="Rectangle 19"/>
          <p:cNvSpPr>
            <a:spLocks noChangeArrowheads="1"/>
          </p:cNvSpPr>
          <p:nvPr/>
        </p:nvSpPr>
        <p:spPr bwMode="auto">
          <a:xfrm>
            <a:off x="682626" y="6086477"/>
            <a:ext cx="1905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100" name="Rectangle 20"/>
          <p:cNvSpPr>
            <a:spLocks noChangeArrowheads="1"/>
          </p:cNvSpPr>
          <p:nvPr/>
        </p:nvSpPr>
        <p:spPr bwMode="auto">
          <a:xfrm>
            <a:off x="1216026" y="5924550"/>
            <a:ext cx="19050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101" name="Oval 23"/>
          <p:cNvSpPr>
            <a:spLocks noChangeArrowheads="1"/>
          </p:cNvSpPr>
          <p:nvPr/>
        </p:nvSpPr>
        <p:spPr bwMode="auto">
          <a:xfrm>
            <a:off x="371476" y="2555876"/>
            <a:ext cx="1143000" cy="1139824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02" name="Rectangle 24"/>
          <p:cNvSpPr>
            <a:spLocks noChangeArrowheads="1"/>
          </p:cNvSpPr>
          <p:nvPr/>
        </p:nvSpPr>
        <p:spPr bwMode="auto">
          <a:xfrm>
            <a:off x="710844" y="2816226"/>
            <a:ext cx="473790" cy="5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800" b="1" i="1" dirty="0">
                <a:sym typeface="Symbol" charset="0"/>
              </a:rPr>
              <a:t></a:t>
            </a:r>
            <a:endParaRPr lang="en-US" sz="2400" b="1" i="1" dirty="0">
              <a:sym typeface="Symbol" charset="0"/>
            </a:endParaRPr>
          </a:p>
        </p:txBody>
      </p:sp>
      <p:sp>
        <p:nvSpPr>
          <p:cNvPr id="103" name="Line 25"/>
          <p:cNvSpPr>
            <a:spLocks noChangeShapeType="1"/>
          </p:cNvSpPr>
          <p:nvPr/>
        </p:nvSpPr>
        <p:spPr bwMode="auto">
          <a:xfrm flipV="1">
            <a:off x="1543050" y="2273300"/>
            <a:ext cx="1066800" cy="812800"/>
          </a:xfrm>
          <a:prstGeom prst="line">
            <a:avLst/>
          </a:prstGeom>
          <a:noFill/>
          <a:ln w="38100" cmpd="sng">
            <a:solidFill>
              <a:schemeClr val="tx1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04" name="Line 36"/>
          <p:cNvSpPr>
            <a:spLocks noChangeShapeType="1"/>
          </p:cNvSpPr>
          <p:nvPr/>
        </p:nvSpPr>
        <p:spPr bwMode="auto">
          <a:xfrm rot="16200000" flipH="1">
            <a:off x="2794001" y="3187702"/>
            <a:ext cx="679450" cy="12700"/>
          </a:xfrm>
          <a:prstGeom prst="line">
            <a:avLst/>
          </a:prstGeom>
          <a:noFill/>
          <a:ln w="38100" cap="flat" cmpd="sng">
            <a:solidFill>
              <a:srgbClr val="660066"/>
            </a:solidFill>
            <a:prstDash val="sys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pPr>
              <a:defRPr/>
            </a:pPr>
            <a:endParaRPr lang="en-US">
              <a:ln w="76200" cmpd="tri">
                <a:solidFill>
                  <a:schemeClr val="tx1"/>
                </a:solidFill>
              </a:ln>
            </a:endParaRPr>
          </a:p>
        </p:txBody>
      </p:sp>
      <p:sp>
        <p:nvSpPr>
          <p:cNvPr id="105" name="Line 42"/>
          <p:cNvSpPr>
            <a:spLocks noChangeShapeType="1"/>
          </p:cNvSpPr>
          <p:nvPr/>
        </p:nvSpPr>
        <p:spPr bwMode="auto">
          <a:xfrm rot="16200000" flipH="1" flipV="1">
            <a:off x="2497139" y="5357814"/>
            <a:ext cx="1311274" cy="0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06" name="Line 42"/>
          <p:cNvSpPr>
            <a:spLocks noChangeShapeType="1"/>
          </p:cNvSpPr>
          <p:nvPr/>
        </p:nvSpPr>
        <p:spPr bwMode="auto">
          <a:xfrm rot="16200000" flipH="1" flipV="1">
            <a:off x="1854201" y="4613276"/>
            <a:ext cx="1022350" cy="7874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pPr>
              <a:defRPr/>
            </a:pPr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7" name="TextBox 1"/>
          <p:cNvSpPr txBox="1">
            <a:spLocks noChangeArrowheads="1"/>
          </p:cNvSpPr>
          <p:nvPr/>
        </p:nvSpPr>
        <p:spPr bwMode="auto">
          <a:xfrm>
            <a:off x="1387476" y="2203451"/>
            <a:ext cx="796924" cy="55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0" tIns="91440" rIns="182880" bIns="9144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3/4</a:t>
            </a:r>
          </a:p>
        </p:txBody>
      </p:sp>
      <p:sp>
        <p:nvSpPr>
          <p:cNvPr id="108" name="TextBox 37"/>
          <p:cNvSpPr txBox="1">
            <a:spLocks noChangeArrowheads="1"/>
          </p:cNvSpPr>
          <p:nvPr/>
        </p:nvSpPr>
        <p:spPr bwMode="auto">
          <a:xfrm>
            <a:off x="1282701" y="3429001"/>
            <a:ext cx="796926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0" tIns="91440" rIns="182880" bIns="9144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1/4</a:t>
            </a:r>
          </a:p>
        </p:txBody>
      </p:sp>
      <p:sp>
        <p:nvSpPr>
          <p:cNvPr id="109" name="Rectangle 37"/>
          <p:cNvSpPr>
            <a:spLocks noChangeArrowheads="1"/>
          </p:cNvSpPr>
          <p:nvPr/>
        </p:nvSpPr>
        <p:spPr bwMode="auto">
          <a:xfrm>
            <a:off x="2574926" y="6218063"/>
            <a:ext cx="1933574" cy="83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olidFill>
                  <a:srgbClr val="0000FF"/>
                </a:solidFill>
                <a:sym typeface="Symbol" charset="0"/>
              </a:rPr>
              <a:t></a:t>
            </a:r>
            <a:r>
              <a:rPr lang="en-US" sz="2400" b="1" baseline="-25000" dirty="0">
                <a:solidFill>
                  <a:srgbClr val="0000FF"/>
                </a:solidFill>
                <a:sym typeface="Symbol" charset="0"/>
              </a:rPr>
              <a:t>S</a:t>
            </a:r>
            <a:r>
              <a:rPr lang="en-US" sz="2400" b="1" dirty="0">
                <a:solidFill>
                  <a:srgbClr val="0000FF"/>
                </a:solidFill>
                <a:sym typeface="Symbol" charset="0"/>
              </a:rPr>
              <a:t>=711.5 s</a:t>
            </a:r>
            <a:r>
              <a:rPr lang="en-US" sz="2400" b="1" baseline="30000" dirty="0">
                <a:solidFill>
                  <a:srgbClr val="0000FF"/>
                </a:solidFill>
                <a:sym typeface="Symbol" charset="0"/>
              </a:rPr>
              <a:t>-1</a:t>
            </a:r>
          </a:p>
          <a:p>
            <a:pPr defTabSz="939800"/>
            <a:r>
              <a:rPr lang="en-US" sz="2400" b="1" dirty="0">
                <a:solidFill>
                  <a:srgbClr val="0000FF"/>
                </a:solidFill>
                <a:sym typeface="Symbol" charset="0"/>
              </a:rPr>
              <a:t> </a:t>
            </a:r>
            <a:endParaRPr lang="en-US" sz="2400" b="1" baseline="-25000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110" name="Line 42"/>
          <p:cNvSpPr>
            <a:spLocks noChangeShapeType="1"/>
          </p:cNvSpPr>
          <p:nvPr/>
        </p:nvSpPr>
        <p:spPr bwMode="auto">
          <a:xfrm rot="16200000">
            <a:off x="3844924" y="1368423"/>
            <a:ext cx="698506" cy="1009653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11" name="Rectangle 37"/>
          <p:cNvSpPr>
            <a:spLocks noChangeArrowheads="1"/>
          </p:cNvSpPr>
          <p:nvPr/>
        </p:nvSpPr>
        <p:spPr bwMode="auto">
          <a:xfrm>
            <a:off x="4847166" y="1107187"/>
            <a:ext cx="1331247" cy="83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 smtClean="0">
                <a:solidFill>
                  <a:srgbClr val="0000FF"/>
                </a:solidFill>
                <a:sym typeface="Symbol" charset="0"/>
              </a:rPr>
              <a:t></a:t>
            </a:r>
            <a:r>
              <a:rPr lang="en-US" sz="2400" b="1" baseline="-25000" dirty="0">
                <a:solidFill>
                  <a:srgbClr val="0000FF"/>
                </a:solidFill>
                <a:sym typeface="Symbol" charset="0"/>
              </a:rPr>
              <a:t>T</a:t>
            </a:r>
            <a:r>
              <a:rPr lang="en-US" sz="2400" b="1" dirty="0" smtClean="0">
                <a:solidFill>
                  <a:srgbClr val="0000FF"/>
                </a:solidFill>
                <a:sym typeface="Symbol" charset="0"/>
              </a:rPr>
              <a:t>=12 </a:t>
            </a:r>
            <a:r>
              <a:rPr lang="en-US" sz="2400" b="1" dirty="0">
                <a:solidFill>
                  <a:srgbClr val="0000FF"/>
                </a:solidFill>
                <a:sym typeface="Symbol" charset="0"/>
              </a:rPr>
              <a:t>s</a:t>
            </a:r>
            <a:r>
              <a:rPr lang="en-US" sz="2400" b="1" baseline="30000" dirty="0">
                <a:solidFill>
                  <a:srgbClr val="0000FF"/>
                </a:solidFill>
                <a:sym typeface="Symbol" charset="0"/>
              </a:rPr>
              <a:t>-1</a:t>
            </a:r>
          </a:p>
          <a:p>
            <a:pPr defTabSz="939800"/>
            <a:r>
              <a:rPr lang="en-US" sz="2400" b="1" dirty="0">
                <a:solidFill>
                  <a:srgbClr val="0000FF"/>
                </a:solidFill>
                <a:sym typeface="Symbol" charset="0"/>
              </a:rPr>
              <a:t> </a:t>
            </a:r>
            <a:endParaRPr lang="en-US" sz="2400" b="1" baseline="-25000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952243" y="1940805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/>
              <a:t>Enters the n≈14 quantum </a:t>
            </a:r>
            <a:r>
              <a:rPr lang="en-US" sz="2000" b="1" dirty="0" smtClean="0"/>
              <a:t>state</a:t>
            </a:r>
          </a:p>
          <a:p>
            <a:pPr marL="342900" indent="-342900">
              <a:buFont typeface="Arial"/>
              <a:buChar char="•"/>
            </a:pPr>
            <a:endParaRPr lang="en-US" sz="2000" b="1" dirty="0"/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Prompt (≈10 ns) cascade into singlet state</a:t>
            </a:r>
            <a:endParaRPr lang="en-US" sz="2000" b="1" dirty="0"/>
          </a:p>
          <a:p>
            <a:pPr marL="342900" indent="-342900">
              <a:buFont typeface="Arial"/>
              <a:buChar char="•"/>
            </a:pPr>
            <a:endParaRPr lang="en-US" sz="2000" b="1" dirty="0"/>
          </a:p>
          <a:p>
            <a:pPr marL="342900" indent="-342900">
              <a:buFont typeface="Arial"/>
              <a:buChar char="•"/>
            </a:pPr>
            <a:r>
              <a:rPr lang="en-US" sz="2000" b="1" dirty="0" err="1"/>
              <a:t>R</a:t>
            </a:r>
            <a:r>
              <a:rPr lang="en-US" sz="2000" b="1" dirty="0" err="1" smtClean="0"/>
              <a:t>adiative</a:t>
            </a:r>
            <a:r>
              <a:rPr lang="en-US" sz="2000" b="1" dirty="0" smtClean="0"/>
              <a:t> transitions, Coulomb de-excitation, and Auger interactions</a:t>
            </a:r>
          </a:p>
        </p:txBody>
      </p:sp>
      <p:pic>
        <p:nvPicPr>
          <p:cNvPr id="113" name="Picture 112" descr="latex-image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66" y="4411582"/>
            <a:ext cx="3490137" cy="1076744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4368800" y="6090427"/>
            <a:ext cx="477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60066"/>
                </a:solidFill>
              </a:rPr>
              <a:t>I</a:t>
            </a:r>
            <a:r>
              <a:rPr lang="en-US" sz="2000" b="1" dirty="0" smtClean="0">
                <a:solidFill>
                  <a:srgbClr val="660066"/>
                </a:solidFill>
              </a:rPr>
              <a:t>rreversibly de-excites to the singlet state under thermal conditions.</a:t>
            </a:r>
            <a:endParaRPr lang="en-US" sz="20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23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2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i="1" dirty="0" err="1" smtClean="0"/>
              <a:t>ppμ</a:t>
            </a:r>
            <a:r>
              <a:rPr lang="en-US" i="1" dirty="0" smtClean="0"/>
              <a:t> </a:t>
            </a:r>
            <a:r>
              <a:rPr lang="en-US" dirty="0" smtClean="0"/>
              <a:t>molecular state</a:t>
            </a:r>
            <a:endParaRPr lang="en-US" i="1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797" y="1637893"/>
            <a:ext cx="5575300" cy="508000"/>
          </a:xfrm>
          <a:prstGeom prst="rect">
            <a:avLst/>
          </a:prstGeom>
        </p:spPr>
      </p:pic>
      <p:pic>
        <p:nvPicPr>
          <p:cNvPr id="5" name="Picture 4" descr="MolDiagram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06" y="3064004"/>
            <a:ext cx="4692294" cy="3050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103037"/>
            <a:ext cx="6441880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/>
              <a:t>C</a:t>
            </a:r>
            <a:r>
              <a:rPr lang="en-US" sz="2000" b="1" dirty="0" smtClean="0"/>
              <a:t>ollisional process - </a:t>
            </a:r>
            <a:r>
              <a:rPr lang="en-US" sz="2000" b="1" dirty="0">
                <a:solidFill>
                  <a:srgbClr val="008000"/>
                </a:solidFill>
                <a:sym typeface="Symbol" charset="0"/>
              </a:rPr>
              <a:t></a:t>
            </a:r>
            <a:r>
              <a:rPr lang="en-US" sz="2000" b="1" i="1" baseline="-25000" dirty="0" err="1">
                <a:solidFill>
                  <a:srgbClr val="008000"/>
                </a:solidFill>
                <a:sym typeface="Symbol" charset="0"/>
              </a:rPr>
              <a:t>pp</a:t>
            </a:r>
            <a:r>
              <a:rPr lang="en-US" sz="2000" b="1" i="1" baseline="-25000" dirty="0">
                <a:solidFill>
                  <a:srgbClr val="008000"/>
                </a:solidFill>
                <a:sym typeface="Symbol" charset="0"/>
              </a:rPr>
              <a:t></a:t>
            </a:r>
            <a:r>
              <a:rPr lang="en-US" sz="2000" b="1" dirty="0">
                <a:solidFill>
                  <a:srgbClr val="008000"/>
                </a:solidFill>
                <a:sym typeface="Symbol" charset="0"/>
              </a:rPr>
              <a:t>=</a:t>
            </a:r>
            <a:r>
              <a:rPr lang="en-US" sz="2000" b="1" dirty="0" err="1">
                <a:solidFill>
                  <a:srgbClr val="008000"/>
                </a:solidFill>
                <a:sym typeface="Symbol" charset="0"/>
              </a:rPr>
              <a:t>φλ</a:t>
            </a:r>
            <a:r>
              <a:rPr lang="en-US" sz="2000" b="1" i="1" baseline="-25000" dirty="0" err="1">
                <a:solidFill>
                  <a:srgbClr val="008000"/>
                </a:solidFill>
                <a:sym typeface="Symbol" charset="0"/>
              </a:rPr>
              <a:t>pp</a:t>
            </a:r>
            <a:r>
              <a:rPr lang="en-US" sz="2000" b="1" i="1" baseline="-25000" dirty="0" smtClean="0">
                <a:solidFill>
                  <a:srgbClr val="008000"/>
                </a:solidFill>
                <a:sym typeface="Symbol" charset="0"/>
              </a:rPr>
              <a:t></a:t>
            </a:r>
            <a:endParaRPr lang="en-US" sz="2000" b="1" dirty="0"/>
          </a:p>
          <a:p>
            <a:pPr lvl="1"/>
            <a:endParaRPr lang="en-US" sz="2000" b="1" dirty="0"/>
          </a:p>
          <a:p>
            <a:pPr marL="342900" indent="-342900">
              <a:buFont typeface="Arial"/>
              <a:buChar char="•"/>
            </a:pPr>
            <a:r>
              <a:rPr lang="en-US" sz="2000" b="1" dirty="0"/>
              <a:t>D</a:t>
            </a:r>
            <a:r>
              <a:rPr lang="en-US" sz="2000" b="1" dirty="0" smtClean="0"/>
              <a:t>ominant mode of formation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/>
              <a:t>E</a:t>
            </a:r>
            <a:r>
              <a:rPr lang="en-US" sz="2000" b="1" dirty="0" smtClean="0"/>
              <a:t>lectric dipole transition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/>
              <a:t>J</a:t>
            </a:r>
            <a:r>
              <a:rPr lang="en-US" sz="2000" b="1" dirty="0" smtClean="0"/>
              <a:t>=1 “</a:t>
            </a:r>
            <a:r>
              <a:rPr lang="en-US" sz="2000" b="1" dirty="0" err="1" smtClean="0"/>
              <a:t>ortho</a:t>
            </a:r>
            <a:r>
              <a:rPr lang="en-US" sz="2000" b="1" dirty="0" smtClean="0"/>
              <a:t>” state</a:t>
            </a:r>
            <a:endParaRPr lang="en-US" sz="2000" b="1" dirty="0"/>
          </a:p>
          <a:p>
            <a:pPr marL="800100" lvl="1" indent="-342900">
              <a:buFont typeface="Arial"/>
              <a:buChar char="•"/>
            </a:pPr>
            <a:r>
              <a:rPr lang="en-US" sz="2000" b="1" dirty="0"/>
              <a:t>N</a:t>
            </a:r>
            <a:r>
              <a:rPr lang="en-US" sz="2000" b="1" dirty="0" smtClean="0"/>
              <a:t>ormalized rate of </a:t>
            </a:r>
            <a:r>
              <a:rPr lang="en-US" sz="2000" b="1" dirty="0" err="1" smtClean="0"/>
              <a:t>λ</a:t>
            </a:r>
            <a:r>
              <a:rPr lang="en-US" sz="2000" b="1" i="1" baseline="-25000" dirty="0" err="1" smtClean="0"/>
              <a:t>ppμ</a:t>
            </a:r>
            <a:r>
              <a:rPr lang="en-US" sz="2000" b="1" dirty="0"/>
              <a:t>=</a:t>
            </a:r>
            <a:r>
              <a:rPr lang="en-US" sz="2000" b="1" dirty="0" smtClean="0"/>
              <a:t>1.8 (9) x 10</a:t>
            </a:r>
            <a:r>
              <a:rPr lang="en-US" sz="2000" b="1" baseline="30000" dirty="0" smtClean="0"/>
              <a:t>6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-1  </a:t>
            </a:r>
            <a:endParaRPr lang="en-US" sz="2000" b="1" dirty="0" smtClean="0"/>
          </a:p>
          <a:p>
            <a:pPr marL="342900" indent="-342900">
              <a:buFont typeface="Arial"/>
              <a:buChar char="•"/>
            </a:pPr>
            <a:endParaRPr lang="en-US" sz="2000" b="1" dirty="0"/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/>
              <a:t>J</a:t>
            </a:r>
            <a:r>
              <a:rPr lang="en-US" sz="2000" b="1" dirty="0" smtClean="0"/>
              <a:t>=0 “</a:t>
            </a:r>
            <a:r>
              <a:rPr lang="en-US" sz="2000" b="1" dirty="0" err="1" smtClean="0"/>
              <a:t>para</a:t>
            </a:r>
            <a:r>
              <a:rPr lang="en-US" sz="2000" b="1" dirty="0" smtClean="0"/>
              <a:t>” state formation is suppressed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 err="1" smtClean="0"/>
              <a:t>λ</a:t>
            </a:r>
            <a:r>
              <a:rPr lang="en-US" sz="2000" b="1" baseline="-25000" dirty="0" err="1" smtClean="0"/>
              <a:t>pf</a:t>
            </a:r>
            <a:r>
              <a:rPr lang="en-US" sz="2000" b="1" dirty="0" smtClean="0"/>
              <a:t>=7.5 x 10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 s</a:t>
            </a:r>
            <a:r>
              <a:rPr lang="en-US" sz="2000" b="1" baseline="30000" dirty="0" smtClean="0"/>
              <a:t>-1 </a:t>
            </a:r>
          </a:p>
          <a:p>
            <a:pPr marL="800100" lvl="1" indent="-342900">
              <a:buFont typeface="Arial"/>
              <a:buChar char="•"/>
            </a:pPr>
            <a:endParaRPr lang="en-US" sz="2000" b="1" baseline="30000" dirty="0"/>
          </a:p>
          <a:p>
            <a:pPr marL="342900" indent="-342900">
              <a:buFont typeface="Arial"/>
              <a:buChar char="•"/>
            </a:pPr>
            <a:endParaRPr lang="en-US" sz="2000" b="1" baseline="30000" dirty="0" smtClean="0"/>
          </a:p>
          <a:p>
            <a:pPr marL="342900" indent="-342900">
              <a:buFont typeface="Arial"/>
              <a:buChar char="•"/>
            </a:pPr>
            <a:endParaRPr lang="en-US" sz="2000" b="1" dirty="0"/>
          </a:p>
          <a:p>
            <a:pPr marL="342900" indent="-342900">
              <a:buFont typeface="Arial"/>
              <a:buChar char="•"/>
            </a:pP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51654" y="4222750"/>
            <a:ext cx="5058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</a:rPr>
              <a:t>J</a:t>
            </a:r>
            <a:r>
              <a:rPr lang="en-US" b="1" dirty="0" smtClean="0">
                <a:solidFill>
                  <a:srgbClr val="000000"/>
                </a:solidFill>
              </a:rPr>
              <a:t>=1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1654" y="5518150"/>
            <a:ext cx="5058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</a:rPr>
              <a:t>J</a:t>
            </a:r>
            <a:r>
              <a:rPr lang="en-US" b="1" dirty="0" smtClean="0">
                <a:solidFill>
                  <a:srgbClr val="000000"/>
                </a:solidFill>
              </a:rPr>
              <a:t>=0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66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7" y="-245416"/>
            <a:ext cx="8229600" cy="1143000"/>
          </a:xfrm>
        </p:spPr>
        <p:txBody>
          <a:bodyPr/>
          <a:lstStyle/>
          <a:p>
            <a:r>
              <a:rPr lang="en-US" dirty="0" smtClean="0"/>
              <a:t>Molecular state kinetics</a:t>
            </a:r>
            <a:endParaRPr lang="en-US" dirty="0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2609850" y="3549651"/>
            <a:ext cx="1066800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678049" y="3702050"/>
            <a:ext cx="920878" cy="7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1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>
                <a:sym typeface="Symbol" charset="0"/>
              </a:rPr>
              <a:t>p</a:t>
            </a:r>
          </a:p>
          <a:p>
            <a:pPr algn="ctr" defTabSz="939800"/>
            <a:r>
              <a:rPr lang="en-US" sz="2000" b="1" dirty="0">
                <a:sym typeface="Symbol" charset="0"/>
              </a:rPr>
              <a:t>Singlet</a:t>
            </a: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4835526" y="2438401"/>
            <a:ext cx="1066800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917177" y="2574926"/>
            <a:ext cx="944773" cy="83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 err="1"/>
              <a:t>pp</a:t>
            </a:r>
            <a:r>
              <a:rPr lang="en-US" sz="2400" b="1" i="1" dirty="0">
                <a:sym typeface="Symbol" charset="0"/>
              </a:rPr>
              <a:t></a:t>
            </a:r>
          </a:p>
          <a:p>
            <a:pPr algn="ctr" defTabSz="939800"/>
            <a:r>
              <a:rPr lang="en-US" sz="2400" b="1" dirty="0">
                <a:sym typeface="Symbol" charset="0"/>
              </a:rPr>
              <a:t>Ortho</a:t>
            </a:r>
            <a:endParaRPr lang="en-US" sz="2400" dirty="0">
              <a:sym typeface="Symbol" charset="0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rot="5400000" flipH="1" flipV="1">
            <a:off x="4837114" y="1903413"/>
            <a:ext cx="1095376" cy="6350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911850" y="3079750"/>
            <a:ext cx="1489076" cy="685800"/>
          </a:xfrm>
          <a:prstGeom prst="line">
            <a:avLst/>
          </a:prstGeom>
          <a:noFill/>
          <a:ln w="38100" cmpd="sng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87326" y="5715001"/>
            <a:ext cx="2546674" cy="4642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olidFill>
                  <a:srgbClr val="0000FF"/>
                </a:solidFill>
                <a:sym typeface="Symbol" charset="0"/>
              </a:rPr>
              <a:t></a:t>
            </a:r>
            <a:r>
              <a:rPr lang="en-US" sz="2400" b="1" i="1" baseline="-25000" dirty="0">
                <a:solidFill>
                  <a:srgbClr val="0000FF"/>
                </a:solidFill>
                <a:sym typeface="Symbol" charset="0"/>
              </a:rPr>
              <a:t></a:t>
            </a:r>
            <a:r>
              <a:rPr lang="en-US" sz="2400" b="1" dirty="0">
                <a:solidFill>
                  <a:srgbClr val="0000FF"/>
                </a:solidFill>
                <a:sym typeface="Symbol" charset="0"/>
              </a:rPr>
              <a:t>=455170.2(5) s</a:t>
            </a:r>
            <a:r>
              <a:rPr lang="en-US" sz="2400" b="1" baseline="30000" dirty="0">
                <a:solidFill>
                  <a:srgbClr val="0000FF"/>
                </a:solidFill>
                <a:sym typeface="Symbol" charset="0"/>
              </a:rPr>
              <a:t>-1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800726" y="2180341"/>
            <a:ext cx="2156192" cy="83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dirty="0">
                <a:solidFill>
                  <a:srgbClr val="008000"/>
                </a:solidFill>
                <a:sym typeface="Symbol" charset="0"/>
              </a:rPr>
              <a:t></a:t>
            </a:r>
            <a:r>
              <a:rPr lang="en-US" sz="2400" b="1" baseline="-25000" dirty="0">
                <a:solidFill>
                  <a:srgbClr val="008000"/>
                </a:solidFill>
                <a:sym typeface="Symbol" charset="0"/>
              </a:rPr>
              <a:t>op</a:t>
            </a:r>
            <a:r>
              <a:rPr lang="en-US" sz="2400" b="1" dirty="0">
                <a:solidFill>
                  <a:srgbClr val="008000"/>
                </a:solidFill>
                <a:sym typeface="Symbol" charset="0"/>
              </a:rPr>
              <a:t>=</a:t>
            </a:r>
          </a:p>
          <a:p>
            <a:pPr algn="ctr" defTabSz="939800"/>
            <a:r>
              <a:rPr lang="en-US" sz="2400" b="1" dirty="0">
                <a:solidFill>
                  <a:srgbClr val="008000"/>
                </a:solidFill>
                <a:sym typeface="Symbol" charset="0"/>
              </a:rPr>
              <a:t>6.6(3.4) x10</a:t>
            </a:r>
            <a:r>
              <a:rPr lang="en-US" sz="2400" b="1" baseline="30000" dirty="0">
                <a:solidFill>
                  <a:srgbClr val="008000"/>
                </a:solidFill>
                <a:sym typeface="Symbol" charset="0"/>
              </a:rPr>
              <a:t>4</a:t>
            </a:r>
            <a:r>
              <a:rPr lang="en-US" sz="2400" b="1" dirty="0">
                <a:solidFill>
                  <a:srgbClr val="008000"/>
                </a:solidFill>
                <a:sym typeface="Symbol" charset="0"/>
              </a:rPr>
              <a:t> s</a:t>
            </a:r>
            <a:r>
              <a:rPr lang="en-US" sz="2400" b="1" baseline="30000" dirty="0">
                <a:solidFill>
                  <a:srgbClr val="008000"/>
                </a:solidFill>
                <a:sym typeface="Symbol" charset="0"/>
              </a:rPr>
              <a:t>-1</a:t>
            </a:r>
            <a:r>
              <a:rPr lang="en-US" sz="2400" b="1" dirty="0">
                <a:solidFill>
                  <a:srgbClr val="008000"/>
                </a:solidFill>
                <a:sym typeface="Symbol" charset="0"/>
              </a:rPr>
              <a:t> 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676900" y="2346327"/>
            <a:ext cx="1905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1514476" y="3130550"/>
            <a:ext cx="1066800" cy="892176"/>
          </a:xfrm>
          <a:prstGeom prst="line">
            <a:avLst/>
          </a:prstGeom>
          <a:noFill/>
          <a:ln w="38100" cmpd="sng">
            <a:solidFill>
              <a:schemeClr val="tx1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2622550" y="1708151"/>
            <a:ext cx="1066800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2617297" y="1762126"/>
            <a:ext cx="1029682" cy="83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>
                <a:sym typeface="Symbol" charset="0"/>
              </a:rPr>
              <a:t>p</a:t>
            </a:r>
          </a:p>
          <a:p>
            <a:pPr algn="ctr" defTabSz="939800"/>
            <a:r>
              <a:rPr lang="en-US" sz="2400" b="1" dirty="0">
                <a:sym typeface="Symbol" charset="0"/>
              </a:rPr>
              <a:t>Triplet</a:t>
            </a: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3575051" y="3067050"/>
            <a:ext cx="1301750" cy="714376"/>
          </a:xfrm>
          <a:prstGeom prst="line">
            <a:avLst/>
          </a:prstGeom>
          <a:noFill/>
          <a:ln w="38100" cmpd="sng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pPr>
              <a:defRPr/>
            </a:pPr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2359026" y="5680077"/>
            <a:ext cx="1905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682626" y="6086477"/>
            <a:ext cx="190500" cy="4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1216026" y="5924550"/>
            <a:ext cx="19050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4645026" y="895350"/>
            <a:ext cx="19050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endParaRPr lang="en-US" sz="2400"/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>
            <a:off x="371476" y="2555876"/>
            <a:ext cx="1143000" cy="1139824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710844" y="2816226"/>
            <a:ext cx="473790" cy="5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800" b="1" i="1" dirty="0">
                <a:sym typeface="Symbol" charset="0"/>
              </a:rPr>
              <a:t></a:t>
            </a:r>
            <a:endParaRPr lang="en-US" sz="2400" b="1" i="1" dirty="0">
              <a:sym typeface="Symbol" charset="0"/>
            </a:endParaRPr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 flipV="1">
            <a:off x="1543050" y="2273300"/>
            <a:ext cx="1066800" cy="812800"/>
          </a:xfrm>
          <a:prstGeom prst="line">
            <a:avLst/>
          </a:prstGeom>
          <a:noFill/>
          <a:ln w="38100" cmpd="sng">
            <a:solidFill>
              <a:schemeClr val="tx1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3127376" y="2698753"/>
            <a:ext cx="1628245" cy="83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olidFill>
                  <a:srgbClr val="008000"/>
                </a:solidFill>
                <a:sym typeface="Symbol" charset="0"/>
              </a:rPr>
              <a:t></a:t>
            </a:r>
            <a:r>
              <a:rPr lang="en-US" sz="2400" b="1" i="1" baseline="-25000" dirty="0" err="1">
                <a:solidFill>
                  <a:srgbClr val="008000"/>
                </a:solidFill>
                <a:sym typeface="Symbol" charset="0"/>
              </a:rPr>
              <a:t>pp</a:t>
            </a:r>
            <a:r>
              <a:rPr lang="en-US" sz="2400" b="1" i="1" baseline="-25000" dirty="0">
                <a:solidFill>
                  <a:srgbClr val="008000"/>
                </a:solidFill>
                <a:sym typeface="Symbol" charset="0"/>
              </a:rPr>
              <a:t></a:t>
            </a:r>
            <a:r>
              <a:rPr lang="en-US" sz="2400" b="1" dirty="0" smtClean="0">
                <a:solidFill>
                  <a:srgbClr val="008000"/>
                </a:solidFill>
                <a:sym typeface="Symbol" charset="0"/>
              </a:rPr>
              <a:t>=</a:t>
            </a:r>
            <a:r>
              <a:rPr lang="en-US" sz="2400" b="1" dirty="0" err="1" smtClean="0">
                <a:solidFill>
                  <a:srgbClr val="008000"/>
                </a:solidFill>
                <a:sym typeface="Symbol" charset="0"/>
              </a:rPr>
              <a:t>φλ</a:t>
            </a:r>
            <a:r>
              <a:rPr lang="en-US" sz="2400" b="1" i="1" baseline="-25000" dirty="0" err="1" smtClean="0">
                <a:solidFill>
                  <a:srgbClr val="008000"/>
                </a:solidFill>
                <a:sym typeface="Symbol" charset="0"/>
              </a:rPr>
              <a:t>pp</a:t>
            </a:r>
            <a:r>
              <a:rPr lang="en-US" sz="2400" b="1" i="1" baseline="-25000" dirty="0">
                <a:solidFill>
                  <a:srgbClr val="008000"/>
                </a:solidFill>
                <a:sym typeface="Symbol" charset="0"/>
              </a:rPr>
              <a:t></a:t>
            </a:r>
            <a:endParaRPr lang="en-US" sz="2400" b="1" i="1" dirty="0">
              <a:solidFill>
                <a:srgbClr val="008000"/>
              </a:solidFill>
              <a:sym typeface="Symbol" charset="0"/>
            </a:endParaRPr>
          </a:p>
          <a:p>
            <a:pPr defTabSz="939800"/>
            <a:endParaRPr lang="en-US" sz="2400" b="1" dirty="0">
              <a:sym typeface="Symbol" charset="0"/>
            </a:endParaRPr>
          </a:p>
        </p:txBody>
      </p:sp>
      <p:sp>
        <p:nvSpPr>
          <p:cNvPr id="25" name="Oval 34"/>
          <p:cNvSpPr>
            <a:spLocks noChangeArrowheads="1"/>
          </p:cNvSpPr>
          <p:nvPr/>
        </p:nvSpPr>
        <p:spPr bwMode="auto">
          <a:xfrm>
            <a:off x="7343776" y="3502027"/>
            <a:ext cx="1066800" cy="1136650"/>
          </a:xfrm>
          <a:prstGeom prst="ellipse">
            <a:avLst/>
          </a:prstGeom>
          <a:solidFill>
            <a:srgbClr val="C0C0C0">
              <a:alpha val="2000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26" name="Rectangle 35"/>
          <p:cNvSpPr>
            <a:spLocks noChangeArrowheads="1"/>
          </p:cNvSpPr>
          <p:nvPr/>
        </p:nvSpPr>
        <p:spPr bwMode="auto">
          <a:xfrm>
            <a:off x="7524748" y="3683000"/>
            <a:ext cx="774704" cy="83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algn="ctr" defTabSz="939800"/>
            <a:r>
              <a:rPr lang="en-US" sz="2400" b="1" i="1" dirty="0" err="1"/>
              <a:t>pp</a:t>
            </a:r>
            <a:r>
              <a:rPr lang="en-US" sz="2400" b="1" i="1" dirty="0">
                <a:sym typeface="Symbol" charset="0"/>
              </a:rPr>
              <a:t></a:t>
            </a:r>
          </a:p>
          <a:p>
            <a:pPr algn="ctr" defTabSz="939800"/>
            <a:r>
              <a:rPr lang="en-US" sz="2400" b="1" dirty="0">
                <a:sym typeface="Symbol" charset="0"/>
              </a:rPr>
              <a:t>Para</a:t>
            </a:r>
            <a:endParaRPr lang="en-US" sz="2400" dirty="0">
              <a:sym typeface="Symbol" charset="0"/>
            </a:endParaRPr>
          </a:p>
        </p:txBody>
      </p:sp>
      <p:sp>
        <p:nvSpPr>
          <p:cNvPr id="27" name="Line 36"/>
          <p:cNvSpPr>
            <a:spLocks noChangeShapeType="1"/>
          </p:cNvSpPr>
          <p:nvPr/>
        </p:nvSpPr>
        <p:spPr bwMode="auto">
          <a:xfrm rot="16200000" flipH="1">
            <a:off x="2794001" y="3187702"/>
            <a:ext cx="679450" cy="12700"/>
          </a:xfrm>
          <a:prstGeom prst="line">
            <a:avLst/>
          </a:prstGeom>
          <a:noFill/>
          <a:ln w="38100" cap="flat" cmpd="sng">
            <a:solidFill>
              <a:srgbClr val="660066"/>
            </a:solidFill>
            <a:prstDash val="sys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pPr>
              <a:defRPr/>
            </a:pPr>
            <a:endParaRPr lang="en-US">
              <a:ln w="76200" cmpd="tri">
                <a:solidFill>
                  <a:schemeClr val="tx1"/>
                </a:solidFill>
              </a:ln>
            </a:endParaRPr>
          </a:p>
        </p:txBody>
      </p:sp>
      <p:sp>
        <p:nvSpPr>
          <p:cNvPr id="28" name="Rectangle 37"/>
          <p:cNvSpPr>
            <a:spLocks noChangeArrowheads="1"/>
          </p:cNvSpPr>
          <p:nvPr/>
        </p:nvSpPr>
        <p:spPr bwMode="auto">
          <a:xfrm>
            <a:off x="2324103" y="6179288"/>
            <a:ext cx="1716669" cy="4642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</a:t>
            </a:r>
            <a:r>
              <a:rPr lang="en-US" sz="2400" b="1" baseline="-25000" dirty="0">
                <a:solidFill>
                  <a:srgbClr val="FF0000"/>
                </a:solidFill>
                <a:sym typeface="Symbol" charset="0"/>
              </a:rPr>
              <a:t>S</a:t>
            </a:r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=711.5 s</a:t>
            </a:r>
            <a:r>
              <a:rPr lang="en-US" sz="2400" b="1" baseline="30000" dirty="0">
                <a:solidFill>
                  <a:srgbClr val="FF0000"/>
                </a:solidFill>
                <a:sym typeface="Symbol" charset="0"/>
              </a:rPr>
              <a:t>-</a:t>
            </a:r>
            <a:r>
              <a:rPr lang="en-US" sz="2400" b="1" baseline="30000" dirty="0" smtClean="0">
                <a:solidFill>
                  <a:srgbClr val="FF0000"/>
                </a:solidFill>
                <a:sym typeface="Symbol" charset="0"/>
              </a:rPr>
              <a:t>1</a:t>
            </a:r>
            <a:endParaRPr lang="en-US" sz="2400" b="1" baseline="30000" dirty="0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29" name="Line 38"/>
          <p:cNvSpPr>
            <a:spLocks noChangeShapeType="1"/>
          </p:cNvSpPr>
          <p:nvPr/>
        </p:nvSpPr>
        <p:spPr bwMode="auto">
          <a:xfrm rot="16200000" flipV="1">
            <a:off x="7345363" y="2938464"/>
            <a:ext cx="1101726" cy="0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30" name="Rectangle 39"/>
          <p:cNvSpPr>
            <a:spLocks noChangeArrowheads="1"/>
          </p:cNvSpPr>
          <p:nvPr/>
        </p:nvSpPr>
        <p:spPr bwMode="auto">
          <a:xfrm>
            <a:off x="7639051" y="1866900"/>
            <a:ext cx="516412" cy="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olidFill>
                  <a:srgbClr val="0000FF"/>
                </a:solidFill>
                <a:sym typeface="Symbol" charset="0"/>
              </a:rPr>
              <a:t></a:t>
            </a:r>
            <a:r>
              <a:rPr lang="en-US" sz="2400" b="1" i="1" baseline="-25000" dirty="0">
                <a:solidFill>
                  <a:srgbClr val="0000FF"/>
                </a:solidFill>
                <a:sym typeface="Symbol" charset="0"/>
              </a:rPr>
              <a:t></a:t>
            </a:r>
            <a:endParaRPr lang="en-US" sz="2400" b="1" i="1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31" name="Rectangle 40"/>
          <p:cNvSpPr>
            <a:spLocks noChangeArrowheads="1"/>
          </p:cNvSpPr>
          <p:nvPr/>
        </p:nvSpPr>
        <p:spPr bwMode="auto">
          <a:xfrm>
            <a:off x="5133977" y="771527"/>
            <a:ext cx="516412" cy="4642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olidFill>
                  <a:srgbClr val="0000FF"/>
                </a:solidFill>
                <a:sym typeface="Symbol" charset="0"/>
              </a:rPr>
              <a:t></a:t>
            </a:r>
            <a:r>
              <a:rPr lang="en-US" sz="2400" b="1" i="1" baseline="-25000" dirty="0">
                <a:solidFill>
                  <a:srgbClr val="0000FF"/>
                </a:solidFill>
                <a:sym typeface="Symbol" charset="0"/>
              </a:rPr>
              <a:t></a:t>
            </a:r>
            <a:endParaRPr lang="en-US" sz="2400" b="1" i="1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32" name="Line 42"/>
          <p:cNvSpPr>
            <a:spLocks noChangeShapeType="1"/>
          </p:cNvSpPr>
          <p:nvPr/>
        </p:nvSpPr>
        <p:spPr bwMode="auto">
          <a:xfrm rot="16200000" flipH="1" flipV="1">
            <a:off x="2497139" y="5357814"/>
            <a:ext cx="1311274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3" name="Line 43"/>
          <p:cNvSpPr>
            <a:spLocks noChangeShapeType="1"/>
          </p:cNvSpPr>
          <p:nvPr/>
        </p:nvSpPr>
        <p:spPr bwMode="auto">
          <a:xfrm rot="16200000">
            <a:off x="5784850" y="1825626"/>
            <a:ext cx="828676" cy="796924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34" name="Rectangle 45"/>
          <p:cNvSpPr>
            <a:spLocks noChangeArrowheads="1"/>
          </p:cNvSpPr>
          <p:nvPr/>
        </p:nvSpPr>
        <p:spPr bwMode="auto">
          <a:xfrm>
            <a:off x="6511927" y="6159501"/>
            <a:ext cx="2632074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036" tIns="47018" rIns="94036" bIns="47018">
            <a:spAutoFit/>
          </a:bodyPr>
          <a:lstStyle/>
          <a:p>
            <a:pPr algn="ctr" defTabSz="939800"/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</a:t>
            </a:r>
            <a:r>
              <a:rPr lang="en-US" sz="2400" b="1" baseline="-25000" dirty="0">
                <a:solidFill>
                  <a:srgbClr val="FF0000"/>
                </a:solidFill>
                <a:sym typeface="Symbol" charset="0"/>
              </a:rPr>
              <a:t>P</a:t>
            </a:r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=213.6 s</a:t>
            </a:r>
            <a:r>
              <a:rPr lang="en-US" sz="2400" b="1" baseline="30000" dirty="0">
                <a:solidFill>
                  <a:srgbClr val="FF0000"/>
                </a:solidFill>
                <a:sym typeface="Symbol" charset="0"/>
              </a:rPr>
              <a:t>-1</a:t>
            </a:r>
            <a:endParaRPr lang="en-US" sz="2400" b="1" baseline="-25000" dirty="0">
              <a:solidFill>
                <a:srgbClr val="FF0000"/>
              </a:solidFill>
              <a:sym typeface="Symbol" charset="0"/>
            </a:endParaRPr>
          </a:p>
          <a:p>
            <a:pPr algn="ctr" defTabSz="939800"/>
            <a:endParaRPr lang="en-US" sz="2400" b="1" baseline="-25000" dirty="0">
              <a:solidFill>
                <a:srgbClr val="0000FF"/>
              </a:solidFill>
              <a:sym typeface="Symbol" charset="0"/>
            </a:endParaRPr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6213477" y="1139827"/>
            <a:ext cx="2136774" cy="463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4036" tIns="47018" rIns="94036" bIns="47018">
            <a:spAutoFit/>
          </a:bodyPr>
          <a:lstStyle/>
          <a:p>
            <a:pPr algn="ctr" defTabSz="939800"/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</a:t>
            </a:r>
            <a:r>
              <a:rPr lang="en-US" sz="2400" b="1" baseline="-25000" dirty="0">
                <a:solidFill>
                  <a:srgbClr val="FF0000"/>
                </a:solidFill>
                <a:sym typeface="Symbol" charset="0"/>
              </a:rPr>
              <a:t>O</a:t>
            </a:r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=541.5 s</a:t>
            </a:r>
            <a:r>
              <a:rPr lang="en-US" sz="2400" b="1" baseline="30000" dirty="0">
                <a:solidFill>
                  <a:srgbClr val="FF0000"/>
                </a:solidFill>
                <a:sym typeface="Symbol" charset="0"/>
              </a:rPr>
              <a:t>-1</a:t>
            </a:r>
            <a:r>
              <a:rPr lang="en-US" sz="2400" b="1" baseline="-25000" dirty="0">
                <a:solidFill>
                  <a:srgbClr val="FF0000"/>
                </a:solidFill>
                <a:sym typeface="Symbol" charset="0"/>
              </a:rPr>
              <a:t> </a:t>
            </a:r>
          </a:p>
        </p:txBody>
      </p:sp>
      <p:sp>
        <p:nvSpPr>
          <p:cNvPr id="36" name="Line 43"/>
          <p:cNvSpPr>
            <a:spLocks noChangeShapeType="1"/>
          </p:cNvSpPr>
          <p:nvPr/>
        </p:nvSpPr>
        <p:spPr bwMode="auto">
          <a:xfrm rot="16200000" flipH="1">
            <a:off x="7246939" y="5262563"/>
            <a:ext cx="1314450" cy="9526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/>
          </a:p>
        </p:txBody>
      </p:sp>
      <p:sp>
        <p:nvSpPr>
          <p:cNvPr id="37" name="Line 42"/>
          <p:cNvSpPr>
            <a:spLocks noChangeShapeType="1"/>
          </p:cNvSpPr>
          <p:nvPr/>
        </p:nvSpPr>
        <p:spPr bwMode="auto">
          <a:xfrm rot="16200000" flipH="1" flipV="1">
            <a:off x="1854201" y="4613276"/>
            <a:ext cx="1022350" cy="787400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pPr>
              <a:defRPr/>
            </a:pPr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387476" y="2203451"/>
            <a:ext cx="796924" cy="55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0" tIns="91440" rIns="182880" bIns="9144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3/4</a:t>
            </a:r>
          </a:p>
        </p:txBody>
      </p:sp>
      <p:sp>
        <p:nvSpPr>
          <p:cNvPr id="39" name="TextBox 37"/>
          <p:cNvSpPr txBox="1">
            <a:spLocks noChangeArrowheads="1"/>
          </p:cNvSpPr>
          <p:nvPr/>
        </p:nvSpPr>
        <p:spPr bwMode="auto">
          <a:xfrm>
            <a:off x="1282701" y="3429001"/>
            <a:ext cx="796926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0" tIns="91440" rIns="182880" bIns="9144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1/4</a:t>
            </a:r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3663951" y="4187827"/>
            <a:ext cx="3692526" cy="15874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82880" tIns="91440" rIns="182880" bIns="91440" anchor="ctr"/>
          <a:lstStyle/>
          <a:p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>
            <a:off x="3708400" y="4302127"/>
            <a:ext cx="1305599" cy="83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036" tIns="47018" rIns="94036" bIns="47018">
            <a:spAutoFit/>
          </a:bodyPr>
          <a:lstStyle/>
          <a:p>
            <a:pPr defTabSz="939800"/>
            <a:r>
              <a:rPr lang="en-US" sz="2400" b="1" dirty="0">
                <a:solidFill>
                  <a:srgbClr val="008000"/>
                </a:solidFill>
                <a:sym typeface="Symbol" charset="0"/>
              </a:rPr>
              <a:t></a:t>
            </a:r>
            <a:r>
              <a:rPr lang="en-US" sz="2400" b="1" baseline="-25000" dirty="0" err="1">
                <a:solidFill>
                  <a:srgbClr val="008000"/>
                </a:solidFill>
                <a:sym typeface="Symbol" charset="0"/>
              </a:rPr>
              <a:t>pf</a:t>
            </a:r>
            <a:r>
              <a:rPr lang="en-US" sz="2400" b="1" dirty="0" smtClean="0">
                <a:solidFill>
                  <a:srgbClr val="008000"/>
                </a:solidFill>
                <a:sym typeface="Symbol" charset="0"/>
              </a:rPr>
              <a:t>=</a:t>
            </a:r>
            <a:r>
              <a:rPr lang="en-US" sz="2400" b="1" dirty="0" err="1" smtClean="0">
                <a:solidFill>
                  <a:srgbClr val="008000"/>
                </a:solidFill>
                <a:sym typeface="Symbol" charset="0"/>
              </a:rPr>
              <a:t>φλ</a:t>
            </a:r>
            <a:r>
              <a:rPr lang="en-US" sz="2400" b="1" baseline="-25000" dirty="0" err="1" smtClean="0">
                <a:solidFill>
                  <a:srgbClr val="008000"/>
                </a:solidFill>
                <a:sym typeface="Symbol" charset="0"/>
              </a:rPr>
              <a:t>pf</a:t>
            </a:r>
            <a:endParaRPr lang="en-US" sz="2400" b="1" dirty="0">
              <a:solidFill>
                <a:srgbClr val="008000"/>
              </a:solidFill>
              <a:sym typeface="Symbol" charset="0"/>
            </a:endParaRPr>
          </a:p>
          <a:p>
            <a:pPr defTabSz="939800"/>
            <a:endParaRPr lang="en-US" sz="2400" b="1" dirty="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9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1" grpId="0"/>
      <p:bldP spid="16" grpId="0" animBg="1"/>
      <p:bldP spid="24" grpId="0"/>
      <p:bldP spid="25" grpId="0" animBg="1"/>
      <p:bldP spid="26" grpId="0"/>
      <p:bldP spid="29" grpId="0" animBg="1"/>
      <p:bldP spid="30" grpId="0"/>
      <p:bldP spid="31" grpId="0"/>
      <p:bldP spid="33" grpId="0" animBg="1"/>
      <p:bldP spid="34" grpId="0"/>
      <p:bldP spid="35" grpId="0"/>
      <p:bldP spid="36" grpId="0" animBg="1"/>
      <p:bldP spid="40" grpId="0" animBg="1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6271</TotalTime>
  <Words>4327</Words>
  <Application>Microsoft Macintosh PowerPoint</Application>
  <PresentationFormat>On-screen Show (4:3)</PresentationFormat>
  <Paragraphs>879</Paragraphs>
  <Slides>51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A determination of the formation rate of muonic hydrogen molecules from the MuCap experiment  </vt:lpstr>
      <vt:lpstr>Outline</vt:lpstr>
      <vt:lpstr>Muon capture in the Standard Model</vt:lpstr>
      <vt:lpstr>The hadronic form factors</vt:lpstr>
      <vt:lpstr>A measurement of the singlet μp state capture rate, ΛS, determines the pseudoscalar form factor gP</vt:lpstr>
      <vt:lpstr>The lifetime method – the MuCap experiment </vt:lpstr>
      <vt:lpstr>A muon stopping in hydrogen</vt:lpstr>
      <vt:lpstr>The ppμ molecular state</vt:lpstr>
      <vt:lpstr>Molecular state kinetics</vt:lpstr>
      <vt:lpstr>Ambiguity of ΛS Interpretation due to the molecular state kinetics</vt:lpstr>
      <vt:lpstr>Placing the hydrogen gas under 10 bar at room temperature minimizes the formation of molecular states and their effect on the S extraction</vt:lpstr>
      <vt:lpstr>The current uncertainty of λpp</vt:lpstr>
      <vt:lpstr>Muon kinetics in an argon-doped hydrogen gas</vt:lpstr>
      <vt:lpstr>Muon kinetics with Z&gt;1 elements</vt:lpstr>
      <vt:lpstr>The decay electron time spectrum analysis </vt:lpstr>
      <vt:lpstr>Capture neutron time spectrum </vt:lpstr>
      <vt:lpstr>The MuCap experimental setup</vt:lpstr>
      <vt:lpstr>Muon beam</vt:lpstr>
      <vt:lpstr>The time projection chamber target</vt:lpstr>
      <vt:lpstr>Selecting a muon decay event</vt:lpstr>
      <vt:lpstr>Neutron detectors </vt:lpstr>
      <vt:lpstr>Selection of capture neutron events</vt:lpstr>
      <vt:lpstr>Summary of data taken with the argon-doped hydrogen gas</vt:lpstr>
      <vt:lpstr>Atomic systematic effects</vt:lpstr>
      <vt:lpstr>Full kinetics model</vt:lpstr>
      <vt:lpstr>Description of the time spectrum</vt:lpstr>
      <vt:lpstr>Fit to the decay electron time spectrum</vt:lpstr>
      <vt:lpstr>Summary of results</vt:lpstr>
      <vt:lpstr>χ2 Map of the Λppμ, ΛpAr, and ΛAr parameter space</vt:lpstr>
      <vt:lpstr>Fit reproducibility</vt:lpstr>
      <vt:lpstr>PowerPoint Presentation</vt:lpstr>
      <vt:lpstr>Timing calibration</vt:lpstr>
      <vt:lpstr>Fit start-time scan and sensitivity to systematics</vt:lpstr>
      <vt:lpstr>Neutron time spectrum results</vt:lpstr>
      <vt:lpstr>Comparison of results</vt:lpstr>
      <vt:lpstr>Normalized molecular formation rate result, λppμ </vt:lpstr>
      <vt:lpstr>Final MuCap result</vt:lpstr>
      <vt:lpstr>A precision determination of s also determines the pseudoscalar coupling constant  gp. </vt:lpstr>
      <vt:lpstr>Muons and the Weak Force</vt:lpstr>
      <vt:lpstr>The Hadronic Form Factors</vt:lpstr>
      <vt:lpstr>Decay Electron Event Selection</vt:lpstr>
      <vt:lpstr>TDC Electronics: threshold discrimination</vt:lpstr>
      <vt:lpstr>Selecting a muon decay event</vt:lpstr>
      <vt:lpstr>Oxygen Impurity Correction</vt:lpstr>
      <vt:lpstr>Fit start-time scan</vt:lpstr>
      <vt:lpstr>Pulse Waveform Analysis</vt:lpstr>
      <vt:lpstr>Neutron Background</vt:lpstr>
      <vt:lpstr>CPE Interference</vt:lpstr>
      <vt:lpstr>Fit start-time scan and sensitivity to systematics</vt:lpstr>
      <vt:lpstr>The capture neutron time spectrum </vt:lpstr>
      <vt:lpstr>Oxygen Impurity Correction</vt:lpstr>
    </vt:vector>
  </TitlesOfParts>
  <Company>University of Illinois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Determination of the Formation Rate of Muonic Hydrogen Molecules From the MuCap Experiment  </dc:title>
  <dc:creator>Sara Knaack</dc:creator>
  <cp:lastModifiedBy>Sara Knaack</cp:lastModifiedBy>
  <cp:revision>280</cp:revision>
  <cp:lastPrinted>2012-06-25T14:15:33Z</cp:lastPrinted>
  <dcterms:created xsi:type="dcterms:W3CDTF">2012-06-18T04:27:30Z</dcterms:created>
  <dcterms:modified xsi:type="dcterms:W3CDTF">2012-06-27T22:18:32Z</dcterms:modified>
</cp:coreProperties>
</file>