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3.xml" ContentType="application/vnd.openxmlformats-officedocument.presentationml.tags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5.xml" ContentType="application/vnd.openxmlformats-officedocument.presentationml.tags+xml"/>
  <Override PartName="/ppt/notesSlides/notesSlide29.xml" ContentType="application/vnd.openxmlformats-officedocument.presentationml.notesSlide+xml"/>
  <Override PartName="/ppt/tags/tag1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7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8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  <p:sldMasterId id="2147483829" r:id="rId2"/>
  </p:sldMasterIdLst>
  <p:notesMasterIdLst>
    <p:notesMasterId r:id="rId46"/>
  </p:notesMasterIdLst>
  <p:sldIdLst>
    <p:sldId id="257" r:id="rId3"/>
    <p:sldId id="657" r:id="rId4"/>
    <p:sldId id="641" r:id="rId5"/>
    <p:sldId id="651" r:id="rId6"/>
    <p:sldId id="615" r:id="rId7"/>
    <p:sldId id="616" r:id="rId8"/>
    <p:sldId id="590" r:id="rId9"/>
    <p:sldId id="591" r:id="rId10"/>
    <p:sldId id="658" r:id="rId11"/>
    <p:sldId id="556" r:id="rId12"/>
    <p:sldId id="582" r:id="rId13"/>
    <p:sldId id="644" r:id="rId14"/>
    <p:sldId id="596" r:id="rId15"/>
    <p:sldId id="597" r:id="rId16"/>
    <p:sldId id="668" r:id="rId17"/>
    <p:sldId id="599" r:id="rId18"/>
    <p:sldId id="605" r:id="rId19"/>
    <p:sldId id="600" r:id="rId20"/>
    <p:sldId id="601" r:id="rId21"/>
    <p:sldId id="602" r:id="rId22"/>
    <p:sldId id="603" r:id="rId23"/>
    <p:sldId id="604" r:id="rId24"/>
    <p:sldId id="621" r:id="rId25"/>
    <p:sldId id="624" r:id="rId26"/>
    <p:sldId id="659" r:id="rId27"/>
    <p:sldId id="625" r:id="rId28"/>
    <p:sldId id="645" r:id="rId29"/>
    <p:sldId id="319" r:id="rId30"/>
    <p:sldId id="301" r:id="rId31"/>
    <p:sldId id="529" r:id="rId32"/>
    <p:sldId id="633" r:id="rId33"/>
    <p:sldId id="536" r:id="rId34"/>
    <p:sldId id="630" r:id="rId35"/>
    <p:sldId id="646" r:id="rId36"/>
    <p:sldId id="647" r:id="rId37"/>
    <p:sldId id="648" r:id="rId38"/>
    <p:sldId id="634" r:id="rId39"/>
    <p:sldId id="628" r:id="rId40"/>
    <p:sldId id="635" r:id="rId41"/>
    <p:sldId id="665" r:id="rId42"/>
    <p:sldId id="420" r:id="rId43"/>
    <p:sldId id="618" r:id="rId44"/>
    <p:sldId id="667" r:id="rId45"/>
  </p:sldIdLst>
  <p:sldSz cx="9144000" cy="6858000" type="screen4x3"/>
  <p:notesSz cx="6858000" cy="9144000"/>
  <p:embeddedFontLs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ＭＳ Ｐゴシック" pitchFamily="34" charset="-128"/>
      <p:regular r:id="rId51"/>
    </p:embeddedFont>
    <p:embeddedFont>
      <p:font typeface="Arial Unicode MS" pitchFamily="34" charset="-128"/>
      <p:regular r:id="rId52"/>
    </p:embeddedFont>
    <p:embeddedFont>
      <p:font typeface="cmmi10"/>
      <p:regular r:id="rId53"/>
    </p:embeddedFont>
  </p:embeddedFontLst>
  <p:custDataLst>
    <p:tags r:id="rId5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500" kern="1200">
        <a:solidFill>
          <a:schemeClr val="folHlink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FF0000"/>
    <a:srgbClr val="800000"/>
    <a:srgbClr val="FF6600"/>
    <a:srgbClr val="000000"/>
    <a:srgbClr val="9999FF"/>
    <a:srgbClr val="FFFFFF"/>
    <a:srgbClr val="57A374"/>
    <a:srgbClr val="DF9D9D"/>
    <a:srgbClr val="DE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6179" autoAdjust="0"/>
    <p:restoredTop sz="99716" autoAdjust="0"/>
  </p:normalViewPr>
  <p:slideViewPr>
    <p:cSldViewPr showGuides="1">
      <p:cViewPr varScale="1">
        <p:scale>
          <a:sx n="90" d="100"/>
          <a:sy n="90" d="100"/>
        </p:scale>
        <p:origin x="-1578" y="-96"/>
      </p:cViewPr>
      <p:guideLst>
        <p:guide orient="horz" pos="2352"/>
        <p:guide pos="2880"/>
      </p:guideLst>
    </p:cSldViewPr>
  </p:slideViewPr>
  <p:outlineViewPr>
    <p:cViewPr>
      <p:scale>
        <a:sx n="33" d="100"/>
        <a:sy n="33" d="100"/>
      </p:scale>
      <p:origin x="0" y="20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99B3E0CA-4D95-40A6-B3CA-76CEA58446D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967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232A7-3362-4883-BBC6-7D869315299E}" type="slidenum">
              <a:rPr lang="de-DE"/>
              <a:pPr>
                <a:defRPr/>
              </a:pPr>
              <a:t>1</a:t>
            </a:fld>
            <a:endParaRPr lang="de-DE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691C2D-584E-4B21-B0F4-9F8EBA10A8A4}" type="slidenum">
              <a:rPr lang="de-DE">
                <a:solidFill>
                  <a:srgbClr val="800080"/>
                </a:solidFill>
              </a:rPr>
              <a:pPr>
                <a:defRPr/>
              </a:pPr>
              <a:t>11</a:t>
            </a:fld>
            <a:endParaRPr lang="de-DE">
              <a:solidFill>
                <a:srgbClr val="800080"/>
              </a:solidFill>
            </a:endParaRPr>
          </a:p>
        </p:txBody>
      </p:sp>
      <p:sp>
        <p:nvSpPr>
          <p:cNvPr id="117763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7BECB7-2361-412C-8E63-1067B0FCC17E}" type="slidenum">
              <a:rPr lang="de-DE"/>
              <a:pPr>
                <a:defRPr/>
              </a:pPr>
              <a:t>12</a:t>
            </a:fld>
            <a:endParaRPr lang="de-DE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082EC0-45E6-48BE-9BAF-DFAEDDAF6354}" type="slidenum">
              <a:rPr lang="de-DE"/>
              <a:pPr>
                <a:defRPr/>
              </a:pPr>
              <a:t>13</a:t>
            </a:fld>
            <a:endParaRPr lang="de-DE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DE707-9E0C-4573-BBA9-0C46BCED8D56}" type="slidenum">
              <a:rPr lang="de-DE"/>
              <a:pPr>
                <a:defRPr/>
              </a:pPr>
              <a:t>14</a:t>
            </a:fld>
            <a:endParaRPr lang="de-DE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4D0AA0-2DCD-42B7-89B5-66BF9BE9081A}" type="slidenum">
              <a:rPr lang="de-DE"/>
              <a:pPr>
                <a:defRPr/>
              </a:pPr>
              <a:t>15</a:t>
            </a:fld>
            <a:endParaRPr lang="de-DE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9CF292-CEC1-4FDB-AAAD-4884EB5907C6}" type="slidenum">
              <a:rPr lang="de-DE"/>
              <a:pPr>
                <a:defRPr/>
              </a:pPr>
              <a:t>16</a:t>
            </a:fld>
            <a:endParaRPr lang="de-DE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CC8C36-D67E-4708-B2B6-8B2ABE38A877}" type="slidenum">
              <a:rPr lang="de-DE"/>
              <a:pPr>
                <a:defRPr/>
              </a:pPr>
              <a:t>17</a:t>
            </a:fld>
            <a:endParaRPr lang="de-DE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15950" y="-635000"/>
            <a:ext cx="8096250" cy="6072188"/>
          </a:xfrm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4988"/>
            <a:ext cx="5026025" cy="41116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9CF292-CEC1-4FDB-AAAD-4884EB5907C6}" type="slidenum">
              <a:rPr lang="de-DE"/>
              <a:pPr>
                <a:defRPr/>
              </a:pPr>
              <a:t>18</a:t>
            </a:fld>
            <a:endParaRPr lang="de-DE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9CF292-CEC1-4FDB-AAAD-4884EB5907C6}" type="slidenum">
              <a:rPr lang="de-DE"/>
              <a:pPr>
                <a:defRPr/>
              </a:pPr>
              <a:t>20</a:t>
            </a:fld>
            <a:endParaRPr lang="de-DE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552183-07A8-42B7-A21B-22BC68A32633}" type="slidenum">
              <a:rPr lang="de-DE"/>
              <a:pPr>
                <a:defRPr/>
              </a:pPr>
              <a:t>21</a:t>
            </a:fld>
            <a:endParaRPr lang="de-DE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7117EC-5969-4903-9E5B-EC52E5136545}" type="slidenum">
              <a:rPr lang="de-DE"/>
              <a:pPr>
                <a:defRPr/>
              </a:pPr>
              <a:t>3</a:t>
            </a:fld>
            <a:endParaRPr lang="de-DE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9CF292-CEC1-4FDB-AAAD-4884EB5907C6}" type="slidenum">
              <a:rPr lang="de-DE"/>
              <a:pPr>
                <a:defRPr/>
              </a:pPr>
              <a:t>22</a:t>
            </a:fld>
            <a:endParaRPr lang="de-DE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858AA4-F25B-46EA-9798-075801E4AD89}" type="slidenum">
              <a:rPr lang="de-DE"/>
              <a:pPr>
                <a:defRPr/>
              </a:pPr>
              <a:t>23</a:t>
            </a:fld>
            <a:endParaRPr lang="de-DE"/>
          </a:p>
        </p:txBody>
      </p:sp>
      <p:sp>
        <p:nvSpPr>
          <p:cNvPr id="1054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2676E8-9706-4007-81DB-085CA9829FC9}" type="slidenum">
              <a:rPr lang="de-DE"/>
              <a:pPr>
                <a:defRPr/>
              </a:pPr>
              <a:t>24</a:t>
            </a:fld>
            <a:endParaRPr lang="de-DE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5B2763-5807-473D-AC1D-E8315605ABCB}" type="slidenum">
              <a:rPr lang="de-DE"/>
              <a:pPr>
                <a:defRPr/>
              </a:pPr>
              <a:t>25</a:t>
            </a:fld>
            <a:endParaRPr lang="de-DE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5B2763-5807-473D-AC1D-E8315605ABCB}" type="slidenum">
              <a:rPr lang="de-DE"/>
              <a:pPr>
                <a:defRPr/>
              </a:pPr>
              <a:t>26</a:t>
            </a:fld>
            <a:endParaRPr lang="de-DE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B3C4B0-4786-43D8-9C93-4A6DF742FF2A}" type="slidenum">
              <a:rPr lang="de-DE"/>
              <a:pPr>
                <a:defRPr/>
              </a:pPr>
              <a:t>28</a:t>
            </a:fld>
            <a:endParaRPr lang="de-DE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2272C2-8C57-4520-A034-D7E4EB513271}" type="slidenum">
              <a:rPr lang="de-DE"/>
              <a:pPr>
                <a:defRPr/>
              </a:pPr>
              <a:t>29</a:t>
            </a:fld>
            <a:endParaRPr lang="de-DE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04DCDA-7C37-461C-9FE5-3EBDDAE83A05}" type="slidenum">
              <a:rPr lang="de-DE"/>
              <a:pPr>
                <a:defRPr/>
              </a:pPr>
              <a:t>30</a:t>
            </a:fld>
            <a:endParaRPr lang="de-DE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Did we go</a:t>
            </a:r>
            <a:r>
              <a:rPr lang="en-US" baseline="0" smtClean="0"/>
              <a:t> on vacation at the end? No, mu plus data taking interspersed or systematics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B3E0CA-4D95-40A6-B3CA-76CEA58446DF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6441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D80FDA-FC12-499D-8443-4B81CFF448D9}" type="slidenum">
              <a:rPr lang="de-DE"/>
              <a:pPr>
                <a:defRPr/>
              </a:pPr>
              <a:t>38</a:t>
            </a:fld>
            <a:endParaRPr lang="de-DE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7117EC-5969-4903-9E5B-EC52E5136545}" type="slidenum">
              <a:rPr lang="de-DE"/>
              <a:pPr>
                <a:defRPr/>
              </a:pPr>
              <a:t>4</a:t>
            </a:fld>
            <a:endParaRPr lang="de-DE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0D74D8-AE33-4503-A346-BD08F4A8D4C8}" type="slidenum">
              <a:rPr lang="de-DE"/>
              <a:pPr>
                <a:defRPr/>
              </a:pPr>
              <a:t>39</a:t>
            </a:fld>
            <a:endParaRPr lang="de-DE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622E01-9F11-41E5-86D5-B93DFC64B0EB}" type="slidenum">
              <a:rPr lang="de-DE"/>
              <a:pPr>
                <a:defRPr/>
              </a:pPr>
              <a:t>40</a:t>
            </a:fld>
            <a:endParaRPr lang="de-DE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6CA533-89AC-4440-BEA3-651E2151140D}" type="slidenum">
              <a:rPr lang="de-DE"/>
              <a:pPr>
                <a:defRPr/>
              </a:pPr>
              <a:t>41</a:t>
            </a:fld>
            <a:endParaRPr lang="de-DE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97C64-035C-4BB4-8D89-1DCE813E9008}" type="slidenum">
              <a:rPr lang="de-DE"/>
              <a:pPr>
                <a:defRPr/>
              </a:pPr>
              <a:t>42</a:t>
            </a:fld>
            <a:endParaRPr lang="de-DE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6CA533-89AC-4440-BEA3-651E2151140D}" type="slidenum">
              <a:rPr lang="de-DE"/>
              <a:pPr>
                <a:defRPr/>
              </a:pPr>
              <a:t>43</a:t>
            </a:fld>
            <a:endParaRPr lang="de-DE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87C3E7-267D-4BF1-A7C8-7A21AD7721D4}" type="slidenum">
              <a:rPr lang="de-DE"/>
              <a:pPr>
                <a:defRPr/>
              </a:pPr>
              <a:t>5</a:t>
            </a:fld>
            <a:endParaRPr lang="de-DE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Fermi's golden rule – Matrix element – decay rate, </a:t>
            </a:r>
          </a:p>
          <a:p>
            <a:pPr eaLnBrk="1" hangingPunct="1"/>
            <a:r>
              <a:rPr lang="de-DE" smtClean="0"/>
              <a:t>gV and gM from CVC and measurements JLab, Mainz,...</a:t>
            </a:r>
            <a:r>
              <a:rPr lang="de-DE" baseline="0" smtClean="0"/>
              <a:t> </a:t>
            </a:r>
          </a:p>
          <a:p>
            <a:pPr eaLnBrk="1" hangingPunct="1"/>
            <a:r>
              <a:rPr lang="de-DE" baseline="0" smtClean="0"/>
              <a:t>gA from neutron beta decay and nuN scattering and pi electroprod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9A4DFA-C9A1-4703-9444-B79A6B45427E}" type="slidenum">
              <a:rPr lang="de-DE"/>
              <a:pPr>
                <a:defRPr/>
              </a:pPr>
              <a:t>6</a:t>
            </a:fld>
            <a:endParaRPr lang="de-DE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15950" y="-635000"/>
            <a:ext cx="8096250" cy="6072188"/>
          </a:xfrm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r>
              <a:rPr lang="de-DE" dirty="0" smtClean="0"/>
              <a:t>Amplify</a:t>
            </a:r>
            <a:r>
              <a:rPr lang="de-DE" baseline="0" dirty="0" smtClean="0"/>
              <a:t> gP with right momentum transfer</a:t>
            </a:r>
            <a:endParaRPr lang="de-DE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45B81D-4918-4F1C-945B-43E93C3E04EC}" type="slidenum">
              <a:rPr lang="de-DE"/>
              <a:pPr>
                <a:defRPr/>
              </a:pPr>
              <a:t>7</a:t>
            </a:fld>
            <a:endParaRPr lang="de-DE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C38DCC-3F76-45A8-AD72-A77CB2B8760F}" type="slidenum">
              <a:rPr lang="de-DE"/>
              <a:pPr>
                <a:defRPr/>
              </a:pPr>
              <a:t>8</a:t>
            </a:fld>
            <a:endParaRPr lang="de-DE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C38DCC-3F76-45A8-AD72-A77CB2B8760F}" type="slidenum">
              <a:rPr lang="de-DE"/>
              <a:pPr>
                <a:defRPr/>
              </a:pPr>
              <a:t>9</a:t>
            </a:fld>
            <a:endParaRPr lang="de-DE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E9D0C4-EF70-4EAE-816C-74DB179908E6}" type="slidenum">
              <a:rPr lang="de-DE"/>
              <a:pPr>
                <a:defRPr/>
              </a:pPr>
              <a:t>10</a:t>
            </a:fld>
            <a:endParaRPr lang="de-DE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143000"/>
          </a:xfrm>
        </p:spPr>
        <p:txBody>
          <a:bodyPr anchor="b"/>
          <a:lstStyle>
            <a:lvl1pPr>
              <a:defRPr sz="4000">
                <a:solidFill>
                  <a:schemeClr val="folHlink"/>
                </a:solidFill>
              </a:defRPr>
            </a:lvl1pPr>
          </a:lstStyle>
          <a:p>
            <a:r>
              <a:rPr lang="de-DE"/>
              <a:t>Klicken Sie, um das Titelformat zu bearbeiten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Klicken Sie, um das Format des Untertitelmasters zu bearbeiten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811BF-527B-4056-8825-297A8EDAB0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327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15AF1-39EB-4222-AE10-BC8FC64140F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08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91EF1-C84E-48A3-9AE5-1AC7D095638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694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143000"/>
          </a:xfrm>
        </p:spPr>
        <p:txBody>
          <a:bodyPr anchor="b"/>
          <a:lstStyle>
            <a:lvl1pPr>
              <a:defRPr sz="4000">
                <a:solidFill>
                  <a:schemeClr val="folHlink"/>
                </a:solidFill>
              </a:defRPr>
            </a:lvl1pPr>
          </a:lstStyle>
          <a:p>
            <a:r>
              <a:rPr lang="de-DE"/>
              <a:t>Klicken Sie, um das Titelformat zu bearbeiten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Klicken Sie, um das Format des Untertitelmasters zu bearbeiten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811BF-527B-4056-8825-297A8EDAB084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5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4B800-29B2-420A-991A-F5659EE59597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8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444-54B8-4730-9B59-00CEB94013E6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17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A0A50-122F-4AFD-A34E-32259612DBD5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79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37C94-A7E7-4A39-9595-D6D10E95811F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96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684"/>
            <a:ext cx="7772400" cy="1143000"/>
          </a:xfrm>
        </p:spPr>
        <p:txBody>
          <a:bodyPr/>
          <a:lstStyle>
            <a:lvl1pPr>
              <a:defRPr sz="4000" baseline="0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DB082-7995-481C-B8EC-576098E45935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20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69AC7-A7BE-49CF-8E0D-9772829E87FE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599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8787C-619D-4815-B572-0CFA2E2C194C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9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4B800-29B2-420A-991A-F5659EE5959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227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000F2-F029-4F7A-BD7E-8FA665130F3A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91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15AF1-39EB-4222-AE10-BC8FC64140FD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28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91EF1-C84E-48A3-9AE5-1AC7D0956386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39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350" y="381000"/>
            <a:ext cx="718185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02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84700" y="990600"/>
            <a:ext cx="4051300" cy="256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84700" y="3705225"/>
            <a:ext cx="4051300" cy="256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6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444-54B8-4730-9B59-00CEB94013E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576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A0A50-122F-4AFD-A34E-32259612DBD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064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37C94-A7E7-4A39-9595-D6D10E9581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76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684"/>
            <a:ext cx="7772400" cy="1143000"/>
          </a:xfrm>
        </p:spPr>
        <p:txBody>
          <a:bodyPr/>
          <a:lstStyle>
            <a:lvl1pPr>
              <a:defRPr sz="4000" baseline="0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DB082-7995-481C-B8EC-576098E459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32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69AC7-A7BE-49CF-8E0D-9772829E87F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22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8787C-619D-4815-B572-0CFA2E2C19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609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000F2-F029-4F7A-BD7E-8FA665130F3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05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05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41E260E7-FCDA-4C1D-A5A6-4708DB752C0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8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5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41E260E7-FCDA-4C1D-A5A6-4708DB752C06}" type="slidenum">
              <a:rPr 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947789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1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47.tm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4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/>
            </a:r>
            <a:br>
              <a:rPr lang="de-DE" sz="4000" smtClean="0">
                <a:solidFill>
                  <a:schemeClr val="folHlink"/>
                </a:solidFill>
              </a:rPr>
            </a:br>
            <a:r>
              <a:rPr lang="de-DE" sz="4000" smtClean="0">
                <a:solidFill>
                  <a:schemeClr val="folHlink"/>
                </a:solidFill>
              </a:rPr>
              <a:t>Muon Capture on the Proton</a:t>
            </a:r>
            <a:br>
              <a:rPr lang="de-DE" sz="4000" smtClean="0">
                <a:solidFill>
                  <a:schemeClr val="folHlink"/>
                </a:solidFill>
              </a:rPr>
            </a:br>
            <a:r>
              <a:rPr lang="en-US" sz="3200" smtClean="0">
                <a:solidFill>
                  <a:schemeClr val="folHlink"/>
                </a:solidFill>
              </a:rPr>
              <a:t>Final </a:t>
            </a:r>
            <a:r>
              <a:rPr lang="en-US" sz="3200">
                <a:solidFill>
                  <a:schemeClr val="folHlink"/>
                </a:solidFill>
              </a:rPr>
              <a:t>results from the MuCap experiment</a:t>
            </a:r>
            <a:r>
              <a:rPr lang="en-US" b="1">
                <a:effectLst/>
              </a:rPr>
              <a:t/>
            </a:r>
            <a:br>
              <a:rPr lang="en-US" b="1">
                <a:effectLst/>
              </a:rPr>
            </a:br>
            <a:r>
              <a:rPr lang="de-DE" sz="4000" smtClean="0">
                <a:solidFill>
                  <a:schemeClr val="folHlink"/>
                </a:solidFill>
              </a:rPr>
              <a:t/>
            </a:r>
            <a:br>
              <a:rPr lang="de-DE" sz="4000" smtClean="0">
                <a:solidFill>
                  <a:schemeClr val="folHlink"/>
                </a:solidFill>
              </a:rPr>
            </a:br>
            <a:r>
              <a:rPr lang="de-DE" sz="4000" smtClean="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3075" name="Text Box 21"/>
          <p:cNvSpPr txBox="1">
            <a:spLocks noChangeArrowheads="1"/>
          </p:cNvSpPr>
          <p:nvPr/>
        </p:nvSpPr>
        <p:spPr bwMode="auto">
          <a:xfrm>
            <a:off x="6287897" y="6019800"/>
            <a:ext cx="109870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smtClean="0"/>
              <a:t>g</a:t>
            </a:r>
            <a:r>
              <a:rPr lang="en-US" sz="2400" b="1" baseline="-25000" smtClean="0"/>
              <a:t>P</a:t>
            </a:r>
            <a:endParaRPr lang="en-US" sz="2400" b="1" baseline="-25000"/>
          </a:p>
        </p:txBody>
      </p:sp>
      <p:grpSp>
        <p:nvGrpSpPr>
          <p:cNvPr id="3076" name="Group 5"/>
          <p:cNvGrpSpPr>
            <a:grpSpLocks/>
          </p:cNvGrpSpPr>
          <p:nvPr/>
        </p:nvGrpSpPr>
        <p:grpSpPr bwMode="auto">
          <a:xfrm>
            <a:off x="5088613" y="3234736"/>
            <a:ext cx="3371855" cy="2688313"/>
            <a:chOff x="758" y="654"/>
            <a:chExt cx="4282" cy="3281"/>
          </a:xfrm>
        </p:grpSpPr>
        <p:pic>
          <p:nvPicPr>
            <p:cNvPr id="307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" y="654"/>
              <a:ext cx="4282" cy="3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3" name="Line 7"/>
            <p:cNvSpPr>
              <a:spLocks noChangeShapeType="1"/>
            </p:cNvSpPr>
            <p:nvPr/>
          </p:nvSpPr>
          <p:spPr bwMode="auto">
            <a:xfrm>
              <a:off x="1996" y="2200"/>
              <a:ext cx="543" cy="16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V="1">
              <a:off x="2519" y="937"/>
              <a:ext cx="933" cy="140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705" name="Oval 9"/>
            <p:cNvSpPr>
              <a:spLocks noChangeArrowheads="1"/>
            </p:cNvSpPr>
            <p:nvPr/>
          </p:nvSpPr>
          <p:spPr bwMode="auto">
            <a:xfrm>
              <a:off x="2728" y="1955"/>
              <a:ext cx="54" cy="57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706" name="Oval 10"/>
            <p:cNvSpPr>
              <a:spLocks noChangeArrowheads="1"/>
            </p:cNvSpPr>
            <p:nvPr/>
          </p:nvSpPr>
          <p:spPr bwMode="auto">
            <a:xfrm>
              <a:off x="2948" y="1632"/>
              <a:ext cx="58" cy="54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707" name="Oval 11"/>
            <p:cNvSpPr>
              <a:spLocks noChangeArrowheads="1"/>
            </p:cNvSpPr>
            <p:nvPr/>
          </p:nvSpPr>
          <p:spPr bwMode="auto">
            <a:xfrm>
              <a:off x="3048" y="1477"/>
              <a:ext cx="54" cy="58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708" name="Oval 12"/>
            <p:cNvSpPr>
              <a:spLocks noChangeArrowheads="1"/>
            </p:cNvSpPr>
            <p:nvPr/>
          </p:nvSpPr>
          <p:spPr bwMode="auto">
            <a:xfrm>
              <a:off x="2100" y="2222"/>
              <a:ext cx="26" cy="31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709" name="Oval 13"/>
            <p:cNvSpPr>
              <a:spLocks noChangeArrowheads="1"/>
            </p:cNvSpPr>
            <p:nvPr/>
          </p:nvSpPr>
          <p:spPr bwMode="auto">
            <a:xfrm>
              <a:off x="2175" y="2237"/>
              <a:ext cx="26" cy="34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710" name="Oval 14"/>
            <p:cNvSpPr>
              <a:spLocks noChangeArrowheads="1"/>
            </p:cNvSpPr>
            <p:nvPr/>
          </p:nvSpPr>
          <p:spPr bwMode="auto">
            <a:xfrm>
              <a:off x="2254" y="2267"/>
              <a:ext cx="27" cy="33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711" name="Oval 15"/>
            <p:cNvSpPr>
              <a:spLocks noChangeArrowheads="1"/>
            </p:cNvSpPr>
            <p:nvPr/>
          </p:nvSpPr>
          <p:spPr bwMode="auto">
            <a:xfrm>
              <a:off x="2335" y="2297"/>
              <a:ext cx="27" cy="33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9712" name="Oval 16"/>
            <p:cNvSpPr>
              <a:spLocks noChangeArrowheads="1"/>
            </p:cNvSpPr>
            <p:nvPr/>
          </p:nvSpPr>
          <p:spPr bwMode="auto">
            <a:xfrm>
              <a:off x="2428" y="2318"/>
              <a:ext cx="26" cy="30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730188" y="1676400"/>
            <a:ext cx="5661212" cy="19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1" hangingPunct="1">
              <a:spcAft>
                <a:spcPct val="50000"/>
              </a:spcAft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Peter Winter</a:t>
            </a:r>
            <a:b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University of Washington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</a:t>
            </a:r>
            <a:r>
              <a:rPr lang="de-DE" sz="2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for the MuCap collaboration </a:t>
            </a:r>
            <a: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</a:t>
            </a:r>
            <a:r>
              <a:rPr lang="de-DE" sz="2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200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spcAft>
                <a:spcPct val="50000"/>
              </a:spcAft>
              <a:defRPr/>
            </a:pPr>
            <a:endParaRPr lang="de-DE" sz="20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33629"/>
            <a:ext cx="3464859" cy="259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340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Rectangle 1029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dirty="0" smtClean="0">
                <a:solidFill>
                  <a:schemeClr val="folHlink"/>
                </a:solidFill>
              </a:rPr>
              <a:t>Methods to </a:t>
            </a:r>
            <a:r>
              <a:rPr lang="de-DE" sz="4000" smtClean="0">
                <a:solidFill>
                  <a:schemeClr val="folHlink"/>
                </a:solidFill>
              </a:rPr>
              <a:t>measure OMC rate</a:t>
            </a:r>
            <a:endParaRPr lang="de-DE" sz="4000" dirty="0" smtClean="0">
              <a:solidFill>
                <a:schemeClr val="folHlink"/>
              </a:solidFill>
            </a:endParaRPr>
          </a:p>
        </p:txBody>
      </p:sp>
      <p:sp>
        <p:nvSpPr>
          <p:cNvPr id="105501" name="Rectangle 1053"/>
          <p:cNvSpPr>
            <a:spLocks noChangeArrowheads="1"/>
          </p:cNvSpPr>
          <p:nvPr/>
        </p:nvSpPr>
        <p:spPr bwMode="auto">
          <a:xfrm>
            <a:off x="473075" y="1295400"/>
            <a:ext cx="7804381" cy="138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tabLst>
                <a:tab pos="762000" algn="l"/>
              </a:tabLst>
              <a:defRPr/>
            </a:pPr>
            <a:r>
              <a:rPr lang="de-DE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Direct method:</a:t>
            </a:r>
            <a:endParaRPr lang="de-DE" sz="2800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tabLst>
                <a:tab pos="762000" algn="l"/>
              </a:tabLst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	- Measure outgoing </a:t>
            </a:r>
            <a:r>
              <a:rPr lang="de-DE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neutrons</a:t>
            </a:r>
            <a:endParaRPr lang="de-DE" sz="2800" baseline="-25000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tabLst>
                <a:tab pos="762000" algn="l"/>
              </a:tabLst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	- Typical experiments </a:t>
            </a:r>
            <a:r>
              <a:rPr lang="de-DE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~10%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precision in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L</a:t>
            </a:r>
            <a:r>
              <a:rPr lang="de-DE" sz="2800" baseline="-250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</a:t>
            </a:r>
          </a:p>
        </p:txBody>
      </p:sp>
      <p:pic>
        <p:nvPicPr>
          <p:cNvPr id="105502" name="Picture 1054" descr="Light upward diago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76600"/>
            <a:ext cx="5105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503" name="Rectangle 1055"/>
          <p:cNvSpPr>
            <a:spLocks noChangeArrowheads="1"/>
          </p:cNvSpPr>
          <p:nvPr/>
        </p:nvSpPr>
        <p:spPr bwMode="auto">
          <a:xfrm>
            <a:off x="473075" y="3208427"/>
            <a:ext cx="2882199" cy="255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tabLst>
                <a:tab pos="762000" algn="l"/>
              </a:tabLst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Lifetime method:</a:t>
            </a:r>
          </a:p>
          <a:p>
            <a:pPr>
              <a:tabLst>
                <a:tab pos="762000" algn="l"/>
              </a:tabLst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	</a:t>
            </a:r>
          </a:p>
          <a:p>
            <a:pPr>
              <a:tabLst>
                <a:tab pos="762000" algn="l"/>
              </a:tabLst>
              <a:defRPr/>
            </a:pPr>
            <a:r>
              <a:rPr lang="de-DE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  <a:sym typeface="cmmi10" pitchFamily="34" charset="0"/>
              </a:rPr>
              <a:t>L</a:t>
            </a:r>
            <a:r>
              <a:rPr lang="de-DE" sz="400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 </a:t>
            </a:r>
            <a:r>
              <a:rPr lang="de-DE" sz="4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/>
              </a:rPr>
              <a:t></a:t>
            </a:r>
            <a:r>
              <a:rPr lang="de-DE" sz="4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de-DE" sz="40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l</a:t>
            </a:r>
            <a:r>
              <a:rPr lang="de-DE" sz="4000" baseline="40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</a:t>
            </a:r>
            <a:r>
              <a:rPr lang="de-DE" sz="4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de-DE" sz="4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 </a:t>
            </a:r>
            <a:r>
              <a:rPr lang="de-DE" sz="40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de-DE" sz="4000" baseline="40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  <a:endParaRPr lang="de-DE" sz="4000" baseline="-25000" dirty="0" smtClean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tabLst>
                <a:tab pos="762000" algn="l"/>
              </a:tabLst>
              <a:defRPr/>
            </a:pPr>
            <a:endParaRPr lang="de-DE" sz="3200" dirty="0" smtClean="0">
              <a:effectLst>
                <a:outerShdw blurRad="38100" dist="38100" dir="2700000" algn="tl">
                  <a:srgbClr val="000000"/>
                </a:outerShdw>
              </a:effectLst>
              <a:latin typeface="Symbol" pitchFamily="18" charset="2"/>
              <a:cs typeface="+mn-cs"/>
              <a:sym typeface="cmmi10" pitchFamily="34" charset="0"/>
            </a:endParaRPr>
          </a:p>
          <a:p>
            <a:pPr>
              <a:tabLst>
                <a:tab pos="762000" algn="l"/>
              </a:tabLst>
              <a:defRPr/>
            </a:pPr>
            <a:r>
              <a:rPr lang="de-DE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  <a:sym typeface="cmmi10" pitchFamily="34" charset="0"/>
              </a:rPr>
              <a:t>L</a:t>
            </a:r>
            <a:r>
              <a:rPr lang="de-DE" sz="320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</a:t>
            </a:r>
            <a:r>
              <a:rPr lang="de-DE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= 0.15</a:t>
            </a:r>
            <a:r>
              <a:rPr lang="de-DE" sz="32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% </a:t>
            </a:r>
            <a:r>
              <a:rPr lang="de-DE" sz="32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l</a:t>
            </a:r>
            <a:r>
              <a:rPr lang="de-DE" sz="3200" baseline="40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de-DE" sz="32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!</a:t>
            </a:r>
            <a:endParaRPr lang="de-DE" sz="3200" dirty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2756434"/>
      </p:ext>
    </p:extLst>
  </p:cSld>
  <p:clrMapOvr>
    <a:masterClrMapping/>
  </p:clrMapOvr>
  <p:transition advTm="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01" grpId="0" autoUpdateAnimBg="0"/>
      <p:bldP spid="10550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3400">
                <a:solidFill>
                  <a:schemeClr val="folHlink"/>
                </a:solidFill>
                <a:latin typeface="Symbol" pitchFamily="18" charset="2"/>
              </a:rPr>
              <a:t> </a:t>
            </a:r>
            <a:r>
              <a:rPr lang="de-DE" sz="3400" smtClean="0">
                <a:solidFill>
                  <a:schemeClr val="folHlink"/>
                </a:solidFill>
                <a:latin typeface="Symbol" pitchFamily="18" charset="2"/>
              </a:rPr>
              <a:t>l</a:t>
            </a:r>
            <a:r>
              <a:rPr lang="de-DE" sz="3400" baseline="40000" smtClean="0">
                <a:solidFill>
                  <a:schemeClr val="folHlink"/>
                </a:solidFill>
              </a:rPr>
              <a:t>+</a:t>
            </a:r>
            <a:r>
              <a:rPr lang="de-DE" sz="3400" smtClean="0">
                <a:solidFill>
                  <a:schemeClr val="folHlink"/>
                </a:solidFill>
              </a:rPr>
              <a:t> known to 1 ppm!  </a:t>
            </a:r>
          </a:p>
        </p:txBody>
      </p:sp>
      <p:sp>
        <p:nvSpPr>
          <p:cNvPr id="257028" name="Rectangle 1028"/>
          <p:cNvSpPr>
            <a:spLocks noChangeArrowheads="1"/>
          </p:cNvSpPr>
          <p:nvPr/>
        </p:nvSpPr>
        <p:spPr bwMode="auto">
          <a:xfrm>
            <a:off x="981075" y="1134184"/>
            <a:ext cx="718185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b"/>
          <a:lstStyle/>
          <a:p>
            <a:pPr>
              <a:defRPr/>
            </a:pPr>
            <a:endParaRPr lang="de-DE" sz="40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1029"/>
          <p:cNvSpPr txBox="1">
            <a:spLocks noChangeArrowheads="1"/>
          </p:cNvSpPr>
          <p:nvPr/>
        </p:nvSpPr>
        <p:spPr bwMode="auto">
          <a:xfrm>
            <a:off x="1137008" y="6088697"/>
            <a:ext cx="762000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D.B. Chitwood et al., Phys. Rev. Lett. 99, 03201 (2007)   </a:t>
            </a:r>
            <a:endParaRPr lang="en-US" sz="1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1029"/>
          <p:cNvSpPr txBox="1">
            <a:spLocks noChangeArrowheads="1"/>
          </p:cNvSpPr>
          <p:nvPr/>
        </p:nvSpPr>
        <p:spPr bwMode="auto">
          <a:xfrm>
            <a:off x="1143000" y="6504801"/>
            <a:ext cx="762000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Webber et al., </a:t>
            </a:r>
            <a:r>
              <a:rPr lang="en-US" sz="1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Phys. Rev. Lett</a:t>
            </a:r>
            <a:r>
              <a:rPr lang="en-US" sz="1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106, 041803  (2011)   </a:t>
            </a:r>
            <a:endParaRPr lang="en-US" sz="1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 descr="FinalResul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914400"/>
            <a:ext cx="8991600" cy="44958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00323" y="2287769"/>
            <a:ext cx="4701793" cy="2667000"/>
            <a:chOff x="1700323" y="2287769"/>
            <a:chExt cx="4701793" cy="2667000"/>
          </a:xfrm>
        </p:grpSpPr>
        <p:sp>
          <p:nvSpPr>
            <p:cNvPr id="2" name="Oval 1"/>
            <p:cNvSpPr/>
            <p:nvPr/>
          </p:nvSpPr>
          <p:spPr bwMode="auto">
            <a:xfrm rot="2278465">
              <a:off x="1700323" y="2287769"/>
              <a:ext cx="1600200" cy="2667000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endParaRPr lang="en-US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56099" y="3933134"/>
              <a:ext cx="32460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solidFill>
                    <a:srgbClr val="FF0000"/>
                  </a:solidFill>
                </a:rPr>
                <a:t>MuLan 2007 and 2011</a:t>
              </a:r>
              <a:endParaRPr lang="en-US" sz="2400">
                <a:solidFill>
                  <a:srgbClr val="FF0000"/>
                </a:solidFill>
              </a:endParaRPr>
            </a:p>
          </p:txBody>
        </p:sp>
      </p:grpSp>
      <p:sp>
        <p:nvSpPr>
          <p:cNvPr id="10" name="Rectangle 1026"/>
          <p:cNvSpPr txBox="1">
            <a:spLocks noChangeArrowheads="1"/>
          </p:cNvSpPr>
          <p:nvPr/>
        </p:nvSpPr>
        <p:spPr bwMode="auto">
          <a:xfrm>
            <a:off x="222608" y="5116385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2400" smtClean="0">
                <a:solidFill>
                  <a:schemeClr val="folHlink"/>
                </a:solidFill>
              </a:rPr>
              <a:t>G</a:t>
            </a:r>
            <a:r>
              <a:rPr lang="de-DE" sz="2400" baseline="-25000" smtClean="0">
                <a:solidFill>
                  <a:schemeClr val="folHlink"/>
                </a:solidFill>
              </a:rPr>
              <a:t>F</a:t>
            </a:r>
            <a:r>
              <a:rPr lang="de-DE" sz="2400" smtClean="0">
                <a:solidFill>
                  <a:schemeClr val="folHlink"/>
                </a:solidFill>
              </a:rPr>
              <a:t> = 1.1663818(7) x 10</a:t>
            </a:r>
            <a:r>
              <a:rPr lang="de-DE" sz="2400" baseline="30000" smtClean="0">
                <a:solidFill>
                  <a:schemeClr val="folHlink"/>
                </a:solidFill>
              </a:rPr>
              <a:t>-5</a:t>
            </a:r>
            <a:r>
              <a:rPr lang="de-DE" sz="2400" smtClean="0">
                <a:solidFill>
                  <a:schemeClr val="folHlink"/>
                </a:solidFill>
              </a:rPr>
              <a:t> GeV</a:t>
            </a:r>
            <a:r>
              <a:rPr lang="de-DE" sz="2400" baseline="30000" smtClean="0">
                <a:solidFill>
                  <a:schemeClr val="folHlink"/>
                </a:solidFill>
              </a:rPr>
              <a:t>-2</a:t>
            </a:r>
            <a:r>
              <a:rPr lang="de-DE" sz="2400" smtClean="0">
                <a:solidFill>
                  <a:schemeClr val="folHlink"/>
                </a:solidFill>
              </a:rPr>
              <a:t>  (0.6 ppm) </a:t>
            </a:r>
          </a:p>
        </p:txBody>
      </p:sp>
    </p:spTree>
    <p:extLst>
      <p:ext uri="{BB962C8B-B14F-4D97-AF65-F5344CB8AC3E}">
        <p14:creationId xmlns:p14="http://schemas.microsoft.com/office/powerpoint/2010/main" val="88838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MuCap key elements</a:t>
            </a:r>
          </a:p>
        </p:txBody>
      </p:sp>
      <p:sp>
        <p:nvSpPr>
          <p:cNvPr id="109623" name="Rectangle 55"/>
          <p:cNvSpPr>
            <a:spLocks noChangeArrowheads="1"/>
          </p:cNvSpPr>
          <p:nvPr/>
        </p:nvSpPr>
        <p:spPr bwMode="auto">
          <a:xfrm>
            <a:off x="226542" y="1688200"/>
            <a:ext cx="7455567" cy="501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190500" indent="-190500">
              <a:spcBef>
                <a:spcPts val="1200"/>
              </a:spcBef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Lifetime 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method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	</a:t>
            </a:r>
          </a:p>
          <a:p>
            <a:pPr marL="190500" indent="-190500">
              <a:spcBef>
                <a:spcPts val="1200"/>
              </a:spcBef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Low gas density 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de-DE" sz="2800">
              <a:effectLst>
                <a:outerShdw blurRad="38100" dist="38100" dir="2700000" algn="tl">
                  <a:srgbClr val="000000"/>
                </a:outerShdw>
              </a:effectLst>
              <a:cs typeface="+mn-cs"/>
              <a:sym typeface="Symbol" pitchFamily="18" charset="2"/>
            </a:endParaRPr>
          </a:p>
          <a:p>
            <a:pPr marL="190500" indent="-190500">
              <a:spcBef>
                <a:spcPts val="1200"/>
              </a:spcBef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pitchFamily="18" charset="2"/>
              </a:rPr>
              <a:t>Active gas target (TPC) 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pitchFamily="18" charset="2"/>
              </a:rPr>
              <a:t/>
            </a:r>
            <a:b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pitchFamily="18" charset="2"/>
              </a:rPr>
            </a:br>
            <a:endParaRPr lang="de-DE" sz="2800">
              <a:effectLst>
                <a:outerShdw blurRad="38100" dist="38100" dir="2700000" algn="tl">
                  <a:srgbClr val="000000"/>
                </a:outerShdw>
              </a:effectLst>
              <a:cs typeface="+mn-cs"/>
              <a:sym typeface="Symbol" pitchFamily="18" charset="2"/>
            </a:endParaRPr>
          </a:p>
          <a:p>
            <a:pPr marL="190500" indent="-190500">
              <a:spcBef>
                <a:spcPts val="1200"/>
              </a:spcBef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pitchFamily="18" charset="2"/>
              </a:rPr>
              <a:t>Ultra pure gas system with in-situ monitoring</a:t>
            </a:r>
            <a:b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pitchFamily="18" charset="2"/>
              </a:rPr>
            </a:b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pitchFamily="18" charset="2"/>
              </a:rPr>
              <a:t>	</a:t>
            </a:r>
          </a:p>
          <a:p>
            <a:pPr marL="190500" indent="-190500">
              <a:spcBef>
                <a:spcPts val="1200"/>
              </a:spcBef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pitchFamily="18" charset="2"/>
              </a:rPr>
              <a:t>Isotopically pure hydrogen gas</a:t>
            </a:r>
            <a:b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pitchFamily="18" charset="2"/>
              </a:rPr>
            </a:b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pitchFamily="18" charset="2"/>
              </a:rPr>
              <a:t>	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06" y="1066800"/>
            <a:ext cx="4199281" cy="3429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960871446"/>
      </p:ext>
    </p:extLst>
  </p:cSld>
  <p:clrMapOvr>
    <a:masterClrMapping/>
  </p:clrMapOvr>
  <p:transition advTm="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2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3"/>
          <p:cNvGrpSpPr>
            <a:grpSpLocks/>
          </p:cNvGrpSpPr>
          <p:nvPr/>
        </p:nvGrpSpPr>
        <p:grpSpPr bwMode="auto">
          <a:xfrm>
            <a:off x="304800" y="1219200"/>
            <a:ext cx="8610600" cy="5257800"/>
            <a:chOff x="192" y="768"/>
            <a:chExt cx="5424" cy="2832"/>
          </a:xfrm>
        </p:grpSpPr>
        <p:sp>
          <p:nvSpPr>
            <p:cNvPr id="91161" name="Rectangle 25"/>
            <p:cNvSpPr>
              <a:spLocks noChangeArrowheads="1"/>
            </p:cNvSpPr>
            <p:nvPr/>
          </p:nvSpPr>
          <p:spPr bwMode="auto">
            <a:xfrm>
              <a:off x="192" y="768"/>
              <a:ext cx="5424" cy="283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>
                <a:defRPr/>
              </a:pPr>
              <a:endParaRPr lang="de-DE" sz="400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sp>
          <p:nvSpPr>
            <p:cNvPr id="91167" name="Rectangle 31"/>
            <p:cNvSpPr>
              <a:spLocks noChangeArrowheads="1"/>
            </p:cNvSpPr>
            <p:nvPr/>
          </p:nvSpPr>
          <p:spPr bwMode="auto">
            <a:xfrm>
              <a:off x="1410" y="812"/>
              <a:ext cx="2951" cy="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cs typeface="+mn-cs"/>
                  <a:sym typeface="Wingdings" pitchFamily="2" charset="2"/>
                </a:rPr>
                <a:t>f:</a:t>
              </a: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  <a:sym typeface="Wingdings" pitchFamily="2" charset="2"/>
                </a:rPr>
                <a:t> Hydrogen density, (LH</a:t>
              </a:r>
              <a:r>
                <a:rPr lang="en-US" sz="2400" b="1" baseline="-25000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  <a:sym typeface="Wingdings" pitchFamily="2" charset="2"/>
                </a:rPr>
                <a:t>2</a:t>
              </a: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  <a:sym typeface="Wingdings" pitchFamily="2" charset="2"/>
                </a:rPr>
                <a:t>: </a:t>
              </a: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cs typeface="+mn-cs"/>
                  <a:sym typeface="Wingdings" pitchFamily="2" charset="2"/>
                </a:rPr>
                <a:t>f</a:t>
              </a: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  <a:sym typeface="Wingdings" pitchFamily="2" charset="2"/>
                </a:rPr>
                <a:t>=1)</a:t>
              </a:r>
              <a:endParaRPr lang="de-DE" sz="2400" b="1">
                <a:solidFill>
                  <a:srgbClr val="F45A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Wingdings" pitchFamily="2" charset="2"/>
              </a:endParaRPr>
            </a:p>
          </p:txBody>
        </p:sp>
      </p:grp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>
                <a:solidFill>
                  <a:schemeClr val="folHlink"/>
                </a:solidFill>
              </a:rPr>
              <a:t>M</a:t>
            </a:r>
            <a:r>
              <a:rPr lang="de-DE" sz="4000" smtClean="0">
                <a:solidFill>
                  <a:schemeClr val="folHlink"/>
                </a:solidFill>
              </a:rPr>
              <a:t>uon kinetics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905000" y="3479800"/>
            <a:ext cx="685800" cy="685800"/>
            <a:chOff x="405" y="1756"/>
            <a:chExt cx="432" cy="432"/>
          </a:xfrm>
        </p:grpSpPr>
        <p:sp>
          <p:nvSpPr>
            <p:cNvPr id="91154" name="Oval 18"/>
            <p:cNvSpPr>
              <a:spLocks noChangeArrowheads="1"/>
            </p:cNvSpPr>
            <p:nvPr/>
          </p:nvSpPr>
          <p:spPr bwMode="auto">
            <a:xfrm>
              <a:off x="405" y="1756"/>
              <a:ext cx="432" cy="432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58" name="Text Box 19"/>
            <p:cNvSpPr txBox="1">
              <a:spLocks noChangeArrowheads="1"/>
            </p:cNvSpPr>
            <p:nvPr/>
          </p:nvSpPr>
          <p:spPr bwMode="auto">
            <a:xfrm>
              <a:off x="468" y="1803"/>
              <a:ext cx="27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2400" i="1" smtClean="0">
                  <a:solidFill>
                    <a:schemeClr val="bg2"/>
                  </a:solidFill>
                  <a:latin typeface="Times New Roman" pitchFamily="18" charset="0"/>
                </a:rPr>
                <a:t>μ-</a:t>
              </a:r>
              <a:endParaRPr lang="en-US" sz="240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486150" y="2663825"/>
            <a:ext cx="1416050" cy="990600"/>
            <a:chOff x="1401" y="1242"/>
            <a:chExt cx="892" cy="624"/>
          </a:xfrm>
        </p:grpSpPr>
        <p:sp>
          <p:nvSpPr>
            <p:cNvPr id="91156" name="Oval 20"/>
            <p:cNvSpPr>
              <a:spLocks noChangeArrowheads="1"/>
            </p:cNvSpPr>
            <p:nvPr/>
          </p:nvSpPr>
          <p:spPr bwMode="auto">
            <a:xfrm>
              <a:off x="1849" y="1242"/>
              <a:ext cx="432" cy="43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55" name="Text Box 21"/>
            <p:cNvSpPr txBox="1">
              <a:spLocks noChangeArrowheads="1"/>
            </p:cNvSpPr>
            <p:nvPr/>
          </p:nvSpPr>
          <p:spPr bwMode="auto">
            <a:xfrm>
              <a:off x="1809" y="1290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2400" i="1">
                  <a:solidFill>
                    <a:schemeClr val="bg2"/>
                  </a:solidFill>
                  <a:latin typeface="Times New Roman" pitchFamily="18" charset="0"/>
                </a:rPr>
                <a:t> pμ</a:t>
              </a:r>
              <a:r>
                <a:rPr lang="en-US" sz="2400" i="1" baseline="-25000">
                  <a:solidFill>
                    <a:schemeClr val="bg2"/>
                  </a:solidFill>
                  <a:latin typeface="Times New Roman" pitchFamily="18" charset="0"/>
                </a:rPr>
                <a:t>↑↑</a:t>
              </a:r>
              <a:endParaRPr lang="en-US" sz="240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91158" name="Line 22"/>
            <p:cNvSpPr>
              <a:spLocks noChangeShapeType="1"/>
            </p:cNvSpPr>
            <p:nvPr/>
          </p:nvSpPr>
          <p:spPr bwMode="auto">
            <a:xfrm flipV="1">
              <a:off x="1401" y="1530"/>
              <a:ext cx="432" cy="33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3452813" y="3990975"/>
            <a:ext cx="1524000" cy="1114425"/>
            <a:chOff x="1380" y="2078"/>
            <a:chExt cx="960" cy="702"/>
          </a:xfrm>
        </p:grpSpPr>
        <p:sp>
          <p:nvSpPr>
            <p:cNvPr id="91152" name="Oval 16"/>
            <p:cNvSpPr>
              <a:spLocks noChangeArrowheads="1"/>
            </p:cNvSpPr>
            <p:nvPr/>
          </p:nvSpPr>
          <p:spPr bwMode="auto">
            <a:xfrm>
              <a:off x="1881" y="2348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52" name="Text Box 17"/>
            <p:cNvSpPr txBox="1">
              <a:spLocks noChangeArrowheads="1"/>
            </p:cNvSpPr>
            <p:nvPr/>
          </p:nvSpPr>
          <p:spPr bwMode="auto">
            <a:xfrm>
              <a:off x="1845" y="2396"/>
              <a:ext cx="4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2400" b="1" i="1">
                  <a:solidFill>
                    <a:schemeClr val="tx1"/>
                  </a:solidFill>
                  <a:latin typeface="Times New Roman" pitchFamily="18" charset="0"/>
                </a:rPr>
                <a:t> pμ</a:t>
              </a:r>
              <a:r>
                <a:rPr lang="en-US" sz="2400" b="1" i="1" baseline="-25000">
                  <a:solidFill>
                    <a:schemeClr val="tx1"/>
                  </a:solidFill>
                  <a:latin typeface="Times New Roman" pitchFamily="18" charset="0"/>
                </a:rPr>
                <a:t>↑↓</a:t>
              </a:r>
              <a:endParaRPr lang="en-US" sz="2400" i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91159" name="Line 23"/>
            <p:cNvSpPr>
              <a:spLocks noChangeShapeType="1"/>
            </p:cNvSpPr>
            <p:nvPr/>
          </p:nvSpPr>
          <p:spPr bwMode="auto">
            <a:xfrm>
              <a:off x="1380" y="2078"/>
              <a:ext cx="507" cy="36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8439" name="Group 32"/>
          <p:cNvGrpSpPr>
            <a:grpSpLocks/>
          </p:cNvGrpSpPr>
          <p:nvPr/>
        </p:nvGrpSpPr>
        <p:grpSpPr bwMode="auto">
          <a:xfrm>
            <a:off x="2709863" y="3473450"/>
            <a:ext cx="685800" cy="685800"/>
            <a:chOff x="912" y="1660"/>
            <a:chExt cx="432" cy="432"/>
          </a:xfrm>
        </p:grpSpPr>
        <p:sp>
          <p:nvSpPr>
            <p:cNvPr id="91162" name="Oval 26"/>
            <p:cNvSpPr>
              <a:spLocks noChangeArrowheads="1"/>
            </p:cNvSpPr>
            <p:nvPr/>
          </p:nvSpPr>
          <p:spPr bwMode="auto">
            <a:xfrm>
              <a:off x="912" y="1660"/>
              <a:ext cx="432" cy="432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50" name="Text Box 27"/>
            <p:cNvSpPr txBox="1">
              <a:spLocks noChangeArrowheads="1"/>
            </p:cNvSpPr>
            <p:nvPr/>
          </p:nvSpPr>
          <p:spPr bwMode="auto">
            <a:xfrm>
              <a:off x="1008" y="1708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2400" i="1">
                  <a:solidFill>
                    <a:schemeClr val="bg2"/>
                  </a:solidFill>
                  <a:latin typeface="Times New Roman" pitchFamily="18" charset="0"/>
                </a:rPr>
                <a:t>p</a:t>
              </a:r>
              <a:endParaRPr lang="en-US" sz="240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4538663" y="2057400"/>
            <a:ext cx="1558925" cy="530225"/>
            <a:chOff x="2859" y="1296"/>
            <a:chExt cx="982" cy="334"/>
          </a:xfrm>
        </p:grpSpPr>
        <p:sp>
          <p:nvSpPr>
            <p:cNvPr id="91170" name="Line 34"/>
            <p:cNvSpPr>
              <a:spLocks noChangeShapeType="1"/>
            </p:cNvSpPr>
            <p:nvPr/>
          </p:nvSpPr>
          <p:spPr bwMode="auto">
            <a:xfrm flipV="1">
              <a:off x="2859" y="1296"/>
              <a:ext cx="0" cy="334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48" name="Text Box 35"/>
            <p:cNvSpPr txBox="1">
              <a:spLocks noChangeArrowheads="1"/>
            </p:cNvSpPr>
            <p:nvPr/>
          </p:nvSpPr>
          <p:spPr bwMode="auto">
            <a:xfrm>
              <a:off x="2873" y="1323"/>
              <a:ext cx="9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>
                  <a:solidFill>
                    <a:schemeClr val="bg2"/>
                  </a:solidFill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</a:rPr>
                <a:t>T</a:t>
              </a:r>
              <a:r>
                <a:rPr lang="de-DE" sz="2400">
                  <a:solidFill>
                    <a:schemeClr val="bg2"/>
                  </a:solidFill>
                </a:rPr>
                <a:t> ~ 12s</a:t>
              </a:r>
              <a:r>
                <a:rPr lang="de-DE" sz="2400" baseline="30000">
                  <a:solidFill>
                    <a:schemeClr val="bg2"/>
                  </a:solidFill>
                </a:rPr>
                <a:t>-1</a:t>
              </a:r>
            </a:p>
          </p:txBody>
        </p:sp>
      </p:grp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3744913" y="5181600"/>
            <a:ext cx="1735137" cy="938213"/>
            <a:chOff x="2359" y="3264"/>
            <a:chExt cx="1093" cy="591"/>
          </a:xfrm>
        </p:grpSpPr>
        <p:sp>
          <p:nvSpPr>
            <p:cNvPr id="91174" name="Line 3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46" name="Text Box 39"/>
            <p:cNvSpPr txBox="1">
              <a:spLocks noChangeArrowheads="1"/>
            </p:cNvSpPr>
            <p:nvPr/>
          </p:nvSpPr>
          <p:spPr bwMode="auto">
            <a:xfrm>
              <a:off x="2359" y="3567"/>
              <a:ext cx="1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chemeClr val="bg1"/>
                  </a:solidFill>
                  <a:sym typeface="Symbol" pitchFamily="18" charset="2"/>
                </a:rPr>
                <a:t></a:t>
              </a:r>
              <a:r>
                <a:rPr lang="de-DE" sz="2400" b="1" baseline="-25000">
                  <a:solidFill>
                    <a:schemeClr val="bg1"/>
                  </a:solidFill>
                </a:rPr>
                <a:t>S</a:t>
              </a:r>
              <a:r>
                <a:rPr lang="de-DE" sz="2400" b="1">
                  <a:solidFill>
                    <a:schemeClr val="bg1"/>
                  </a:solidFill>
                </a:rPr>
                <a:t> ~ 700s</a:t>
              </a:r>
              <a:r>
                <a:rPr lang="de-DE" sz="2400" b="1" baseline="30000">
                  <a:solidFill>
                    <a:schemeClr val="bg1"/>
                  </a:solidFill>
                </a:rPr>
                <a:t>-1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4586288" y="3414713"/>
            <a:ext cx="1243012" cy="928687"/>
            <a:chOff x="2889" y="2151"/>
            <a:chExt cx="783" cy="585"/>
          </a:xfrm>
        </p:grpSpPr>
        <p:sp>
          <p:nvSpPr>
            <p:cNvPr id="91177" name="Line 41"/>
            <p:cNvSpPr>
              <a:spLocks noChangeShapeType="1"/>
            </p:cNvSpPr>
            <p:nvPr/>
          </p:nvSpPr>
          <p:spPr bwMode="auto">
            <a:xfrm>
              <a:off x="2889" y="2160"/>
              <a:ext cx="0" cy="57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8444" name="Rectangle 42"/>
            <p:cNvSpPr>
              <a:spLocks noChangeArrowheads="1"/>
            </p:cNvSpPr>
            <p:nvPr/>
          </p:nvSpPr>
          <p:spPr bwMode="auto">
            <a:xfrm>
              <a:off x="2920" y="2151"/>
              <a:ext cx="752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2400" b="1">
                  <a:solidFill>
                    <a:schemeClr val="bg2"/>
                  </a:solidFill>
                  <a:latin typeface="Symbol" pitchFamily="18" charset="2"/>
                </a:rPr>
                <a:t>f</a:t>
              </a:r>
              <a:r>
                <a:rPr lang="de-DE" sz="2400">
                  <a:solidFill>
                    <a:schemeClr val="bg2"/>
                  </a:solidFill>
                </a:rPr>
                <a:t>&gt;0.01</a:t>
              </a:r>
            </a:p>
            <a:p>
              <a:pPr algn="ctr"/>
              <a:r>
                <a:rPr lang="de-DE" sz="2400">
                  <a:solidFill>
                    <a:schemeClr val="bg2"/>
                  </a:solidFill>
                </a:rPr>
                <a:t>&lt;100ns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43290779"/>
      </p:ext>
    </p:extLst>
  </p:cSld>
  <p:clrMapOvr>
    <a:masterClrMapping/>
  </p:clrMapOvr>
  <p:transition advTm="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1029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Muon kinetics</a:t>
            </a:r>
          </a:p>
        </p:txBody>
      </p:sp>
      <p:sp>
        <p:nvSpPr>
          <p:cNvPr id="103501" name="Rectangle 1101"/>
          <p:cNvSpPr>
            <a:spLocks noChangeArrowheads="1"/>
          </p:cNvSpPr>
          <p:nvPr/>
        </p:nvSpPr>
        <p:spPr bwMode="auto">
          <a:xfrm>
            <a:off x="486581" y="5846134"/>
            <a:ext cx="8124019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pp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m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formation depends on density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f</a:t>
            </a:r>
          </a:p>
          <a:p>
            <a:pPr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Interpretation requires knowledge of 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l</a:t>
            </a:r>
            <a:r>
              <a:rPr lang="de-DE" sz="2800" baseline="-25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OF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and 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l</a:t>
            </a:r>
            <a:r>
              <a:rPr lang="de-DE" sz="2800" baseline="-25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OP</a:t>
            </a: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262267" y="1066800"/>
            <a:ext cx="8739173" cy="4800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/>
            <a:endParaRPr lang="de-DE" sz="2000" baseline="-25000">
              <a:solidFill>
                <a:schemeClr val="bg2"/>
              </a:solidFill>
              <a:latin typeface="Symbol" pitchFamily="18" charset="2"/>
            </a:endParaRPr>
          </a:p>
        </p:txBody>
      </p:sp>
      <p:grpSp>
        <p:nvGrpSpPr>
          <p:cNvPr id="37" name="Group 4"/>
          <p:cNvGrpSpPr>
            <a:grpSpLocks/>
          </p:cNvGrpSpPr>
          <p:nvPr/>
        </p:nvGrpSpPr>
        <p:grpSpPr bwMode="auto">
          <a:xfrm>
            <a:off x="3044825" y="3314700"/>
            <a:ext cx="768350" cy="685800"/>
            <a:chOff x="1079" y="2164"/>
            <a:chExt cx="484" cy="432"/>
          </a:xfrm>
        </p:grpSpPr>
        <p:sp>
          <p:nvSpPr>
            <p:cNvPr id="38" name="Oval 5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9" name="Text Box 6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2400" i="1">
                  <a:solidFill>
                    <a:schemeClr val="tx1"/>
                  </a:solidFill>
                  <a:latin typeface="Times New Roman" pitchFamily="18" charset="0"/>
                </a:rPr>
                <a:t> pμ</a:t>
              </a:r>
              <a:r>
                <a:rPr lang="en-US" sz="2400" b="1" i="1" baseline="-25000">
                  <a:solidFill>
                    <a:schemeClr val="tx1"/>
                  </a:solidFill>
                  <a:latin typeface="Times New Roman" pitchFamily="18" charset="0"/>
                </a:rPr>
                <a:t>↑↓</a:t>
              </a:r>
              <a:endParaRPr lang="en-US" sz="2400" i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0" name="Group 7"/>
          <p:cNvGrpSpPr>
            <a:grpSpLocks/>
          </p:cNvGrpSpPr>
          <p:nvPr/>
        </p:nvGrpSpPr>
        <p:grpSpPr bwMode="auto">
          <a:xfrm>
            <a:off x="2568575" y="4073525"/>
            <a:ext cx="1735138" cy="952500"/>
            <a:chOff x="2359" y="3264"/>
            <a:chExt cx="1093" cy="600"/>
          </a:xfrm>
        </p:grpSpPr>
        <p:sp>
          <p:nvSpPr>
            <p:cNvPr id="41" name="Line 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2" name="Text Box 9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chemeClr val="bg1"/>
                  </a:solidFill>
                </a:rPr>
                <a:t>S</a:t>
              </a:r>
              <a:r>
                <a:rPr lang="de-DE" sz="2400" b="1">
                  <a:solidFill>
                    <a:schemeClr val="bg1"/>
                  </a:solidFill>
                </a:rPr>
                <a:t> ~ 700s</a:t>
              </a:r>
              <a:r>
                <a:rPr lang="de-DE" sz="2400" b="1" baseline="30000">
                  <a:solidFill>
                    <a:schemeClr val="bg1"/>
                  </a:solidFill>
                </a:rPr>
                <a:t>-1</a:t>
              </a:r>
            </a:p>
          </p:txBody>
        </p:sp>
      </p:grpSp>
      <p:grpSp>
        <p:nvGrpSpPr>
          <p:cNvPr id="43" name="Group 10"/>
          <p:cNvGrpSpPr>
            <a:grpSpLocks/>
          </p:cNvGrpSpPr>
          <p:nvPr/>
        </p:nvGrpSpPr>
        <p:grpSpPr bwMode="auto">
          <a:xfrm>
            <a:off x="5943600" y="2971800"/>
            <a:ext cx="688975" cy="1600200"/>
            <a:chOff x="2880" y="1968"/>
            <a:chExt cx="434" cy="1008"/>
          </a:xfrm>
        </p:grpSpPr>
        <p:sp>
          <p:nvSpPr>
            <p:cNvPr id="44" name="Line 11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5" name="Rectangle 12"/>
            <p:cNvSpPr>
              <a:spLocks noChangeArrowheads="1"/>
            </p:cNvSpPr>
            <p:nvPr/>
          </p:nvSpPr>
          <p:spPr bwMode="auto">
            <a:xfrm>
              <a:off x="2908" y="2287"/>
              <a:ext cx="4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2400">
                  <a:solidFill>
                    <a:schemeClr val="bg2"/>
                  </a:solidFill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</a:rPr>
                <a:t>OP</a:t>
              </a:r>
            </a:p>
          </p:txBody>
        </p:sp>
      </p:grpSp>
      <p:grpSp>
        <p:nvGrpSpPr>
          <p:cNvPr id="46" name="Group 13"/>
          <p:cNvGrpSpPr>
            <a:grpSpLocks/>
          </p:cNvGrpSpPr>
          <p:nvPr/>
        </p:nvGrpSpPr>
        <p:grpSpPr bwMode="auto">
          <a:xfrm>
            <a:off x="3768725" y="2009775"/>
            <a:ext cx="2755900" cy="1003300"/>
            <a:chOff x="1487" y="1346"/>
            <a:chExt cx="1736" cy="632"/>
          </a:xfrm>
        </p:grpSpPr>
        <p:grpSp>
          <p:nvGrpSpPr>
            <p:cNvPr id="47" name="Group 14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50" name="Text Box 15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600">
                    <a:solidFill>
                      <a:schemeClr val="bg2"/>
                    </a:solidFill>
                    <a:latin typeface="Times New Roman" pitchFamily="18" charset="0"/>
                  </a:rPr>
                  <a:t>ortho (J=1)</a:t>
                </a:r>
              </a:p>
            </p:txBody>
          </p:sp>
          <p:grpSp>
            <p:nvGrpSpPr>
              <p:cNvPr id="51" name="Group 16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52" name="Oval 17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5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/>
                  <a:r>
                    <a:rPr lang="en-US" sz="2400" i="1">
                      <a:solidFill>
                        <a:schemeClr val="tx1"/>
                      </a:solidFill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48" name="Line 19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9" name="Rectangle 20"/>
            <p:cNvSpPr>
              <a:spLocks noChangeArrowheads="1"/>
            </p:cNvSpPr>
            <p:nvPr/>
          </p:nvSpPr>
          <p:spPr bwMode="auto">
            <a:xfrm>
              <a:off x="1753" y="1592"/>
              <a:ext cx="4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cs typeface="+mn-cs"/>
                </a:rPr>
                <a:t>f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OF</a:t>
              </a:r>
            </a:p>
          </p:txBody>
        </p:sp>
      </p:grpSp>
      <p:grpSp>
        <p:nvGrpSpPr>
          <p:cNvPr id="54" name="Group 21"/>
          <p:cNvGrpSpPr>
            <a:grpSpLocks/>
          </p:cNvGrpSpPr>
          <p:nvPr/>
        </p:nvGrpSpPr>
        <p:grpSpPr bwMode="auto">
          <a:xfrm>
            <a:off x="3770313" y="4321175"/>
            <a:ext cx="2713037" cy="1390650"/>
            <a:chOff x="1488" y="2792"/>
            <a:chExt cx="1709" cy="876"/>
          </a:xfrm>
        </p:grpSpPr>
        <p:grpSp>
          <p:nvGrpSpPr>
            <p:cNvPr id="55" name="Group 22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58" name="Text Box 23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600">
                    <a:solidFill>
                      <a:schemeClr val="bg2"/>
                    </a:solidFill>
                    <a:latin typeface="Times New Roman" pitchFamily="18" charset="0"/>
                  </a:rPr>
                  <a:t>para (J=0)</a:t>
                </a:r>
              </a:p>
            </p:txBody>
          </p:sp>
          <p:grpSp>
            <p:nvGrpSpPr>
              <p:cNvPr id="59" name="Group 24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60" name="Oval 25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de-DE" sz="40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6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/>
                  <a:r>
                    <a:rPr lang="en-US" sz="2400" i="1">
                      <a:solidFill>
                        <a:schemeClr val="tx1"/>
                      </a:solidFill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56" name="Line 27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57" name="Rectangle 28"/>
            <p:cNvSpPr>
              <a:spLocks noChangeArrowheads="1"/>
            </p:cNvSpPr>
            <p:nvPr/>
          </p:nvSpPr>
          <p:spPr bwMode="auto">
            <a:xfrm>
              <a:off x="1794" y="2792"/>
              <a:ext cx="4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cs typeface="+mn-cs"/>
                </a:rPr>
                <a:t>f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PF</a:t>
              </a:r>
            </a:p>
          </p:txBody>
        </p:sp>
      </p:grpSp>
      <p:grpSp>
        <p:nvGrpSpPr>
          <p:cNvPr id="62" name="Group 29"/>
          <p:cNvGrpSpPr>
            <a:grpSpLocks/>
          </p:cNvGrpSpPr>
          <p:nvPr/>
        </p:nvGrpSpPr>
        <p:grpSpPr bwMode="auto">
          <a:xfrm>
            <a:off x="6553200" y="2057400"/>
            <a:ext cx="2249487" cy="457200"/>
            <a:chOff x="3168" y="1382"/>
            <a:chExt cx="1417" cy="288"/>
          </a:xfrm>
        </p:grpSpPr>
        <p:sp>
          <p:nvSpPr>
            <p:cNvPr id="63" name="Line 30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4" name="Text Box 31"/>
            <p:cNvSpPr txBox="1">
              <a:spLocks noChangeArrowheads="1"/>
            </p:cNvSpPr>
            <p:nvPr/>
          </p:nvSpPr>
          <p:spPr bwMode="auto">
            <a:xfrm>
              <a:off x="3482" y="1382"/>
              <a:ext cx="11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0099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</a:rPr>
                <a:t>OM</a:t>
              </a:r>
              <a:r>
                <a:rPr lang="de-DE" sz="2400" b="1">
                  <a:solidFill>
                    <a:srgbClr val="009900"/>
                  </a:solidFill>
                </a:rPr>
                <a:t> ~ ¾ </a:t>
              </a:r>
              <a:r>
                <a:rPr lang="de-DE" sz="2400" b="1">
                  <a:solidFill>
                    <a:srgbClr val="0099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</a:rPr>
                <a:t>S</a:t>
              </a:r>
            </a:p>
          </p:txBody>
        </p:sp>
      </p:grpSp>
      <p:grpSp>
        <p:nvGrpSpPr>
          <p:cNvPr id="65" name="Group 32"/>
          <p:cNvGrpSpPr>
            <a:grpSpLocks/>
          </p:cNvGrpSpPr>
          <p:nvPr/>
        </p:nvGrpSpPr>
        <p:grpSpPr bwMode="auto">
          <a:xfrm>
            <a:off x="6553200" y="4768850"/>
            <a:ext cx="2238375" cy="457200"/>
            <a:chOff x="3168" y="3090"/>
            <a:chExt cx="1410" cy="288"/>
          </a:xfrm>
        </p:grpSpPr>
        <p:sp>
          <p:nvSpPr>
            <p:cNvPr id="66" name="Line 33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67" name="Text Box 34"/>
            <p:cNvSpPr txBox="1">
              <a:spLocks noChangeArrowheads="1"/>
            </p:cNvSpPr>
            <p:nvPr/>
          </p:nvSpPr>
          <p:spPr bwMode="auto">
            <a:xfrm>
              <a:off x="3490" y="3090"/>
              <a:ext cx="10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</a:rPr>
                <a:t>PM</a:t>
              </a:r>
              <a:r>
                <a:rPr lang="de-DE" sz="2400" b="1">
                  <a:solidFill>
                    <a:srgbClr val="FF0000"/>
                  </a:solidFill>
                </a:rPr>
                <a:t> ~ ¼ </a:t>
              </a:r>
              <a:r>
                <a:rPr lang="de-DE" sz="24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</a:rPr>
                <a:t>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99885447"/>
      </p:ext>
    </p:extLst>
  </p:cSld>
  <p:clrMapOvr>
    <a:masterClrMapping/>
  </p:clrMapOvr>
  <p:transition advTm="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0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67" y="3295348"/>
            <a:ext cx="4107290" cy="3552019"/>
          </a:xfrm>
          <a:prstGeom prst="rect">
            <a:avLst/>
          </a:prstGeom>
        </p:spPr>
      </p:pic>
      <p:pic>
        <p:nvPicPr>
          <p:cNvPr id="47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1" y="3293231"/>
            <a:ext cx="4114800" cy="35520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53136" y="1769"/>
            <a:ext cx="7620000" cy="3253217"/>
            <a:chOff x="304800" y="28575"/>
            <a:chExt cx="8610600" cy="3946525"/>
          </a:xfrm>
        </p:grpSpPr>
        <p:sp>
          <p:nvSpPr>
            <p:cNvPr id="20483" name="Rectangle 1084"/>
            <p:cNvSpPr>
              <a:spLocks noChangeArrowheads="1"/>
            </p:cNvSpPr>
            <p:nvPr/>
          </p:nvSpPr>
          <p:spPr bwMode="auto">
            <a:xfrm>
              <a:off x="304800" y="28575"/>
              <a:ext cx="8610600" cy="3943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endParaRPr lang="de-DE" sz="2000" baseline="-25000">
                <a:solidFill>
                  <a:schemeClr val="bg2"/>
                </a:solidFill>
                <a:latin typeface="Symbol" pitchFamily="18" charset="2"/>
              </a:endParaRPr>
            </a:p>
          </p:txBody>
        </p:sp>
        <p:grpSp>
          <p:nvGrpSpPr>
            <p:cNvPr id="20484" name="Group 1085"/>
            <p:cNvGrpSpPr>
              <a:grpSpLocks/>
            </p:cNvGrpSpPr>
            <p:nvPr/>
          </p:nvGrpSpPr>
          <p:grpSpPr bwMode="auto">
            <a:xfrm>
              <a:off x="1636713" y="1577975"/>
              <a:ext cx="768350" cy="685800"/>
              <a:chOff x="1079" y="2164"/>
              <a:chExt cx="484" cy="432"/>
            </a:xfrm>
          </p:grpSpPr>
          <p:sp>
            <p:nvSpPr>
              <p:cNvPr id="101438" name="Oval 1086"/>
              <p:cNvSpPr>
                <a:spLocks noChangeArrowheads="1"/>
              </p:cNvSpPr>
              <p:nvPr/>
            </p:nvSpPr>
            <p:spPr bwMode="auto">
              <a:xfrm>
                <a:off x="1110" y="2164"/>
                <a:ext cx="432" cy="432"/>
              </a:xfrm>
              <a:prstGeom prst="ellipse">
                <a:avLst/>
              </a:prstGeom>
              <a:solidFill>
                <a:srgbClr val="0000FF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514" name="Text Box 1087"/>
              <p:cNvSpPr txBox="1">
                <a:spLocks noChangeArrowheads="1"/>
              </p:cNvSpPr>
              <p:nvPr/>
            </p:nvSpPr>
            <p:spPr bwMode="auto">
              <a:xfrm>
                <a:off x="1079" y="2212"/>
                <a:ext cx="48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400" i="1">
                    <a:solidFill>
                      <a:schemeClr val="tx1"/>
                    </a:solidFill>
                    <a:latin typeface="Times New Roman" pitchFamily="18" charset="0"/>
                  </a:rPr>
                  <a:t> pμ</a:t>
                </a:r>
                <a:r>
                  <a:rPr lang="en-US" sz="2400" b="1" i="1" baseline="-25000">
                    <a:solidFill>
                      <a:schemeClr val="tx1"/>
                    </a:solidFill>
                    <a:latin typeface="Times New Roman" pitchFamily="18" charset="0"/>
                  </a:rPr>
                  <a:t>↑↓</a:t>
                </a:r>
                <a:endParaRPr lang="en-US" sz="2400" i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485" name="Group 1088"/>
            <p:cNvGrpSpPr>
              <a:grpSpLocks/>
            </p:cNvGrpSpPr>
            <p:nvPr/>
          </p:nvGrpSpPr>
          <p:grpSpPr bwMode="auto">
            <a:xfrm>
              <a:off x="1160463" y="2336800"/>
              <a:ext cx="1735137" cy="952500"/>
              <a:chOff x="2359" y="3264"/>
              <a:chExt cx="1093" cy="600"/>
            </a:xfrm>
          </p:grpSpPr>
          <p:sp>
            <p:nvSpPr>
              <p:cNvPr id="101441" name="Line 1089"/>
              <p:cNvSpPr>
                <a:spLocks noChangeShapeType="1"/>
              </p:cNvSpPr>
              <p:nvPr/>
            </p:nvSpPr>
            <p:spPr bwMode="auto">
              <a:xfrm>
                <a:off x="2907" y="3264"/>
                <a:ext cx="0" cy="33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512" name="Text Box 1090"/>
              <p:cNvSpPr txBox="1">
                <a:spLocks noChangeArrowheads="1"/>
              </p:cNvSpPr>
              <p:nvPr/>
            </p:nvSpPr>
            <p:spPr bwMode="auto">
              <a:xfrm>
                <a:off x="2359" y="3576"/>
                <a:ext cx="109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de-DE" sz="2400" b="1">
                    <a:solidFill>
                      <a:schemeClr val="bg1"/>
                    </a:solidFill>
                    <a:latin typeface="Symbol" pitchFamily="18" charset="2"/>
                  </a:rPr>
                  <a:t>L</a:t>
                </a:r>
                <a:r>
                  <a:rPr lang="de-DE" sz="2400" b="1" baseline="-25000">
                    <a:solidFill>
                      <a:schemeClr val="bg1"/>
                    </a:solidFill>
                  </a:rPr>
                  <a:t>S</a:t>
                </a:r>
                <a:r>
                  <a:rPr lang="de-DE" sz="2400" b="1">
                    <a:solidFill>
                      <a:schemeClr val="bg1"/>
                    </a:solidFill>
                  </a:rPr>
                  <a:t> ~ 700s</a:t>
                </a:r>
                <a:r>
                  <a:rPr lang="de-DE" sz="2400" b="1" baseline="30000">
                    <a:solidFill>
                      <a:schemeClr val="bg1"/>
                    </a:solidFill>
                  </a:rPr>
                  <a:t>-1</a:t>
                </a:r>
              </a:p>
            </p:txBody>
          </p:sp>
        </p:grpSp>
        <p:grpSp>
          <p:nvGrpSpPr>
            <p:cNvPr id="20486" name="Group 1091"/>
            <p:cNvGrpSpPr>
              <a:grpSpLocks/>
            </p:cNvGrpSpPr>
            <p:nvPr/>
          </p:nvGrpSpPr>
          <p:grpSpPr bwMode="auto">
            <a:xfrm>
              <a:off x="4572000" y="1276350"/>
              <a:ext cx="690563" cy="1600200"/>
              <a:chOff x="2880" y="1968"/>
              <a:chExt cx="435" cy="1008"/>
            </a:xfrm>
          </p:grpSpPr>
          <p:sp>
            <p:nvSpPr>
              <p:cNvPr id="101444" name="Line 1092"/>
              <p:cNvSpPr>
                <a:spLocks noChangeShapeType="1"/>
              </p:cNvSpPr>
              <p:nvPr/>
            </p:nvSpPr>
            <p:spPr bwMode="auto">
              <a:xfrm rot="5400000" flipV="1">
                <a:off x="2376" y="2472"/>
                <a:ext cx="1008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510" name="Rectangle 1093"/>
              <p:cNvSpPr>
                <a:spLocks noChangeArrowheads="1"/>
              </p:cNvSpPr>
              <p:nvPr/>
            </p:nvSpPr>
            <p:spPr bwMode="auto">
              <a:xfrm>
                <a:off x="2909" y="2287"/>
                <a:ext cx="40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ctr"/>
                <a:r>
                  <a:rPr lang="de-DE" sz="2400">
                    <a:solidFill>
                      <a:schemeClr val="bg2"/>
                    </a:solidFill>
                    <a:latin typeface="Symbol" pitchFamily="18" charset="2"/>
                  </a:rPr>
                  <a:t>l</a:t>
                </a:r>
                <a:r>
                  <a:rPr lang="de-DE" sz="2400" baseline="-25000">
                    <a:solidFill>
                      <a:schemeClr val="bg2"/>
                    </a:solidFill>
                  </a:rPr>
                  <a:t>OP</a:t>
                </a:r>
              </a:p>
            </p:txBody>
          </p:sp>
        </p:grpSp>
        <p:grpSp>
          <p:nvGrpSpPr>
            <p:cNvPr id="20487" name="Group 1094"/>
            <p:cNvGrpSpPr>
              <a:grpSpLocks/>
            </p:cNvGrpSpPr>
            <p:nvPr/>
          </p:nvGrpSpPr>
          <p:grpSpPr bwMode="auto">
            <a:xfrm>
              <a:off x="2360613" y="273050"/>
              <a:ext cx="2755900" cy="1003300"/>
              <a:chOff x="1487" y="1346"/>
              <a:chExt cx="1736" cy="632"/>
            </a:xfrm>
          </p:grpSpPr>
          <p:grpSp>
            <p:nvGrpSpPr>
              <p:cNvPr id="20502" name="Group 1095"/>
              <p:cNvGrpSpPr>
                <a:grpSpLocks/>
              </p:cNvGrpSpPr>
              <p:nvPr/>
            </p:nvGrpSpPr>
            <p:grpSpPr bwMode="auto">
              <a:xfrm>
                <a:off x="2532" y="1346"/>
                <a:ext cx="691" cy="632"/>
                <a:chOff x="2532" y="1346"/>
                <a:chExt cx="691" cy="632"/>
              </a:xfrm>
            </p:grpSpPr>
            <p:sp>
              <p:nvSpPr>
                <p:cNvPr id="20505" name="Text Box 1096"/>
                <p:cNvSpPr txBox="1">
                  <a:spLocks noChangeArrowheads="1"/>
                </p:cNvSpPr>
                <p:nvPr/>
              </p:nvSpPr>
              <p:spPr bwMode="auto">
                <a:xfrm>
                  <a:off x="2532" y="1766"/>
                  <a:ext cx="691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/>
                  <a:r>
                    <a:rPr lang="en-US" sz="1600">
                      <a:solidFill>
                        <a:schemeClr val="bg2"/>
                      </a:solidFill>
                      <a:latin typeface="Times New Roman" pitchFamily="18" charset="0"/>
                    </a:rPr>
                    <a:t>ortho (J=1)</a:t>
                  </a:r>
                </a:p>
              </p:txBody>
            </p:sp>
            <p:grpSp>
              <p:nvGrpSpPr>
                <p:cNvPr id="20506" name="Group 1097"/>
                <p:cNvGrpSpPr>
                  <a:grpSpLocks/>
                </p:cNvGrpSpPr>
                <p:nvPr/>
              </p:nvGrpSpPr>
              <p:grpSpPr bwMode="auto">
                <a:xfrm>
                  <a:off x="2622" y="1346"/>
                  <a:ext cx="462" cy="432"/>
                  <a:chOff x="2622" y="1346"/>
                  <a:chExt cx="462" cy="432"/>
                </a:xfrm>
              </p:grpSpPr>
              <p:sp>
                <p:nvSpPr>
                  <p:cNvPr id="101450" name="Oval 1098"/>
                  <p:cNvSpPr>
                    <a:spLocks noChangeArrowheads="1"/>
                  </p:cNvSpPr>
                  <p:nvPr/>
                </p:nvSpPr>
                <p:spPr bwMode="auto">
                  <a:xfrm>
                    <a:off x="2652" y="1346"/>
                    <a:ext cx="432" cy="432"/>
                  </a:xfrm>
                  <a:prstGeom prst="ellipse">
                    <a:avLst/>
                  </a:prstGeom>
                  <a:solidFill>
                    <a:srgbClr val="009900"/>
                  </a:solidFill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20508" name="Text Box 109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22" y="1376"/>
                    <a:ext cx="452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62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>
                    <a:spAutoFit/>
                  </a:bodyPr>
                  <a:lstStyle>
                    <a:lvl1pPr eaLnBrk="0" hangingPunct="0"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/>
                    <a:r>
                      <a:rPr lang="en-US" sz="2400" i="1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 ppμ</a:t>
                    </a:r>
                    <a:endParaRPr lang="en-US" sz="2400">
                      <a:solidFill>
                        <a:schemeClr val="tx1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101452" name="Line 1100"/>
              <p:cNvSpPr>
                <a:spLocks noChangeShapeType="1"/>
              </p:cNvSpPr>
              <p:nvPr/>
            </p:nvSpPr>
            <p:spPr bwMode="auto">
              <a:xfrm rot="19899179" flipV="1">
                <a:off x="1487" y="1920"/>
                <a:ext cx="120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1453" name="Rectangle 1101"/>
              <p:cNvSpPr>
                <a:spLocks noChangeArrowheads="1"/>
              </p:cNvSpPr>
              <p:nvPr/>
            </p:nvSpPr>
            <p:spPr bwMode="auto">
              <a:xfrm>
                <a:off x="1753" y="1592"/>
                <a:ext cx="49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>
                  <a:defRPr/>
                </a:pPr>
                <a:r>
                  <a:rPr lang="en-US" sz="2400" b="1">
                    <a:solidFill>
                      <a:srgbClr val="F45A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18" charset="2"/>
                    <a:cs typeface="+mn-cs"/>
                  </a:rPr>
                  <a:t>f</a:t>
                </a:r>
                <a:r>
                  <a:rPr lang="de-DE" sz="2400">
                    <a:solidFill>
                      <a:schemeClr val="bg2"/>
                    </a:solidFill>
                    <a:latin typeface="Symbol" pitchFamily="18" charset="2"/>
                    <a:cs typeface="+mn-cs"/>
                  </a:rPr>
                  <a:t>l</a:t>
                </a:r>
                <a:r>
                  <a:rPr lang="de-DE" sz="2400" baseline="-25000">
                    <a:solidFill>
                      <a:schemeClr val="bg2"/>
                    </a:solidFill>
                    <a:cs typeface="+mn-cs"/>
                  </a:rPr>
                  <a:t>OF</a:t>
                </a:r>
              </a:p>
            </p:txBody>
          </p:sp>
        </p:grpSp>
        <p:grpSp>
          <p:nvGrpSpPr>
            <p:cNvPr id="20488" name="Group 1102"/>
            <p:cNvGrpSpPr>
              <a:grpSpLocks/>
            </p:cNvGrpSpPr>
            <p:nvPr/>
          </p:nvGrpSpPr>
          <p:grpSpPr bwMode="auto">
            <a:xfrm>
              <a:off x="2362200" y="2584450"/>
              <a:ext cx="2713038" cy="1390650"/>
              <a:chOff x="1488" y="2792"/>
              <a:chExt cx="1709" cy="876"/>
            </a:xfrm>
          </p:grpSpPr>
          <p:grpSp>
            <p:nvGrpSpPr>
              <p:cNvPr id="20495" name="Group 1103"/>
              <p:cNvGrpSpPr>
                <a:grpSpLocks/>
              </p:cNvGrpSpPr>
              <p:nvPr/>
            </p:nvGrpSpPr>
            <p:grpSpPr bwMode="auto">
              <a:xfrm>
                <a:off x="2556" y="3024"/>
                <a:ext cx="641" cy="644"/>
                <a:chOff x="2556" y="3024"/>
                <a:chExt cx="641" cy="644"/>
              </a:xfrm>
            </p:grpSpPr>
            <p:sp>
              <p:nvSpPr>
                <p:cNvPr id="20498" name="Text Box 1104"/>
                <p:cNvSpPr txBox="1">
                  <a:spLocks noChangeArrowheads="1"/>
                </p:cNvSpPr>
                <p:nvPr/>
              </p:nvSpPr>
              <p:spPr bwMode="auto">
                <a:xfrm>
                  <a:off x="2556" y="3456"/>
                  <a:ext cx="641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/>
                  <a:r>
                    <a:rPr lang="en-US" sz="1600">
                      <a:solidFill>
                        <a:schemeClr val="bg2"/>
                      </a:solidFill>
                      <a:latin typeface="Times New Roman" pitchFamily="18" charset="0"/>
                    </a:rPr>
                    <a:t>para (J=0)</a:t>
                  </a:r>
                </a:p>
              </p:txBody>
            </p:sp>
            <p:grpSp>
              <p:nvGrpSpPr>
                <p:cNvPr id="20499" name="Group 1105"/>
                <p:cNvGrpSpPr>
                  <a:grpSpLocks/>
                </p:cNvGrpSpPr>
                <p:nvPr/>
              </p:nvGrpSpPr>
              <p:grpSpPr bwMode="auto">
                <a:xfrm>
                  <a:off x="2652" y="3024"/>
                  <a:ext cx="456" cy="432"/>
                  <a:chOff x="3582" y="1410"/>
                  <a:chExt cx="456" cy="432"/>
                </a:xfrm>
              </p:grpSpPr>
              <p:sp>
                <p:nvSpPr>
                  <p:cNvPr id="101458" name="Oval 1106"/>
                  <p:cNvSpPr>
                    <a:spLocks noChangeArrowheads="1"/>
                  </p:cNvSpPr>
                  <p:nvPr/>
                </p:nvSpPr>
                <p:spPr bwMode="auto">
                  <a:xfrm>
                    <a:off x="3606" y="1410"/>
                    <a:ext cx="432" cy="4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905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de-DE" sz="4000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20501" name="Text Box 11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2" y="1458"/>
                    <a:ext cx="452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762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>
                    <a:spAutoFit/>
                  </a:bodyPr>
                  <a:lstStyle>
                    <a:lvl1pPr eaLnBrk="0" hangingPunct="0"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742950" indent="-285750" eaLnBrk="0" hangingPunct="0"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marL="1143000" indent="-228600" eaLnBrk="0" hangingPunct="0"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marL="1600200" indent="-228600" eaLnBrk="0" hangingPunct="0"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marL="2057400" indent="-228600" eaLnBrk="0" hangingPunct="0"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500">
                        <a:solidFill>
                          <a:schemeClr val="folHlink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algn="ctr"/>
                    <a:r>
                      <a:rPr lang="en-US" sz="2400" i="1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 ppμ</a:t>
                    </a:r>
                    <a:endParaRPr lang="en-US" sz="2400">
                      <a:solidFill>
                        <a:schemeClr val="tx1"/>
                      </a:solidFill>
                      <a:latin typeface="Times New Roman" pitchFamily="18" charset="0"/>
                    </a:endParaRPr>
                  </a:p>
                </p:txBody>
              </p:sp>
            </p:grpSp>
          </p:grpSp>
          <p:sp>
            <p:nvSpPr>
              <p:cNvPr id="101460" name="Line 1108"/>
              <p:cNvSpPr>
                <a:spLocks noChangeShapeType="1"/>
              </p:cNvSpPr>
              <p:nvPr/>
            </p:nvSpPr>
            <p:spPr bwMode="auto">
              <a:xfrm rot="1700821">
                <a:off x="1488" y="2832"/>
                <a:ext cx="120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1461" name="Rectangle 1109"/>
              <p:cNvSpPr>
                <a:spLocks noChangeArrowheads="1"/>
              </p:cNvSpPr>
              <p:nvPr/>
            </p:nvSpPr>
            <p:spPr bwMode="auto">
              <a:xfrm>
                <a:off x="1795" y="2792"/>
                <a:ext cx="48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>
                  <a:defRPr/>
                </a:pPr>
                <a:r>
                  <a:rPr lang="en-US" sz="2400" b="1">
                    <a:solidFill>
                      <a:srgbClr val="F45A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18" charset="2"/>
                    <a:cs typeface="+mn-cs"/>
                  </a:rPr>
                  <a:t>f</a:t>
                </a:r>
                <a:r>
                  <a:rPr lang="de-DE" sz="2400">
                    <a:solidFill>
                      <a:schemeClr val="bg2"/>
                    </a:solidFill>
                    <a:latin typeface="Symbol" pitchFamily="18" charset="2"/>
                    <a:cs typeface="+mn-cs"/>
                  </a:rPr>
                  <a:t>l</a:t>
                </a:r>
                <a:r>
                  <a:rPr lang="de-DE" sz="2400" baseline="-25000">
                    <a:solidFill>
                      <a:schemeClr val="bg2"/>
                    </a:solidFill>
                    <a:cs typeface="+mn-cs"/>
                  </a:rPr>
                  <a:t>PF</a:t>
                </a:r>
              </a:p>
            </p:txBody>
          </p:sp>
        </p:grpSp>
        <p:grpSp>
          <p:nvGrpSpPr>
            <p:cNvPr id="20489" name="Group 1110"/>
            <p:cNvGrpSpPr>
              <a:grpSpLocks/>
            </p:cNvGrpSpPr>
            <p:nvPr/>
          </p:nvGrpSpPr>
          <p:grpSpPr bwMode="auto">
            <a:xfrm>
              <a:off x="5029200" y="346075"/>
              <a:ext cx="2251075" cy="457200"/>
              <a:chOff x="3168" y="1382"/>
              <a:chExt cx="1418" cy="288"/>
            </a:xfrm>
          </p:grpSpPr>
          <p:sp>
            <p:nvSpPr>
              <p:cNvPr id="101463" name="Line 1111"/>
              <p:cNvSpPr>
                <a:spLocks noChangeShapeType="1"/>
              </p:cNvSpPr>
              <p:nvPr/>
            </p:nvSpPr>
            <p:spPr bwMode="auto">
              <a:xfrm rot="16200000" flipH="1">
                <a:off x="3335" y="1369"/>
                <a:ext cx="0" cy="334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494" name="Text Box 1112"/>
              <p:cNvSpPr txBox="1">
                <a:spLocks noChangeArrowheads="1"/>
              </p:cNvSpPr>
              <p:nvPr/>
            </p:nvSpPr>
            <p:spPr bwMode="auto">
              <a:xfrm>
                <a:off x="3483" y="1382"/>
                <a:ext cx="110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de-DE" sz="2400" b="1">
                    <a:solidFill>
                      <a:srgbClr val="009900"/>
                    </a:solidFill>
                    <a:latin typeface="Symbol" pitchFamily="18" charset="2"/>
                  </a:rPr>
                  <a:t>L</a:t>
                </a:r>
                <a:r>
                  <a:rPr lang="de-DE" sz="2400" b="1" baseline="-25000">
                    <a:solidFill>
                      <a:srgbClr val="009900"/>
                    </a:solidFill>
                  </a:rPr>
                  <a:t>OM</a:t>
                </a:r>
                <a:r>
                  <a:rPr lang="de-DE" sz="2400" b="1">
                    <a:solidFill>
                      <a:srgbClr val="009900"/>
                    </a:solidFill>
                  </a:rPr>
                  <a:t> ~ ¾ </a:t>
                </a:r>
                <a:r>
                  <a:rPr lang="de-DE" sz="2400" b="1">
                    <a:solidFill>
                      <a:srgbClr val="009900"/>
                    </a:solidFill>
                    <a:latin typeface="Symbol" pitchFamily="18" charset="2"/>
                  </a:rPr>
                  <a:t>L</a:t>
                </a:r>
                <a:r>
                  <a:rPr lang="de-DE" sz="2400" b="1" baseline="-25000">
                    <a:solidFill>
                      <a:srgbClr val="009900"/>
                    </a:solidFill>
                  </a:rPr>
                  <a:t>S</a:t>
                </a:r>
              </a:p>
            </p:txBody>
          </p:sp>
        </p:grpSp>
        <p:grpSp>
          <p:nvGrpSpPr>
            <p:cNvPr id="20490" name="Group 1113"/>
            <p:cNvGrpSpPr>
              <a:grpSpLocks/>
            </p:cNvGrpSpPr>
            <p:nvPr/>
          </p:nvGrpSpPr>
          <p:grpSpPr bwMode="auto">
            <a:xfrm>
              <a:off x="5029200" y="3057525"/>
              <a:ext cx="2239963" cy="457200"/>
              <a:chOff x="3168" y="3090"/>
              <a:chExt cx="1411" cy="288"/>
            </a:xfrm>
          </p:grpSpPr>
          <p:sp>
            <p:nvSpPr>
              <p:cNvPr id="101466" name="Line 1114"/>
              <p:cNvSpPr>
                <a:spLocks noChangeShapeType="1"/>
              </p:cNvSpPr>
              <p:nvPr/>
            </p:nvSpPr>
            <p:spPr bwMode="auto">
              <a:xfrm rot="16200000" flipH="1">
                <a:off x="3335" y="3077"/>
                <a:ext cx="0" cy="33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0492" name="Text Box 1115"/>
              <p:cNvSpPr txBox="1">
                <a:spLocks noChangeArrowheads="1"/>
              </p:cNvSpPr>
              <p:nvPr/>
            </p:nvSpPr>
            <p:spPr bwMode="auto">
              <a:xfrm>
                <a:off x="3491" y="3090"/>
                <a:ext cx="108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/>
                <a:r>
                  <a:rPr lang="de-DE" sz="2400" b="1">
                    <a:solidFill>
                      <a:srgbClr val="FF0000"/>
                    </a:solidFill>
                    <a:latin typeface="Symbol" pitchFamily="18" charset="2"/>
                  </a:rPr>
                  <a:t>L</a:t>
                </a:r>
                <a:r>
                  <a:rPr lang="de-DE" sz="2400" b="1" baseline="-25000">
                    <a:solidFill>
                      <a:srgbClr val="FF0000"/>
                    </a:solidFill>
                  </a:rPr>
                  <a:t>PM</a:t>
                </a:r>
                <a:r>
                  <a:rPr lang="de-DE" sz="2400" b="1">
                    <a:solidFill>
                      <a:srgbClr val="FF0000"/>
                    </a:solidFill>
                  </a:rPr>
                  <a:t> ~ ¼ </a:t>
                </a:r>
                <a:r>
                  <a:rPr lang="de-DE" sz="2400" b="1">
                    <a:solidFill>
                      <a:srgbClr val="FF0000"/>
                    </a:solidFill>
                    <a:latin typeface="Symbol" pitchFamily="18" charset="2"/>
                  </a:rPr>
                  <a:t>L</a:t>
                </a:r>
                <a:r>
                  <a:rPr lang="de-DE" sz="2400" b="1" baseline="-25000">
                    <a:solidFill>
                      <a:srgbClr val="FF0000"/>
                    </a:solidFill>
                  </a:rPr>
                  <a:t>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3468109"/>
      </p:ext>
    </p:extLst>
  </p:cSld>
  <p:clrMapOvr>
    <a:masterClrMapping/>
  </p:clrMapOvr>
  <p:transition advTm="1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62267" y="1066800"/>
            <a:ext cx="8739173" cy="4800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/>
            <a:endParaRPr lang="de-DE" sz="2000" baseline="-25000">
              <a:solidFill>
                <a:schemeClr val="bg2"/>
              </a:solidFill>
              <a:latin typeface="Symbol" pitchFamily="18" charset="2"/>
            </a:endParaRP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3044825" y="3314700"/>
            <a:ext cx="768350" cy="685800"/>
            <a:chOff x="1079" y="2164"/>
            <a:chExt cx="484" cy="432"/>
          </a:xfrm>
        </p:grpSpPr>
        <p:sp>
          <p:nvSpPr>
            <p:cNvPr id="107525" name="Oval 5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82" name="Text Box 6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2400" i="1">
                  <a:solidFill>
                    <a:schemeClr val="tx1"/>
                  </a:solidFill>
                  <a:latin typeface="Times New Roman" pitchFamily="18" charset="0"/>
                </a:rPr>
                <a:t> pμ</a:t>
              </a:r>
              <a:r>
                <a:rPr lang="en-US" sz="2400" b="1" i="1" baseline="-25000">
                  <a:solidFill>
                    <a:schemeClr val="tx1"/>
                  </a:solidFill>
                  <a:latin typeface="Times New Roman" pitchFamily="18" charset="0"/>
                </a:rPr>
                <a:t>↑↓</a:t>
              </a:r>
              <a:endParaRPr lang="en-US" sz="2400" i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533" name="Group 7"/>
          <p:cNvGrpSpPr>
            <a:grpSpLocks/>
          </p:cNvGrpSpPr>
          <p:nvPr/>
        </p:nvGrpSpPr>
        <p:grpSpPr bwMode="auto">
          <a:xfrm>
            <a:off x="2568575" y="4073525"/>
            <a:ext cx="1735138" cy="952500"/>
            <a:chOff x="2359" y="3264"/>
            <a:chExt cx="1093" cy="600"/>
          </a:xfrm>
        </p:grpSpPr>
        <p:sp>
          <p:nvSpPr>
            <p:cNvPr id="107528" name="Line 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80" name="Text Box 9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chemeClr val="bg1"/>
                  </a:solidFill>
                </a:rPr>
                <a:t>S</a:t>
              </a:r>
              <a:r>
                <a:rPr lang="de-DE" sz="2400" b="1">
                  <a:solidFill>
                    <a:schemeClr val="bg1"/>
                  </a:solidFill>
                </a:rPr>
                <a:t> ~ 700s</a:t>
              </a:r>
              <a:r>
                <a:rPr lang="de-DE" sz="2400" b="1" baseline="30000">
                  <a:solidFill>
                    <a:schemeClr val="bg1"/>
                  </a:solidFill>
                </a:rPr>
                <a:t>-1</a:t>
              </a:r>
            </a:p>
          </p:txBody>
        </p:sp>
      </p:grpSp>
      <p:grpSp>
        <p:nvGrpSpPr>
          <p:cNvPr id="22534" name="Group 10"/>
          <p:cNvGrpSpPr>
            <a:grpSpLocks/>
          </p:cNvGrpSpPr>
          <p:nvPr/>
        </p:nvGrpSpPr>
        <p:grpSpPr bwMode="auto">
          <a:xfrm>
            <a:off x="5943600" y="2971800"/>
            <a:ext cx="688975" cy="1600200"/>
            <a:chOff x="2880" y="1968"/>
            <a:chExt cx="434" cy="1008"/>
          </a:xfrm>
        </p:grpSpPr>
        <p:sp>
          <p:nvSpPr>
            <p:cNvPr id="107531" name="Line 11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78" name="Rectangle 12"/>
            <p:cNvSpPr>
              <a:spLocks noChangeArrowheads="1"/>
            </p:cNvSpPr>
            <p:nvPr/>
          </p:nvSpPr>
          <p:spPr bwMode="auto">
            <a:xfrm>
              <a:off x="2908" y="2287"/>
              <a:ext cx="4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2400">
                  <a:solidFill>
                    <a:schemeClr val="bg2"/>
                  </a:solidFill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</a:rPr>
                <a:t>OP</a:t>
              </a:r>
            </a:p>
          </p:txBody>
        </p:sp>
      </p:grpSp>
      <p:grpSp>
        <p:nvGrpSpPr>
          <p:cNvPr id="22535" name="Group 13"/>
          <p:cNvGrpSpPr>
            <a:grpSpLocks/>
          </p:cNvGrpSpPr>
          <p:nvPr/>
        </p:nvGrpSpPr>
        <p:grpSpPr bwMode="auto">
          <a:xfrm>
            <a:off x="3768725" y="2009775"/>
            <a:ext cx="2755900" cy="1003300"/>
            <a:chOff x="1487" y="1346"/>
            <a:chExt cx="1736" cy="632"/>
          </a:xfrm>
        </p:grpSpPr>
        <p:grpSp>
          <p:nvGrpSpPr>
            <p:cNvPr id="22570" name="Group 14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22573" name="Text Box 15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600">
                    <a:solidFill>
                      <a:schemeClr val="bg2"/>
                    </a:solidFill>
                    <a:latin typeface="Times New Roman" pitchFamily="18" charset="0"/>
                  </a:rPr>
                  <a:t>ortho (J=1)</a:t>
                </a:r>
              </a:p>
            </p:txBody>
          </p:sp>
          <p:grpSp>
            <p:nvGrpSpPr>
              <p:cNvPr id="22574" name="Group 16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107537" name="Oval 17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2257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/>
                  <a:r>
                    <a:rPr lang="en-US" sz="2400" i="1">
                      <a:solidFill>
                        <a:schemeClr val="tx1"/>
                      </a:solidFill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7539" name="Line 19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7540" name="Rectangle 20"/>
            <p:cNvSpPr>
              <a:spLocks noChangeArrowheads="1"/>
            </p:cNvSpPr>
            <p:nvPr/>
          </p:nvSpPr>
          <p:spPr bwMode="auto">
            <a:xfrm>
              <a:off x="1753" y="1592"/>
              <a:ext cx="4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cs typeface="+mn-cs"/>
                </a:rPr>
                <a:t>f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OF</a:t>
              </a:r>
            </a:p>
          </p:txBody>
        </p:sp>
      </p:grpSp>
      <p:grpSp>
        <p:nvGrpSpPr>
          <p:cNvPr id="22536" name="Group 21"/>
          <p:cNvGrpSpPr>
            <a:grpSpLocks/>
          </p:cNvGrpSpPr>
          <p:nvPr/>
        </p:nvGrpSpPr>
        <p:grpSpPr bwMode="auto">
          <a:xfrm>
            <a:off x="3770313" y="4321175"/>
            <a:ext cx="2713037" cy="1390650"/>
            <a:chOff x="1488" y="2792"/>
            <a:chExt cx="1709" cy="876"/>
          </a:xfrm>
        </p:grpSpPr>
        <p:grpSp>
          <p:nvGrpSpPr>
            <p:cNvPr id="22563" name="Group 22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22566" name="Text Box 23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600">
                    <a:solidFill>
                      <a:schemeClr val="bg2"/>
                    </a:solidFill>
                    <a:latin typeface="Times New Roman" pitchFamily="18" charset="0"/>
                  </a:rPr>
                  <a:t>para (J=0)</a:t>
                </a:r>
              </a:p>
            </p:txBody>
          </p:sp>
          <p:grpSp>
            <p:nvGrpSpPr>
              <p:cNvPr id="22567" name="Group 24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107545" name="Oval 25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de-DE" sz="40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2256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/>
                  <a:r>
                    <a:rPr lang="en-US" sz="2400" i="1">
                      <a:solidFill>
                        <a:schemeClr val="tx1"/>
                      </a:solidFill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7547" name="Line 27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7548" name="Rectangle 28"/>
            <p:cNvSpPr>
              <a:spLocks noChangeArrowheads="1"/>
            </p:cNvSpPr>
            <p:nvPr/>
          </p:nvSpPr>
          <p:spPr bwMode="auto">
            <a:xfrm>
              <a:off x="1794" y="2792"/>
              <a:ext cx="4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cs typeface="+mn-cs"/>
                </a:rPr>
                <a:t>f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PF</a:t>
              </a:r>
            </a:p>
          </p:txBody>
        </p:sp>
      </p:grpSp>
      <p:grpSp>
        <p:nvGrpSpPr>
          <p:cNvPr id="22537" name="Group 29"/>
          <p:cNvGrpSpPr>
            <a:grpSpLocks/>
          </p:cNvGrpSpPr>
          <p:nvPr/>
        </p:nvGrpSpPr>
        <p:grpSpPr bwMode="auto">
          <a:xfrm>
            <a:off x="6763066" y="2460625"/>
            <a:ext cx="2249487" cy="457200"/>
            <a:chOff x="3168" y="1382"/>
            <a:chExt cx="1417" cy="288"/>
          </a:xfrm>
        </p:grpSpPr>
        <p:sp>
          <p:nvSpPr>
            <p:cNvPr id="107550" name="Line 30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62" name="Text Box 31"/>
            <p:cNvSpPr txBox="1">
              <a:spLocks noChangeArrowheads="1"/>
            </p:cNvSpPr>
            <p:nvPr/>
          </p:nvSpPr>
          <p:spPr bwMode="auto">
            <a:xfrm>
              <a:off x="3482" y="1382"/>
              <a:ext cx="11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0099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</a:rPr>
                <a:t>OM</a:t>
              </a:r>
              <a:r>
                <a:rPr lang="de-DE" sz="2400" b="1">
                  <a:solidFill>
                    <a:srgbClr val="009900"/>
                  </a:solidFill>
                </a:rPr>
                <a:t> ~ ¾ </a:t>
              </a:r>
              <a:r>
                <a:rPr lang="de-DE" sz="2400" b="1">
                  <a:solidFill>
                    <a:srgbClr val="0099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</a:rPr>
                <a:t>S</a:t>
              </a:r>
            </a:p>
          </p:txBody>
        </p:sp>
      </p:grpSp>
      <p:grpSp>
        <p:nvGrpSpPr>
          <p:cNvPr id="22538" name="Group 32"/>
          <p:cNvGrpSpPr>
            <a:grpSpLocks/>
          </p:cNvGrpSpPr>
          <p:nvPr/>
        </p:nvGrpSpPr>
        <p:grpSpPr bwMode="auto">
          <a:xfrm>
            <a:off x="6763066" y="5172075"/>
            <a:ext cx="2238375" cy="457200"/>
            <a:chOff x="3168" y="3090"/>
            <a:chExt cx="1410" cy="288"/>
          </a:xfrm>
        </p:grpSpPr>
        <p:sp>
          <p:nvSpPr>
            <p:cNvPr id="107553" name="Line 33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60" name="Text Box 34"/>
            <p:cNvSpPr txBox="1">
              <a:spLocks noChangeArrowheads="1"/>
            </p:cNvSpPr>
            <p:nvPr/>
          </p:nvSpPr>
          <p:spPr bwMode="auto">
            <a:xfrm>
              <a:off x="3490" y="3090"/>
              <a:ext cx="10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</a:rPr>
                <a:t>PM</a:t>
              </a:r>
              <a:r>
                <a:rPr lang="de-DE" sz="2400" b="1">
                  <a:solidFill>
                    <a:srgbClr val="FF0000"/>
                  </a:solidFill>
                </a:rPr>
                <a:t> ~ ¼ </a:t>
              </a:r>
              <a:r>
                <a:rPr lang="de-DE" sz="24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</a:rPr>
                <a:t>S</a:t>
              </a:r>
            </a:p>
          </p:txBody>
        </p:sp>
      </p:grpSp>
      <p:sp>
        <p:nvSpPr>
          <p:cNvPr id="66" name="Rectangle 1029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Muon kinetics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66" y="1568301"/>
            <a:ext cx="4107290" cy="4114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9945" y="5931408"/>
            <a:ext cx="7513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/>
              <a:t>Lower density dramatically </a:t>
            </a:r>
            <a:r>
              <a:rPr lang="en-US" sz="2400" smtClean="0"/>
              <a:t>decreases </a:t>
            </a:r>
            <a:r>
              <a:rPr lang="en-US" sz="2400"/>
              <a:t>sensitivity to molecular complications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1603517"/>
      </p:ext>
    </p:extLst>
  </p:cSld>
  <p:clrMapOvr>
    <a:masterClrMapping/>
  </p:clrMapOvr>
  <p:transition advTm="92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32" name="Rectangle 44"/>
          <p:cNvSpPr>
            <a:spLocks noChangeArrowheads="1"/>
          </p:cNvSpPr>
          <p:nvPr/>
        </p:nvSpPr>
        <p:spPr bwMode="auto">
          <a:xfrm>
            <a:off x="619125" y="819150"/>
            <a:ext cx="7924800" cy="5029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Previous results</a:t>
            </a:r>
            <a:endParaRPr lang="de-DE" sz="4000" baseline="-25000" smtClean="0">
              <a:solidFill>
                <a:schemeClr val="folHlink"/>
              </a:solidFill>
            </a:endParaRPr>
          </a:p>
        </p:txBody>
      </p:sp>
      <p:pic>
        <p:nvPicPr>
          <p:cNvPr id="21508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820738"/>
            <a:ext cx="640715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16" name="Rectangle 28"/>
          <p:cNvSpPr>
            <a:spLocks noChangeArrowheads="1"/>
          </p:cNvSpPr>
          <p:nvPr/>
        </p:nvSpPr>
        <p:spPr bwMode="auto">
          <a:xfrm>
            <a:off x="2493963" y="4330700"/>
            <a:ext cx="674687" cy="23812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117" name="Rectangle 29"/>
          <p:cNvSpPr>
            <a:spLocks noChangeArrowheads="1"/>
          </p:cNvSpPr>
          <p:nvPr/>
        </p:nvSpPr>
        <p:spPr bwMode="auto">
          <a:xfrm>
            <a:off x="2486025" y="4256088"/>
            <a:ext cx="527050" cy="18415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13" name="Text Box 31"/>
          <p:cNvSpPr txBox="1">
            <a:spLocks noChangeArrowheads="1"/>
          </p:cNvSpPr>
          <p:nvPr/>
        </p:nvSpPr>
        <p:spPr bwMode="auto">
          <a:xfrm>
            <a:off x="5902325" y="5314950"/>
            <a:ext cx="1603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chemeClr val="bg2"/>
                </a:solidFill>
                <a:latin typeface="Symbol" pitchFamily="18" charset="2"/>
              </a:rPr>
              <a:t>l</a:t>
            </a:r>
            <a:r>
              <a:rPr lang="en-US" sz="2400" b="1" baseline="-25000">
                <a:solidFill>
                  <a:schemeClr val="bg2"/>
                </a:solidFill>
              </a:rPr>
              <a:t>OP</a:t>
            </a:r>
            <a:r>
              <a:rPr lang="en-US" sz="2400" b="1">
                <a:solidFill>
                  <a:schemeClr val="bg2"/>
                </a:solidFill>
              </a:rPr>
              <a:t> (ms</a:t>
            </a:r>
            <a:r>
              <a:rPr lang="en-US" sz="2400" b="1" baseline="30000">
                <a:solidFill>
                  <a:schemeClr val="bg2"/>
                </a:solidFill>
              </a:rPr>
              <a:t>-1</a:t>
            </a:r>
            <a:r>
              <a:rPr lang="en-US" sz="2400" b="1">
                <a:solidFill>
                  <a:schemeClr val="bg2"/>
                </a:solidFill>
              </a:rPr>
              <a:t>)</a:t>
            </a:r>
            <a:endParaRPr lang="en-US" sz="2000" b="1">
              <a:solidFill>
                <a:schemeClr val="bg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35175" y="3187700"/>
            <a:ext cx="5400675" cy="574675"/>
            <a:chOff x="2035175" y="3187700"/>
            <a:chExt cx="5400675" cy="574675"/>
          </a:xfrm>
        </p:grpSpPr>
        <p:sp>
          <p:nvSpPr>
            <p:cNvPr id="89115" name="Rectangle 27"/>
            <p:cNvSpPr>
              <a:spLocks noChangeArrowheads="1"/>
            </p:cNvSpPr>
            <p:nvPr/>
          </p:nvSpPr>
          <p:spPr bwMode="auto">
            <a:xfrm rot="60000">
              <a:off x="2079625" y="3187700"/>
              <a:ext cx="5356225" cy="220663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89121" name="Text Box 33"/>
            <p:cNvSpPr txBox="1">
              <a:spLocks noChangeArrowheads="1"/>
            </p:cNvSpPr>
            <p:nvPr/>
          </p:nvSpPr>
          <p:spPr bwMode="auto">
            <a:xfrm>
              <a:off x="2035175" y="3305175"/>
              <a:ext cx="28384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>
                  <a:solidFill>
                    <a:srgbClr val="009900"/>
                  </a:solidFill>
                  <a:latin typeface="Symbol" pitchFamily="18" charset="2"/>
                </a:rPr>
                <a:t>m</a:t>
              </a:r>
              <a:r>
                <a:rPr lang="en-US" sz="2400" b="1">
                  <a:solidFill>
                    <a:srgbClr val="009900"/>
                  </a:solidFill>
                </a:rPr>
                <a:t>Cap</a:t>
              </a:r>
              <a:r>
                <a:rPr lang="en-US" sz="2400">
                  <a:solidFill>
                    <a:srgbClr val="009900"/>
                  </a:solidFill>
                </a:rPr>
                <a:t> </a:t>
              </a:r>
              <a:r>
                <a:rPr lang="en-US" sz="1600" b="1">
                  <a:solidFill>
                    <a:srgbClr val="009900"/>
                  </a:solidFill>
                </a:rPr>
                <a:t>precision</a:t>
              </a:r>
              <a:r>
                <a:rPr lang="en-US" sz="2400" b="1">
                  <a:solidFill>
                    <a:srgbClr val="009900"/>
                  </a:solidFill>
                </a:rPr>
                <a:t> </a:t>
              </a:r>
              <a:r>
                <a:rPr lang="en-US" sz="1600" b="1">
                  <a:solidFill>
                    <a:srgbClr val="009900"/>
                  </a:solidFill>
                </a:rPr>
                <a:t>goal</a:t>
              </a:r>
            </a:p>
          </p:txBody>
        </p:sp>
      </p:grpSp>
      <p:sp>
        <p:nvSpPr>
          <p:cNvPr id="21515" name="Text Box 34"/>
          <p:cNvSpPr txBox="1">
            <a:spLocks noChangeArrowheads="1"/>
          </p:cNvSpPr>
          <p:nvPr/>
        </p:nvSpPr>
        <p:spPr bwMode="auto">
          <a:xfrm>
            <a:off x="3255963" y="4425950"/>
            <a:ext cx="925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exp</a:t>
            </a:r>
          </a:p>
        </p:txBody>
      </p:sp>
      <p:sp>
        <p:nvSpPr>
          <p:cNvPr id="21516" name="Text Box 35"/>
          <p:cNvSpPr txBox="1">
            <a:spLocks noChangeArrowheads="1"/>
          </p:cNvSpPr>
          <p:nvPr/>
        </p:nvSpPr>
        <p:spPr bwMode="auto">
          <a:xfrm>
            <a:off x="4646613" y="4427538"/>
            <a:ext cx="925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theory</a:t>
            </a:r>
          </a:p>
        </p:txBody>
      </p:sp>
      <p:sp>
        <p:nvSpPr>
          <p:cNvPr id="89124" name="Line 36"/>
          <p:cNvSpPr>
            <a:spLocks noChangeShapeType="1"/>
          </p:cNvSpPr>
          <p:nvPr/>
        </p:nvSpPr>
        <p:spPr bwMode="auto">
          <a:xfrm>
            <a:off x="2060575" y="3284538"/>
            <a:ext cx="544512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6181725" y="4716463"/>
            <a:ext cx="1819275" cy="88900"/>
            <a:chOff x="3648" y="2982"/>
            <a:chExt cx="1146" cy="56"/>
          </a:xfrm>
        </p:grpSpPr>
        <p:sp>
          <p:nvSpPr>
            <p:cNvPr id="89126" name="Line 38"/>
            <p:cNvSpPr>
              <a:spLocks noChangeShapeType="1"/>
            </p:cNvSpPr>
            <p:nvPr/>
          </p:nvSpPr>
          <p:spPr bwMode="auto">
            <a:xfrm>
              <a:off x="3648" y="3012"/>
              <a:ext cx="1146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89127" name="Oval 39"/>
            <p:cNvSpPr>
              <a:spLocks noChangeArrowheads="1"/>
            </p:cNvSpPr>
            <p:nvPr/>
          </p:nvSpPr>
          <p:spPr bwMode="auto">
            <a:xfrm>
              <a:off x="4188" y="2982"/>
              <a:ext cx="56" cy="56"/>
            </a:xfrm>
            <a:prstGeom prst="ellipse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89128" name="Text Box 40"/>
          <p:cNvSpPr txBox="1">
            <a:spLocks noChangeArrowheads="1"/>
          </p:cNvSpPr>
          <p:nvPr/>
        </p:nvSpPr>
        <p:spPr bwMode="auto">
          <a:xfrm>
            <a:off x="6164263" y="4329113"/>
            <a:ext cx="1617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bg2"/>
                </a:solidFill>
              </a:rPr>
              <a:t>TRIUMF 2005</a:t>
            </a:r>
            <a:r>
              <a:rPr lang="en-US" sz="1800">
                <a:solidFill>
                  <a:schemeClr val="bg2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9130" name="Rectangle 42"/>
          <p:cNvSpPr>
            <a:spLocks noChangeArrowheads="1"/>
          </p:cNvSpPr>
          <p:nvPr/>
        </p:nvSpPr>
        <p:spPr bwMode="auto">
          <a:xfrm>
            <a:off x="2017713" y="3255963"/>
            <a:ext cx="5507037" cy="8096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9131" name="Rectangle 43"/>
          <p:cNvSpPr>
            <a:spLocks noChangeArrowheads="1"/>
          </p:cNvSpPr>
          <p:nvPr/>
        </p:nvSpPr>
        <p:spPr bwMode="auto">
          <a:xfrm>
            <a:off x="1657350" y="3163888"/>
            <a:ext cx="342900" cy="190500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522" name="Text Box 45"/>
          <p:cNvSpPr txBox="1">
            <a:spLocks noChangeArrowheads="1"/>
          </p:cNvSpPr>
          <p:nvPr/>
        </p:nvSpPr>
        <p:spPr bwMode="auto">
          <a:xfrm rot="1959780">
            <a:off x="2071688" y="2225675"/>
            <a:ext cx="2738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chemeClr val="bg2"/>
                </a:solidFill>
                <a:latin typeface="Symbol" pitchFamily="18" charset="2"/>
              </a:rPr>
              <a:t>m</a:t>
            </a:r>
            <a:r>
              <a:rPr lang="en-US" sz="2000" b="1">
                <a:solidFill>
                  <a:schemeClr val="bg2"/>
                </a:solidFill>
              </a:rPr>
              <a:t> p </a:t>
            </a:r>
            <a:r>
              <a:rPr lang="en-US" sz="2000" b="1">
                <a:solidFill>
                  <a:schemeClr val="bg2"/>
                </a:solidFill>
                <a:sym typeface="Symbol" pitchFamily="18" charset="2"/>
              </a:rPr>
              <a:t> </a:t>
            </a:r>
            <a:r>
              <a:rPr lang="en-US" sz="2000" b="1">
                <a:solidFill>
                  <a:schemeClr val="bg2"/>
                </a:solidFill>
                <a:latin typeface="Symbol" pitchFamily="18" charset="2"/>
              </a:rPr>
              <a:t>n</a:t>
            </a:r>
            <a:r>
              <a:rPr lang="en-US" sz="2000" b="1">
                <a:solidFill>
                  <a:schemeClr val="bg2"/>
                </a:solidFill>
              </a:rPr>
              <a:t> n @ SACLAY</a:t>
            </a:r>
          </a:p>
        </p:txBody>
      </p:sp>
      <p:sp>
        <p:nvSpPr>
          <p:cNvPr id="21523" name="Text Box 46"/>
          <p:cNvSpPr txBox="1">
            <a:spLocks noChangeArrowheads="1"/>
          </p:cNvSpPr>
          <p:nvPr/>
        </p:nvSpPr>
        <p:spPr bwMode="auto">
          <a:xfrm rot="445396">
            <a:off x="4505325" y="2571750"/>
            <a:ext cx="2819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2000" b="1">
                <a:solidFill>
                  <a:schemeClr val="tx1"/>
                </a:solidFill>
              </a:rPr>
              <a:t> p </a:t>
            </a:r>
            <a:r>
              <a:rPr lang="en-US" sz="2000" b="1">
                <a:solidFill>
                  <a:schemeClr val="tx1"/>
                </a:solidFill>
                <a:sym typeface="Symbol" pitchFamily="18" charset="2"/>
              </a:rPr>
              <a:t> </a:t>
            </a:r>
            <a:r>
              <a:rPr lang="en-US" sz="2000" b="1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n </a:t>
            </a:r>
            <a:r>
              <a:rPr lang="en-US" sz="2000" b="1">
                <a:solidFill>
                  <a:schemeClr val="tx1"/>
                </a:solidFill>
              </a:rPr>
              <a:t>n </a:t>
            </a:r>
            <a:r>
              <a:rPr lang="en-US" sz="2000" b="1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2000" b="1">
                <a:solidFill>
                  <a:schemeClr val="tx1"/>
                </a:solidFill>
              </a:rPr>
              <a:t> @ TRIUMF</a:t>
            </a:r>
          </a:p>
        </p:txBody>
      </p:sp>
      <p:sp>
        <p:nvSpPr>
          <p:cNvPr id="21524" name="Text Box 47"/>
          <p:cNvSpPr txBox="1">
            <a:spLocks noChangeArrowheads="1"/>
          </p:cNvSpPr>
          <p:nvPr/>
        </p:nvSpPr>
        <p:spPr bwMode="auto">
          <a:xfrm>
            <a:off x="771525" y="2724150"/>
            <a:ext cx="1603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chemeClr val="bg2"/>
                </a:solidFill>
              </a:rPr>
              <a:t>g</a:t>
            </a:r>
            <a:r>
              <a:rPr lang="en-US" sz="2400" b="1" baseline="-25000">
                <a:solidFill>
                  <a:schemeClr val="bg2"/>
                </a:solidFill>
              </a:rPr>
              <a:t>P</a:t>
            </a:r>
            <a:endParaRPr lang="en-US" sz="2000" b="1">
              <a:solidFill>
                <a:schemeClr val="bg2"/>
              </a:solidFill>
            </a:endParaRPr>
          </a:p>
        </p:txBody>
      </p:sp>
      <p:sp>
        <p:nvSpPr>
          <p:cNvPr id="89136" name="Rectangle 48"/>
          <p:cNvSpPr>
            <a:spLocks noChangeArrowheads="1"/>
          </p:cNvSpPr>
          <p:nvPr/>
        </p:nvSpPr>
        <p:spPr bwMode="auto">
          <a:xfrm>
            <a:off x="1535113" y="5864225"/>
            <a:ext cx="6070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buFontTx/>
              <a:buChar char="•"/>
              <a:defRPr/>
            </a:pP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no overlap theory, OMC &amp; RMC</a:t>
            </a:r>
          </a:p>
          <a:p>
            <a:pPr>
              <a:buFontTx/>
              <a:buChar char="•"/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large uncertainty in 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l</a:t>
            </a:r>
            <a:r>
              <a:rPr lang="en-US" sz="2800" baseline="-25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OP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  <a:sym typeface="Symbol" pitchFamily="18" charset="2"/>
              </a:rPr>
              <a:t>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g</a:t>
            </a:r>
            <a:r>
              <a:rPr lang="en-US" sz="2800" baseline="-25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±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50%</a:t>
            </a:r>
          </a:p>
        </p:txBody>
      </p:sp>
      <p:sp>
        <p:nvSpPr>
          <p:cNvPr id="21512" name="Text Box 30"/>
          <p:cNvSpPr txBox="1">
            <a:spLocks noChangeArrowheads="1"/>
          </p:cNvSpPr>
          <p:nvPr/>
        </p:nvSpPr>
        <p:spPr bwMode="auto">
          <a:xfrm>
            <a:off x="6410325" y="3259138"/>
            <a:ext cx="1042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ChPT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822655"/>
      </p:ext>
    </p:extLst>
  </p:cSld>
  <p:clrMapOvr>
    <a:masterClrMapping/>
  </p:clrMapOvr>
  <p:transition advTm="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62267" y="1066800"/>
            <a:ext cx="8739173" cy="4800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/>
            <a:endParaRPr lang="de-DE" sz="2000" baseline="-25000">
              <a:solidFill>
                <a:schemeClr val="bg2"/>
              </a:solidFill>
              <a:latin typeface="Symbol" pitchFamily="18" charset="2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>
          <a:xfrm>
            <a:off x="295936" y="-19497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Requirement of clean target</a:t>
            </a: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3044825" y="3314700"/>
            <a:ext cx="768350" cy="685800"/>
            <a:chOff x="1079" y="2164"/>
            <a:chExt cx="484" cy="432"/>
          </a:xfrm>
        </p:grpSpPr>
        <p:sp>
          <p:nvSpPr>
            <p:cNvPr id="107525" name="Oval 5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82" name="Text Box 6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2400" i="1">
                  <a:solidFill>
                    <a:schemeClr val="tx1"/>
                  </a:solidFill>
                  <a:latin typeface="Times New Roman" pitchFamily="18" charset="0"/>
                </a:rPr>
                <a:t> pμ</a:t>
              </a:r>
              <a:r>
                <a:rPr lang="en-US" sz="2400" b="1" i="1" baseline="-25000">
                  <a:solidFill>
                    <a:schemeClr val="tx1"/>
                  </a:solidFill>
                  <a:latin typeface="Times New Roman" pitchFamily="18" charset="0"/>
                </a:rPr>
                <a:t>↑↓</a:t>
              </a:r>
              <a:endParaRPr lang="en-US" sz="2400" i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533" name="Group 7"/>
          <p:cNvGrpSpPr>
            <a:grpSpLocks/>
          </p:cNvGrpSpPr>
          <p:nvPr/>
        </p:nvGrpSpPr>
        <p:grpSpPr bwMode="auto">
          <a:xfrm>
            <a:off x="2568575" y="4073525"/>
            <a:ext cx="1735138" cy="952500"/>
            <a:chOff x="2359" y="3264"/>
            <a:chExt cx="1093" cy="600"/>
          </a:xfrm>
        </p:grpSpPr>
        <p:sp>
          <p:nvSpPr>
            <p:cNvPr id="107528" name="Line 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80" name="Text Box 9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chemeClr val="bg1"/>
                  </a:solidFill>
                </a:rPr>
                <a:t>S</a:t>
              </a:r>
              <a:r>
                <a:rPr lang="de-DE" sz="2400" b="1">
                  <a:solidFill>
                    <a:schemeClr val="bg1"/>
                  </a:solidFill>
                </a:rPr>
                <a:t> ~ 700s</a:t>
              </a:r>
              <a:r>
                <a:rPr lang="de-DE" sz="2400" b="1" baseline="30000">
                  <a:solidFill>
                    <a:schemeClr val="bg1"/>
                  </a:solidFill>
                </a:rPr>
                <a:t>-1</a:t>
              </a:r>
            </a:p>
          </p:txBody>
        </p:sp>
      </p:grpSp>
      <p:grpSp>
        <p:nvGrpSpPr>
          <p:cNvPr id="22534" name="Group 10"/>
          <p:cNvGrpSpPr>
            <a:grpSpLocks/>
          </p:cNvGrpSpPr>
          <p:nvPr/>
        </p:nvGrpSpPr>
        <p:grpSpPr bwMode="auto">
          <a:xfrm>
            <a:off x="5943600" y="2971800"/>
            <a:ext cx="688975" cy="1600200"/>
            <a:chOff x="2880" y="1968"/>
            <a:chExt cx="434" cy="1008"/>
          </a:xfrm>
        </p:grpSpPr>
        <p:sp>
          <p:nvSpPr>
            <p:cNvPr id="107531" name="Line 11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78" name="Rectangle 12"/>
            <p:cNvSpPr>
              <a:spLocks noChangeArrowheads="1"/>
            </p:cNvSpPr>
            <p:nvPr/>
          </p:nvSpPr>
          <p:spPr bwMode="auto">
            <a:xfrm>
              <a:off x="2908" y="2287"/>
              <a:ext cx="4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2400">
                  <a:solidFill>
                    <a:schemeClr val="bg2"/>
                  </a:solidFill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</a:rPr>
                <a:t>OP</a:t>
              </a:r>
            </a:p>
          </p:txBody>
        </p:sp>
      </p:grpSp>
      <p:grpSp>
        <p:nvGrpSpPr>
          <p:cNvPr id="22535" name="Group 13"/>
          <p:cNvGrpSpPr>
            <a:grpSpLocks/>
          </p:cNvGrpSpPr>
          <p:nvPr/>
        </p:nvGrpSpPr>
        <p:grpSpPr bwMode="auto">
          <a:xfrm>
            <a:off x="3768725" y="2009775"/>
            <a:ext cx="2755900" cy="1003300"/>
            <a:chOff x="1487" y="1346"/>
            <a:chExt cx="1736" cy="632"/>
          </a:xfrm>
        </p:grpSpPr>
        <p:grpSp>
          <p:nvGrpSpPr>
            <p:cNvPr id="22570" name="Group 14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22573" name="Text Box 15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600">
                    <a:solidFill>
                      <a:schemeClr val="bg2"/>
                    </a:solidFill>
                    <a:latin typeface="Times New Roman" pitchFamily="18" charset="0"/>
                  </a:rPr>
                  <a:t>ortho (J=1)</a:t>
                </a:r>
              </a:p>
            </p:txBody>
          </p:sp>
          <p:grpSp>
            <p:nvGrpSpPr>
              <p:cNvPr id="22574" name="Group 16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107537" name="Oval 17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2257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/>
                  <a:r>
                    <a:rPr lang="en-US" sz="2400" i="1">
                      <a:solidFill>
                        <a:schemeClr val="tx1"/>
                      </a:solidFill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7539" name="Line 19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7540" name="Rectangle 20"/>
            <p:cNvSpPr>
              <a:spLocks noChangeArrowheads="1"/>
            </p:cNvSpPr>
            <p:nvPr/>
          </p:nvSpPr>
          <p:spPr bwMode="auto">
            <a:xfrm>
              <a:off x="1753" y="1592"/>
              <a:ext cx="4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cs typeface="+mn-cs"/>
                </a:rPr>
                <a:t>f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OF</a:t>
              </a:r>
            </a:p>
          </p:txBody>
        </p:sp>
      </p:grpSp>
      <p:grpSp>
        <p:nvGrpSpPr>
          <p:cNvPr id="22536" name="Group 21"/>
          <p:cNvGrpSpPr>
            <a:grpSpLocks/>
          </p:cNvGrpSpPr>
          <p:nvPr/>
        </p:nvGrpSpPr>
        <p:grpSpPr bwMode="auto">
          <a:xfrm>
            <a:off x="3770313" y="4321175"/>
            <a:ext cx="2713037" cy="1390650"/>
            <a:chOff x="1488" y="2792"/>
            <a:chExt cx="1709" cy="876"/>
          </a:xfrm>
        </p:grpSpPr>
        <p:grpSp>
          <p:nvGrpSpPr>
            <p:cNvPr id="22563" name="Group 22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22566" name="Text Box 23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600">
                    <a:solidFill>
                      <a:schemeClr val="bg2"/>
                    </a:solidFill>
                    <a:latin typeface="Times New Roman" pitchFamily="18" charset="0"/>
                  </a:rPr>
                  <a:t>para (J=0)</a:t>
                </a:r>
              </a:p>
            </p:txBody>
          </p:sp>
          <p:grpSp>
            <p:nvGrpSpPr>
              <p:cNvPr id="22567" name="Group 24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107545" name="Oval 25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de-DE" sz="40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2256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/>
                  <a:r>
                    <a:rPr lang="en-US" sz="2400" i="1">
                      <a:solidFill>
                        <a:schemeClr val="tx1"/>
                      </a:solidFill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7547" name="Line 27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7548" name="Rectangle 28"/>
            <p:cNvSpPr>
              <a:spLocks noChangeArrowheads="1"/>
            </p:cNvSpPr>
            <p:nvPr/>
          </p:nvSpPr>
          <p:spPr bwMode="auto">
            <a:xfrm>
              <a:off x="1794" y="2792"/>
              <a:ext cx="4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cs typeface="+mn-cs"/>
                </a:rPr>
                <a:t>f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PF</a:t>
              </a:r>
            </a:p>
          </p:txBody>
        </p:sp>
      </p:grpSp>
      <p:grpSp>
        <p:nvGrpSpPr>
          <p:cNvPr id="22537" name="Group 29"/>
          <p:cNvGrpSpPr>
            <a:grpSpLocks/>
          </p:cNvGrpSpPr>
          <p:nvPr/>
        </p:nvGrpSpPr>
        <p:grpSpPr bwMode="auto">
          <a:xfrm>
            <a:off x="6763066" y="2460625"/>
            <a:ext cx="2249487" cy="457200"/>
            <a:chOff x="3168" y="1382"/>
            <a:chExt cx="1417" cy="288"/>
          </a:xfrm>
        </p:grpSpPr>
        <p:sp>
          <p:nvSpPr>
            <p:cNvPr id="107550" name="Line 30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62" name="Text Box 31"/>
            <p:cNvSpPr txBox="1">
              <a:spLocks noChangeArrowheads="1"/>
            </p:cNvSpPr>
            <p:nvPr/>
          </p:nvSpPr>
          <p:spPr bwMode="auto">
            <a:xfrm>
              <a:off x="3482" y="1382"/>
              <a:ext cx="11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0099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</a:rPr>
                <a:t>OM</a:t>
              </a:r>
              <a:r>
                <a:rPr lang="de-DE" sz="2400" b="1">
                  <a:solidFill>
                    <a:srgbClr val="009900"/>
                  </a:solidFill>
                </a:rPr>
                <a:t> ~ ¾ </a:t>
              </a:r>
              <a:r>
                <a:rPr lang="de-DE" sz="2400" b="1">
                  <a:solidFill>
                    <a:srgbClr val="0099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</a:rPr>
                <a:t>S</a:t>
              </a:r>
            </a:p>
          </p:txBody>
        </p:sp>
      </p:grpSp>
      <p:grpSp>
        <p:nvGrpSpPr>
          <p:cNvPr id="22538" name="Group 32"/>
          <p:cNvGrpSpPr>
            <a:grpSpLocks/>
          </p:cNvGrpSpPr>
          <p:nvPr/>
        </p:nvGrpSpPr>
        <p:grpSpPr bwMode="auto">
          <a:xfrm>
            <a:off x="6763066" y="5172075"/>
            <a:ext cx="2238375" cy="457200"/>
            <a:chOff x="3168" y="3090"/>
            <a:chExt cx="1410" cy="288"/>
          </a:xfrm>
        </p:grpSpPr>
        <p:sp>
          <p:nvSpPr>
            <p:cNvPr id="107553" name="Line 33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60" name="Text Box 34"/>
            <p:cNvSpPr txBox="1">
              <a:spLocks noChangeArrowheads="1"/>
            </p:cNvSpPr>
            <p:nvPr/>
          </p:nvSpPr>
          <p:spPr bwMode="auto">
            <a:xfrm>
              <a:off x="3490" y="3090"/>
              <a:ext cx="10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</a:rPr>
                <a:t>PM</a:t>
              </a:r>
              <a:r>
                <a:rPr lang="de-DE" sz="2400" b="1">
                  <a:solidFill>
                    <a:srgbClr val="FF0000"/>
                  </a:solidFill>
                </a:rPr>
                <a:t> ~ ¼ </a:t>
              </a:r>
              <a:r>
                <a:rPr lang="de-DE" sz="24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</a:rPr>
                <a:t>S</a:t>
              </a:r>
            </a:p>
          </p:txBody>
        </p:sp>
      </p:grpSp>
      <p:grpSp>
        <p:nvGrpSpPr>
          <p:cNvPr id="13" name="Group 59"/>
          <p:cNvGrpSpPr>
            <a:grpSpLocks/>
          </p:cNvGrpSpPr>
          <p:nvPr/>
        </p:nvGrpSpPr>
        <p:grpSpPr bwMode="auto">
          <a:xfrm>
            <a:off x="1314450" y="3321050"/>
            <a:ext cx="1736725" cy="1165225"/>
            <a:chOff x="486" y="2122"/>
            <a:chExt cx="1094" cy="734"/>
          </a:xfrm>
        </p:grpSpPr>
        <p:grpSp>
          <p:nvGrpSpPr>
            <p:cNvPr id="22554" name="Group 57"/>
            <p:cNvGrpSpPr>
              <a:grpSpLocks/>
            </p:cNvGrpSpPr>
            <p:nvPr/>
          </p:nvGrpSpPr>
          <p:grpSpPr bwMode="auto">
            <a:xfrm>
              <a:off x="486" y="2424"/>
              <a:ext cx="432" cy="432"/>
              <a:chOff x="486" y="2424"/>
              <a:chExt cx="432" cy="432"/>
            </a:xfrm>
          </p:grpSpPr>
          <p:sp>
            <p:nvSpPr>
              <p:cNvPr id="107560" name="Oval 40"/>
              <p:cNvSpPr>
                <a:spLocks noChangeArrowheads="1"/>
              </p:cNvSpPr>
              <p:nvPr/>
            </p:nvSpPr>
            <p:spPr bwMode="auto">
              <a:xfrm>
                <a:off x="486" y="2424"/>
                <a:ext cx="432" cy="432"/>
              </a:xfrm>
              <a:prstGeom prst="ellipse">
                <a:avLst/>
              </a:prstGeom>
              <a:solidFill>
                <a:srgbClr val="FF0066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558" name="Text Box 41"/>
              <p:cNvSpPr txBox="1">
                <a:spLocks noChangeArrowheads="1"/>
              </p:cNvSpPr>
              <p:nvPr/>
            </p:nvSpPr>
            <p:spPr bwMode="auto">
              <a:xfrm>
                <a:off x="540" y="2478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400" i="1">
                    <a:solidFill>
                      <a:schemeClr val="tx1"/>
                    </a:solidFill>
                    <a:latin typeface="Times New Roman" pitchFamily="18" charset="0"/>
                  </a:rPr>
                  <a:t>μd</a:t>
                </a: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07563" name="Rectangle 43"/>
            <p:cNvSpPr>
              <a:spLocks noChangeArrowheads="1"/>
            </p:cNvSpPr>
            <p:nvPr/>
          </p:nvSpPr>
          <p:spPr bwMode="auto">
            <a:xfrm>
              <a:off x="963" y="2122"/>
              <a:ext cx="54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c</a:t>
              </a:r>
              <a:r>
                <a:rPr lang="en-US" sz="2400" b="1" baseline="-25000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d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pd</a:t>
              </a:r>
            </a:p>
          </p:txBody>
        </p:sp>
        <p:sp>
          <p:nvSpPr>
            <p:cNvPr id="107569" name="Line 49"/>
            <p:cNvSpPr>
              <a:spLocks noChangeShapeType="1"/>
            </p:cNvSpPr>
            <p:nvPr/>
          </p:nvSpPr>
          <p:spPr bwMode="auto">
            <a:xfrm rot="-1700821" flipH="1" flipV="1">
              <a:off x="935" y="2418"/>
              <a:ext cx="645" cy="13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7" name="Group 56"/>
          <p:cNvGrpSpPr>
            <a:grpSpLocks/>
          </p:cNvGrpSpPr>
          <p:nvPr/>
        </p:nvGrpSpPr>
        <p:grpSpPr bwMode="auto">
          <a:xfrm>
            <a:off x="1427163" y="4543425"/>
            <a:ext cx="517525" cy="971550"/>
            <a:chOff x="557" y="2892"/>
            <a:chExt cx="326" cy="612"/>
          </a:xfrm>
        </p:grpSpPr>
        <p:sp>
          <p:nvSpPr>
            <p:cNvPr id="107574" name="Line 54"/>
            <p:cNvSpPr>
              <a:spLocks noChangeShapeType="1"/>
            </p:cNvSpPr>
            <p:nvPr/>
          </p:nvSpPr>
          <p:spPr bwMode="auto">
            <a:xfrm flipH="1">
              <a:off x="708" y="2892"/>
              <a:ext cx="1" cy="33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48" name="Text Box 55"/>
            <p:cNvSpPr txBox="1">
              <a:spLocks noChangeArrowheads="1"/>
            </p:cNvSpPr>
            <p:nvPr/>
          </p:nvSpPr>
          <p:spPr bwMode="auto">
            <a:xfrm>
              <a:off x="557" y="3216"/>
              <a:ext cx="3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FF0066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66"/>
                  </a:solidFill>
                </a:rPr>
                <a:t>d</a:t>
              </a:r>
            </a:p>
          </p:txBody>
        </p:sp>
      </p:grpSp>
      <p:sp>
        <p:nvSpPr>
          <p:cNvPr id="107588" name="Rectangle 68" descr="Light upward diagonal"/>
          <p:cNvSpPr>
            <a:spLocks noChangeArrowheads="1"/>
          </p:cNvSpPr>
          <p:nvPr/>
        </p:nvSpPr>
        <p:spPr bwMode="auto">
          <a:xfrm>
            <a:off x="1073150" y="5429250"/>
            <a:ext cx="132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sz="2400">
                <a:solidFill>
                  <a:srgbClr val="FF0066"/>
                </a:solidFill>
              </a:rPr>
              <a:t>diffusion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66" y="1568301"/>
            <a:ext cx="4107290" cy="411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847491"/>
      </p:ext>
    </p:extLst>
  </p:cSld>
  <p:clrMapOvr>
    <a:masterClrMapping/>
  </p:clrMapOvr>
  <p:transition advTm="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8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Deuterium removal unit</a:t>
            </a:r>
            <a:endParaRPr lang="en-US"/>
          </a:p>
        </p:txBody>
      </p:sp>
      <p:pic>
        <p:nvPicPr>
          <p:cNvPr id="3" name="Content Placeholder 7" descr="Colum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3776006" cy="537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38800" y="3239869"/>
            <a:ext cx="2351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/>
              <a:t>c</a:t>
            </a:r>
            <a:r>
              <a:rPr lang="en-US" sz="3600" baseline="-25000" smtClean="0"/>
              <a:t>d</a:t>
            </a:r>
            <a:r>
              <a:rPr lang="en-US" sz="3600" smtClean="0"/>
              <a:t> &lt; 6 ppb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1967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</a:t>
            </a:r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819690" y="1270686"/>
            <a:ext cx="7549953" cy="1552256"/>
            <a:chOff x="832047" y="1157416"/>
            <a:chExt cx="7549953" cy="1552256"/>
          </a:xfrm>
        </p:grpSpPr>
        <p:sp>
          <p:nvSpPr>
            <p:cNvPr id="30" name="Rectangle 29"/>
            <p:cNvSpPr/>
            <p:nvPr/>
          </p:nvSpPr>
          <p:spPr>
            <a:xfrm>
              <a:off x="832047" y="1600200"/>
              <a:ext cx="50353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32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Brief motivation for MuCap</a:t>
              </a:r>
              <a:endParaRPr lang="en-US" sz="3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1" name="Picture 30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261" y="1157416"/>
              <a:ext cx="2095739" cy="155225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32047" y="2972506"/>
            <a:ext cx="7549175" cy="1741595"/>
            <a:chOff x="832047" y="2972506"/>
            <a:chExt cx="7549175" cy="1741595"/>
          </a:xfrm>
        </p:grpSpPr>
        <p:sp>
          <p:nvSpPr>
            <p:cNvPr id="32" name="Rectangle 31"/>
            <p:cNvSpPr/>
            <p:nvPr/>
          </p:nvSpPr>
          <p:spPr>
            <a:xfrm>
              <a:off x="832047" y="3503715"/>
              <a:ext cx="43075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32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Experimental overview</a:t>
              </a:r>
              <a:endParaRPr lang="en-US" sz="3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2972506"/>
              <a:ext cx="2132822" cy="174159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  <a:extLst/>
          </p:spPr>
        </p:pic>
      </p:grpSp>
      <p:grpSp>
        <p:nvGrpSpPr>
          <p:cNvPr id="42" name="Group 41"/>
          <p:cNvGrpSpPr/>
          <p:nvPr/>
        </p:nvGrpSpPr>
        <p:grpSpPr>
          <a:xfrm>
            <a:off x="838200" y="4889157"/>
            <a:ext cx="7634415" cy="1561071"/>
            <a:chOff x="838200" y="4889157"/>
            <a:chExt cx="7634415" cy="1561071"/>
          </a:xfrm>
        </p:grpSpPr>
        <p:sp>
          <p:nvSpPr>
            <p:cNvPr id="39" name="Rectangle 38"/>
            <p:cNvSpPr/>
            <p:nvPr/>
          </p:nvSpPr>
          <p:spPr>
            <a:xfrm>
              <a:off x="838200" y="5431371"/>
              <a:ext cx="36231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32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Final MuCap result</a:t>
              </a:r>
              <a:endParaRPr lang="en-US" sz="3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697" y="4889157"/>
              <a:ext cx="2301918" cy="1561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8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62267" y="1066800"/>
            <a:ext cx="8739173" cy="4800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/>
            <a:endParaRPr lang="de-DE" sz="2000" baseline="-25000">
              <a:solidFill>
                <a:schemeClr val="bg2"/>
              </a:solidFill>
              <a:latin typeface="Symbol" pitchFamily="18" charset="2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-191394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Requirement of clean target</a:t>
            </a: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3044825" y="3314700"/>
            <a:ext cx="768350" cy="685800"/>
            <a:chOff x="1079" y="2164"/>
            <a:chExt cx="484" cy="432"/>
          </a:xfrm>
        </p:grpSpPr>
        <p:sp>
          <p:nvSpPr>
            <p:cNvPr id="107525" name="Oval 5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82" name="Text Box 6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2400" i="1">
                  <a:solidFill>
                    <a:schemeClr val="tx1"/>
                  </a:solidFill>
                  <a:latin typeface="Times New Roman" pitchFamily="18" charset="0"/>
                </a:rPr>
                <a:t> pμ</a:t>
              </a:r>
              <a:r>
                <a:rPr lang="en-US" sz="2400" b="1" i="1" baseline="-25000">
                  <a:solidFill>
                    <a:schemeClr val="tx1"/>
                  </a:solidFill>
                  <a:latin typeface="Times New Roman" pitchFamily="18" charset="0"/>
                </a:rPr>
                <a:t>↑↓</a:t>
              </a:r>
              <a:endParaRPr lang="en-US" sz="2400" i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533" name="Group 7"/>
          <p:cNvGrpSpPr>
            <a:grpSpLocks/>
          </p:cNvGrpSpPr>
          <p:nvPr/>
        </p:nvGrpSpPr>
        <p:grpSpPr bwMode="auto">
          <a:xfrm>
            <a:off x="2568575" y="4073525"/>
            <a:ext cx="1735138" cy="952500"/>
            <a:chOff x="2359" y="3264"/>
            <a:chExt cx="1093" cy="600"/>
          </a:xfrm>
        </p:grpSpPr>
        <p:sp>
          <p:nvSpPr>
            <p:cNvPr id="107528" name="Line 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80" name="Text Box 9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chemeClr val="bg1"/>
                  </a:solidFill>
                </a:rPr>
                <a:t>S</a:t>
              </a:r>
              <a:r>
                <a:rPr lang="de-DE" sz="2400" b="1">
                  <a:solidFill>
                    <a:schemeClr val="bg1"/>
                  </a:solidFill>
                </a:rPr>
                <a:t> ~ 700s</a:t>
              </a:r>
              <a:r>
                <a:rPr lang="de-DE" sz="2400" b="1" baseline="30000">
                  <a:solidFill>
                    <a:schemeClr val="bg1"/>
                  </a:solidFill>
                </a:rPr>
                <a:t>-1</a:t>
              </a:r>
            </a:p>
          </p:txBody>
        </p:sp>
      </p:grpSp>
      <p:grpSp>
        <p:nvGrpSpPr>
          <p:cNvPr id="22534" name="Group 10"/>
          <p:cNvGrpSpPr>
            <a:grpSpLocks/>
          </p:cNvGrpSpPr>
          <p:nvPr/>
        </p:nvGrpSpPr>
        <p:grpSpPr bwMode="auto">
          <a:xfrm>
            <a:off x="5943600" y="2971800"/>
            <a:ext cx="688975" cy="1600200"/>
            <a:chOff x="2880" y="1968"/>
            <a:chExt cx="434" cy="1008"/>
          </a:xfrm>
        </p:grpSpPr>
        <p:sp>
          <p:nvSpPr>
            <p:cNvPr id="107531" name="Line 11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78" name="Rectangle 12"/>
            <p:cNvSpPr>
              <a:spLocks noChangeArrowheads="1"/>
            </p:cNvSpPr>
            <p:nvPr/>
          </p:nvSpPr>
          <p:spPr bwMode="auto">
            <a:xfrm>
              <a:off x="2908" y="2287"/>
              <a:ext cx="4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2400">
                  <a:solidFill>
                    <a:schemeClr val="bg2"/>
                  </a:solidFill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</a:rPr>
                <a:t>OP</a:t>
              </a:r>
            </a:p>
          </p:txBody>
        </p:sp>
      </p:grpSp>
      <p:grpSp>
        <p:nvGrpSpPr>
          <p:cNvPr id="22535" name="Group 13"/>
          <p:cNvGrpSpPr>
            <a:grpSpLocks/>
          </p:cNvGrpSpPr>
          <p:nvPr/>
        </p:nvGrpSpPr>
        <p:grpSpPr bwMode="auto">
          <a:xfrm>
            <a:off x="3768725" y="2009775"/>
            <a:ext cx="2755900" cy="1003300"/>
            <a:chOff x="1487" y="1346"/>
            <a:chExt cx="1736" cy="632"/>
          </a:xfrm>
        </p:grpSpPr>
        <p:grpSp>
          <p:nvGrpSpPr>
            <p:cNvPr id="22570" name="Group 14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22573" name="Text Box 15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600">
                    <a:solidFill>
                      <a:schemeClr val="bg2"/>
                    </a:solidFill>
                    <a:latin typeface="Times New Roman" pitchFamily="18" charset="0"/>
                  </a:rPr>
                  <a:t>ortho (J=1)</a:t>
                </a:r>
              </a:p>
            </p:txBody>
          </p:sp>
          <p:grpSp>
            <p:nvGrpSpPr>
              <p:cNvPr id="22574" name="Group 16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107537" name="Oval 17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2257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/>
                  <a:r>
                    <a:rPr lang="en-US" sz="2400" i="1">
                      <a:solidFill>
                        <a:schemeClr val="tx1"/>
                      </a:solidFill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7539" name="Line 19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7540" name="Rectangle 20"/>
            <p:cNvSpPr>
              <a:spLocks noChangeArrowheads="1"/>
            </p:cNvSpPr>
            <p:nvPr/>
          </p:nvSpPr>
          <p:spPr bwMode="auto">
            <a:xfrm>
              <a:off x="1753" y="1592"/>
              <a:ext cx="4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cs typeface="+mn-cs"/>
                </a:rPr>
                <a:t>f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OF</a:t>
              </a:r>
            </a:p>
          </p:txBody>
        </p:sp>
      </p:grpSp>
      <p:grpSp>
        <p:nvGrpSpPr>
          <p:cNvPr id="22536" name="Group 21"/>
          <p:cNvGrpSpPr>
            <a:grpSpLocks/>
          </p:cNvGrpSpPr>
          <p:nvPr/>
        </p:nvGrpSpPr>
        <p:grpSpPr bwMode="auto">
          <a:xfrm>
            <a:off x="3770313" y="4321175"/>
            <a:ext cx="2713037" cy="1390650"/>
            <a:chOff x="1488" y="2792"/>
            <a:chExt cx="1709" cy="876"/>
          </a:xfrm>
        </p:grpSpPr>
        <p:grpSp>
          <p:nvGrpSpPr>
            <p:cNvPr id="22563" name="Group 22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22566" name="Text Box 23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600">
                    <a:solidFill>
                      <a:schemeClr val="bg2"/>
                    </a:solidFill>
                    <a:latin typeface="Times New Roman" pitchFamily="18" charset="0"/>
                  </a:rPr>
                  <a:t>para (J=0)</a:t>
                </a:r>
              </a:p>
            </p:txBody>
          </p:sp>
          <p:grpSp>
            <p:nvGrpSpPr>
              <p:cNvPr id="22567" name="Group 24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107545" name="Oval 25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de-DE" sz="40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2256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/>
                  <a:r>
                    <a:rPr lang="en-US" sz="2400" i="1">
                      <a:solidFill>
                        <a:schemeClr val="tx1"/>
                      </a:solidFill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7547" name="Line 27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7548" name="Rectangle 28"/>
            <p:cNvSpPr>
              <a:spLocks noChangeArrowheads="1"/>
            </p:cNvSpPr>
            <p:nvPr/>
          </p:nvSpPr>
          <p:spPr bwMode="auto">
            <a:xfrm>
              <a:off x="1794" y="2792"/>
              <a:ext cx="4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cs typeface="+mn-cs"/>
                </a:rPr>
                <a:t>f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PF</a:t>
              </a:r>
            </a:p>
          </p:txBody>
        </p:sp>
      </p:grpSp>
      <p:grpSp>
        <p:nvGrpSpPr>
          <p:cNvPr id="22537" name="Group 29"/>
          <p:cNvGrpSpPr>
            <a:grpSpLocks/>
          </p:cNvGrpSpPr>
          <p:nvPr/>
        </p:nvGrpSpPr>
        <p:grpSpPr bwMode="auto">
          <a:xfrm>
            <a:off x="6763066" y="2460625"/>
            <a:ext cx="2249487" cy="457200"/>
            <a:chOff x="3168" y="1382"/>
            <a:chExt cx="1417" cy="288"/>
          </a:xfrm>
        </p:grpSpPr>
        <p:sp>
          <p:nvSpPr>
            <p:cNvPr id="107550" name="Line 30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62" name="Text Box 31"/>
            <p:cNvSpPr txBox="1">
              <a:spLocks noChangeArrowheads="1"/>
            </p:cNvSpPr>
            <p:nvPr/>
          </p:nvSpPr>
          <p:spPr bwMode="auto">
            <a:xfrm>
              <a:off x="3482" y="1382"/>
              <a:ext cx="11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0099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</a:rPr>
                <a:t>OM</a:t>
              </a:r>
              <a:r>
                <a:rPr lang="de-DE" sz="2400" b="1">
                  <a:solidFill>
                    <a:srgbClr val="009900"/>
                  </a:solidFill>
                </a:rPr>
                <a:t> ~ ¾ </a:t>
              </a:r>
              <a:r>
                <a:rPr lang="de-DE" sz="2400" b="1">
                  <a:solidFill>
                    <a:srgbClr val="0099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</a:rPr>
                <a:t>S</a:t>
              </a:r>
            </a:p>
          </p:txBody>
        </p:sp>
      </p:grpSp>
      <p:grpSp>
        <p:nvGrpSpPr>
          <p:cNvPr id="22538" name="Group 32"/>
          <p:cNvGrpSpPr>
            <a:grpSpLocks/>
          </p:cNvGrpSpPr>
          <p:nvPr/>
        </p:nvGrpSpPr>
        <p:grpSpPr bwMode="auto">
          <a:xfrm>
            <a:off x="6763066" y="5172075"/>
            <a:ext cx="2238375" cy="457200"/>
            <a:chOff x="3168" y="3090"/>
            <a:chExt cx="1410" cy="288"/>
          </a:xfrm>
        </p:grpSpPr>
        <p:sp>
          <p:nvSpPr>
            <p:cNvPr id="107553" name="Line 33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60" name="Text Box 34"/>
            <p:cNvSpPr txBox="1">
              <a:spLocks noChangeArrowheads="1"/>
            </p:cNvSpPr>
            <p:nvPr/>
          </p:nvSpPr>
          <p:spPr bwMode="auto">
            <a:xfrm>
              <a:off x="3490" y="3090"/>
              <a:ext cx="10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</a:rPr>
                <a:t>PM</a:t>
              </a:r>
              <a:r>
                <a:rPr lang="de-DE" sz="2400" b="1">
                  <a:solidFill>
                    <a:srgbClr val="FF0000"/>
                  </a:solidFill>
                </a:rPr>
                <a:t> ~ ¼ </a:t>
              </a:r>
              <a:r>
                <a:rPr lang="de-DE" sz="24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</a:rPr>
                <a:t>S</a:t>
              </a:r>
            </a:p>
          </p:txBody>
        </p:sp>
      </p:grpSp>
      <p:grpSp>
        <p:nvGrpSpPr>
          <p:cNvPr id="13" name="Group 59"/>
          <p:cNvGrpSpPr>
            <a:grpSpLocks/>
          </p:cNvGrpSpPr>
          <p:nvPr/>
        </p:nvGrpSpPr>
        <p:grpSpPr bwMode="auto">
          <a:xfrm>
            <a:off x="1314450" y="3321050"/>
            <a:ext cx="1736725" cy="1165225"/>
            <a:chOff x="486" y="2122"/>
            <a:chExt cx="1094" cy="734"/>
          </a:xfrm>
        </p:grpSpPr>
        <p:grpSp>
          <p:nvGrpSpPr>
            <p:cNvPr id="22554" name="Group 57"/>
            <p:cNvGrpSpPr>
              <a:grpSpLocks/>
            </p:cNvGrpSpPr>
            <p:nvPr/>
          </p:nvGrpSpPr>
          <p:grpSpPr bwMode="auto">
            <a:xfrm>
              <a:off x="486" y="2424"/>
              <a:ext cx="432" cy="432"/>
              <a:chOff x="486" y="2424"/>
              <a:chExt cx="432" cy="432"/>
            </a:xfrm>
          </p:grpSpPr>
          <p:sp>
            <p:nvSpPr>
              <p:cNvPr id="107560" name="Oval 40"/>
              <p:cNvSpPr>
                <a:spLocks noChangeArrowheads="1"/>
              </p:cNvSpPr>
              <p:nvPr/>
            </p:nvSpPr>
            <p:spPr bwMode="auto">
              <a:xfrm>
                <a:off x="486" y="2424"/>
                <a:ext cx="432" cy="432"/>
              </a:xfrm>
              <a:prstGeom prst="ellipse">
                <a:avLst/>
              </a:prstGeom>
              <a:solidFill>
                <a:srgbClr val="FF0066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558" name="Text Box 41"/>
              <p:cNvSpPr txBox="1">
                <a:spLocks noChangeArrowheads="1"/>
              </p:cNvSpPr>
              <p:nvPr/>
            </p:nvSpPr>
            <p:spPr bwMode="auto">
              <a:xfrm>
                <a:off x="540" y="2478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400" i="1">
                    <a:solidFill>
                      <a:schemeClr val="tx1"/>
                    </a:solidFill>
                    <a:latin typeface="Times New Roman" pitchFamily="18" charset="0"/>
                  </a:rPr>
                  <a:t>μd</a:t>
                </a: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07563" name="Rectangle 43"/>
            <p:cNvSpPr>
              <a:spLocks noChangeArrowheads="1"/>
            </p:cNvSpPr>
            <p:nvPr/>
          </p:nvSpPr>
          <p:spPr bwMode="auto">
            <a:xfrm>
              <a:off x="963" y="2122"/>
              <a:ext cx="54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c</a:t>
              </a:r>
              <a:r>
                <a:rPr lang="en-US" sz="2400" b="1" baseline="-25000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d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pd</a:t>
              </a:r>
            </a:p>
          </p:txBody>
        </p:sp>
        <p:sp>
          <p:nvSpPr>
            <p:cNvPr id="107569" name="Line 49"/>
            <p:cNvSpPr>
              <a:spLocks noChangeShapeType="1"/>
            </p:cNvSpPr>
            <p:nvPr/>
          </p:nvSpPr>
          <p:spPr bwMode="auto">
            <a:xfrm rot="-1700821" flipH="1" flipV="1">
              <a:off x="935" y="2418"/>
              <a:ext cx="645" cy="13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2230438" y="1400175"/>
            <a:ext cx="906462" cy="1903413"/>
            <a:chOff x="1063" y="912"/>
            <a:chExt cx="571" cy="1199"/>
          </a:xfrm>
        </p:grpSpPr>
        <p:sp>
          <p:nvSpPr>
            <p:cNvPr id="107562" name="Line 42"/>
            <p:cNvSpPr>
              <a:spLocks noChangeShapeType="1"/>
            </p:cNvSpPr>
            <p:nvPr/>
          </p:nvSpPr>
          <p:spPr bwMode="auto">
            <a:xfrm rot="19899179" flipV="1">
              <a:off x="1586" y="1296"/>
              <a:ext cx="48" cy="81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22550" name="Group 51"/>
            <p:cNvGrpSpPr>
              <a:grpSpLocks/>
            </p:cNvGrpSpPr>
            <p:nvPr/>
          </p:nvGrpSpPr>
          <p:grpSpPr bwMode="auto">
            <a:xfrm>
              <a:off x="1152" y="912"/>
              <a:ext cx="432" cy="432"/>
              <a:chOff x="891" y="1104"/>
              <a:chExt cx="432" cy="432"/>
            </a:xfrm>
          </p:grpSpPr>
          <p:sp>
            <p:nvSpPr>
              <p:cNvPr id="107567" name="Oval 47"/>
              <p:cNvSpPr>
                <a:spLocks noChangeArrowheads="1"/>
              </p:cNvSpPr>
              <p:nvPr/>
            </p:nvSpPr>
            <p:spPr bwMode="auto">
              <a:xfrm>
                <a:off x="891" y="1104"/>
                <a:ext cx="432" cy="432"/>
              </a:xfrm>
              <a:prstGeom prst="ellipse">
                <a:avLst/>
              </a:prstGeom>
              <a:solidFill>
                <a:srgbClr val="663300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553" name="Text Box 48"/>
              <p:cNvSpPr txBox="1">
                <a:spLocks noChangeArrowheads="1"/>
              </p:cNvSpPr>
              <p:nvPr/>
            </p:nvSpPr>
            <p:spPr bwMode="auto">
              <a:xfrm>
                <a:off x="940" y="1151"/>
                <a:ext cx="31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400" i="1">
                    <a:solidFill>
                      <a:schemeClr val="tx1"/>
                    </a:solidFill>
                    <a:latin typeface="Times New Roman" pitchFamily="18" charset="0"/>
                  </a:rPr>
                  <a:t>μZ</a:t>
                </a: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07570" name="Rectangle 50"/>
            <p:cNvSpPr>
              <a:spLocks noChangeArrowheads="1"/>
            </p:cNvSpPr>
            <p:nvPr/>
          </p:nvSpPr>
          <p:spPr bwMode="auto">
            <a:xfrm>
              <a:off x="1063" y="1488"/>
              <a:ext cx="5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c</a:t>
              </a:r>
              <a:r>
                <a:rPr lang="en-US" sz="2400" b="1" baseline="-25000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Z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Z</a:t>
              </a:r>
            </a:p>
          </p:txBody>
        </p:sp>
      </p:grpSp>
      <p:grpSp>
        <p:nvGrpSpPr>
          <p:cNvPr id="17" name="Group 56"/>
          <p:cNvGrpSpPr>
            <a:grpSpLocks/>
          </p:cNvGrpSpPr>
          <p:nvPr/>
        </p:nvGrpSpPr>
        <p:grpSpPr bwMode="auto">
          <a:xfrm>
            <a:off x="1427163" y="4543425"/>
            <a:ext cx="517525" cy="971550"/>
            <a:chOff x="557" y="2892"/>
            <a:chExt cx="326" cy="612"/>
          </a:xfrm>
        </p:grpSpPr>
        <p:sp>
          <p:nvSpPr>
            <p:cNvPr id="107574" name="Line 54"/>
            <p:cNvSpPr>
              <a:spLocks noChangeShapeType="1"/>
            </p:cNvSpPr>
            <p:nvPr/>
          </p:nvSpPr>
          <p:spPr bwMode="auto">
            <a:xfrm flipH="1">
              <a:off x="708" y="2892"/>
              <a:ext cx="1" cy="33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48" name="Text Box 55"/>
            <p:cNvSpPr txBox="1">
              <a:spLocks noChangeArrowheads="1"/>
            </p:cNvSpPr>
            <p:nvPr/>
          </p:nvSpPr>
          <p:spPr bwMode="auto">
            <a:xfrm>
              <a:off x="557" y="3216"/>
              <a:ext cx="3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FF0066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66"/>
                  </a:solidFill>
                </a:rPr>
                <a:t>d</a:t>
              </a:r>
            </a:p>
          </p:txBody>
        </p:sp>
      </p:grpSp>
      <p:grpSp>
        <p:nvGrpSpPr>
          <p:cNvPr id="18" name="Group 64"/>
          <p:cNvGrpSpPr>
            <a:grpSpLocks/>
          </p:cNvGrpSpPr>
          <p:nvPr/>
        </p:nvGrpSpPr>
        <p:grpSpPr bwMode="auto">
          <a:xfrm>
            <a:off x="3133725" y="1400175"/>
            <a:ext cx="2025650" cy="457200"/>
            <a:chOff x="1632" y="912"/>
            <a:chExt cx="1276" cy="288"/>
          </a:xfrm>
        </p:grpSpPr>
        <p:sp>
          <p:nvSpPr>
            <p:cNvPr id="107582" name="Line 62"/>
            <p:cNvSpPr>
              <a:spLocks noChangeShapeType="1"/>
            </p:cNvSpPr>
            <p:nvPr/>
          </p:nvSpPr>
          <p:spPr bwMode="auto">
            <a:xfrm rot="16200000" flipH="1">
              <a:off x="1799" y="899"/>
              <a:ext cx="0" cy="334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46" name="Text Box 63"/>
            <p:cNvSpPr txBox="1">
              <a:spLocks noChangeArrowheads="1"/>
            </p:cNvSpPr>
            <p:nvPr/>
          </p:nvSpPr>
          <p:spPr bwMode="auto">
            <a:xfrm>
              <a:off x="1923" y="912"/>
              <a:ext cx="98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6633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663300"/>
                  </a:solidFill>
                </a:rPr>
                <a:t>Z</a:t>
              </a:r>
              <a:r>
                <a:rPr lang="de-DE" sz="2400" b="1">
                  <a:solidFill>
                    <a:srgbClr val="663300"/>
                  </a:solidFill>
                </a:rPr>
                <a:t> ~ </a:t>
              </a:r>
              <a:r>
                <a:rPr lang="de-DE" sz="2400" b="1">
                  <a:solidFill>
                    <a:srgbClr val="6633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663300"/>
                  </a:solidFill>
                </a:rPr>
                <a:t>S </a:t>
              </a:r>
              <a:r>
                <a:rPr lang="de-DE" sz="2400" b="1">
                  <a:solidFill>
                    <a:srgbClr val="663300"/>
                  </a:solidFill>
                </a:rPr>
                <a:t>Z</a:t>
              </a:r>
              <a:r>
                <a:rPr lang="de-DE" sz="2400" b="1" baseline="30000">
                  <a:solidFill>
                    <a:srgbClr val="663300"/>
                  </a:solidFill>
                </a:rPr>
                <a:t>4</a:t>
              </a:r>
            </a:p>
          </p:txBody>
        </p:sp>
      </p:grpSp>
      <p:sp>
        <p:nvSpPr>
          <p:cNvPr id="107588" name="Rectangle 68" descr="Light upward diagonal"/>
          <p:cNvSpPr>
            <a:spLocks noChangeArrowheads="1"/>
          </p:cNvSpPr>
          <p:nvPr/>
        </p:nvSpPr>
        <p:spPr bwMode="auto">
          <a:xfrm>
            <a:off x="1073150" y="5429250"/>
            <a:ext cx="132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sz="2400">
                <a:solidFill>
                  <a:srgbClr val="FF0066"/>
                </a:solidFill>
              </a:rPr>
              <a:t>diffusion</a:t>
            </a:r>
          </a:p>
        </p:txBody>
      </p:sp>
      <p:pic>
        <p:nvPicPr>
          <p:cNvPr id="63" name="Content Placeholder 7" descr="Colum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41" y="3763631"/>
            <a:ext cx="2021163" cy="287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66" y="1676400"/>
            <a:ext cx="4107290" cy="411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1599145"/>
      </p:ext>
    </p:extLst>
  </p:cSld>
  <p:clrMapOvr>
    <a:masterClrMapping/>
  </p:clrMapOvr>
  <p:transition advTm="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High-Z in MuCap</a:t>
            </a:r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5257800" y="5638800"/>
            <a:ext cx="2523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</a:t>
            </a:r>
            <a:r>
              <a:rPr lang="en-US" sz="2400" baseline="-25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, c</a:t>
            </a:r>
            <a:r>
              <a:rPr lang="en-US" sz="2400" baseline="-25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H2O</a:t>
            </a: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&lt; 10 ppb</a:t>
            </a:r>
          </a:p>
        </p:txBody>
      </p:sp>
      <p:sp>
        <p:nvSpPr>
          <p:cNvPr id="146439" name="Rectangle 7" descr="Light upward diagonal"/>
          <p:cNvSpPr>
            <a:spLocks noChangeArrowheads="1"/>
          </p:cNvSpPr>
          <p:nvPr/>
        </p:nvSpPr>
        <p:spPr bwMode="auto">
          <a:xfrm>
            <a:off x="3429484" y="960733"/>
            <a:ext cx="5791970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u="sng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</a:t>
            </a: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irculating  </a:t>
            </a:r>
            <a:r>
              <a:rPr lang="en-US" sz="2400" u="sng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</a:t>
            </a:r>
            <a:r>
              <a:rPr lang="en-US" sz="2400" u="sng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ltra-</a:t>
            </a:r>
            <a:r>
              <a:rPr lang="en-US" sz="2400" u="sng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urification  </a:t>
            </a:r>
            <a:r>
              <a:rPr lang="en-US" sz="2400" u="sng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ystem</a:t>
            </a:r>
            <a:endParaRPr lang="de-DE" sz="240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6440" name="Rectangle 8" descr="Light upward diagonal"/>
          <p:cNvSpPr>
            <a:spLocks noChangeArrowheads="1"/>
          </p:cNvSpPr>
          <p:nvPr/>
        </p:nvSpPr>
        <p:spPr bwMode="auto">
          <a:xfrm>
            <a:off x="5911850" y="6343650"/>
            <a:ext cx="3184525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NIM A578 (2007), 485</a:t>
            </a:r>
          </a:p>
        </p:txBody>
      </p:sp>
      <p:pic>
        <p:nvPicPr>
          <p:cNvPr id="40966" name="Picture 9" descr="Light upward diag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30338"/>
            <a:ext cx="55626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70525" y="1916136"/>
            <a:ext cx="4148048" cy="4427514"/>
            <a:chOff x="170525" y="1916136"/>
            <a:chExt cx="4148048" cy="4427514"/>
          </a:xfrm>
        </p:grpSpPr>
        <p:pic>
          <p:nvPicPr>
            <p:cNvPr id="9" name="Picture 21" descr="Light upward diagona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25" y="3276600"/>
              <a:ext cx="4148048" cy="306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70526" y="1916136"/>
              <a:ext cx="31960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itchFamily="34" charset="0"/>
                <a:buChar char="•"/>
              </a:pPr>
              <a:r>
                <a:rPr lang="en-US" sz="2400" dirty="0" smtClean="0"/>
                <a:t>Active TPC </a:t>
              </a: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2400" dirty="0" smtClean="0"/>
                <a:t>No materials in </a:t>
              </a:r>
              <a:r>
                <a:rPr lang="en-US" sz="2400" dirty="0" err="1" smtClean="0"/>
                <a:t>fiducial</a:t>
              </a:r>
              <a:r>
                <a:rPr lang="en-US" sz="2400" dirty="0" smtClean="0"/>
                <a:t> volume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8159170"/>
      </p:ext>
    </p:extLst>
  </p:cSld>
  <p:clrMapOvr>
    <a:masterClrMapping/>
  </p:clrMapOvr>
  <p:transition advTm="49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62267" y="1066800"/>
            <a:ext cx="8739173" cy="4800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pPr algn="ctr"/>
            <a:endParaRPr lang="de-DE" sz="2000" baseline="-25000">
              <a:solidFill>
                <a:schemeClr val="bg2"/>
              </a:solidFill>
              <a:latin typeface="Symbol" pitchFamily="18" charset="2"/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-191394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Requirement of clean target</a:t>
            </a: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3044825" y="3314700"/>
            <a:ext cx="768350" cy="685800"/>
            <a:chOff x="1079" y="2164"/>
            <a:chExt cx="484" cy="432"/>
          </a:xfrm>
        </p:grpSpPr>
        <p:sp>
          <p:nvSpPr>
            <p:cNvPr id="107525" name="Oval 5"/>
            <p:cNvSpPr>
              <a:spLocks noChangeArrowheads="1"/>
            </p:cNvSpPr>
            <p:nvPr/>
          </p:nvSpPr>
          <p:spPr bwMode="auto">
            <a:xfrm>
              <a:off x="1110" y="2164"/>
              <a:ext cx="432" cy="43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82" name="Text Box 6"/>
            <p:cNvSpPr txBox="1">
              <a:spLocks noChangeArrowheads="1"/>
            </p:cNvSpPr>
            <p:nvPr/>
          </p:nvSpPr>
          <p:spPr bwMode="auto">
            <a:xfrm>
              <a:off x="1079" y="2212"/>
              <a:ext cx="4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sz="2400" i="1">
                  <a:solidFill>
                    <a:schemeClr val="tx1"/>
                  </a:solidFill>
                  <a:latin typeface="Times New Roman" pitchFamily="18" charset="0"/>
                </a:rPr>
                <a:t> pμ</a:t>
              </a:r>
              <a:r>
                <a:rPr lang="en-US" sz="2400" b="1" i="1" baseline="-25000">
                  <a:solidFill>
                    <a:schemeClr val="tx1"/>
                  </a:solidFill>
                  <a:latin typeface="Times New Roman" pitchFamily="18" charset="0"/>
                </a:rPr>
                <a:t>↑↓</a:t>
              </a:r>
              <a:endParaRPr lang="en-US" sz="2400" i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2533" name="Group 7"/>
          <p:cNvGrpSpPr>
            <a:grpSpLocks/>
          </p:cNvGrpSpPr>
          <p:nvPr/>
        </p:nvGrpSpPr>
        <p:grpSpPr bwMode="auto">
          <a:xfrm>
            <a:off x="2568575" y="4073525"/>
            <a:ext cx="1735138" cy="952500"/>
            <a:chOff x="2359" y="3264"/>
            <a:chExt cx="1093" cy="600"/>
          </a:xfrm>
        </p:grpSpPr>
        <p:sp>
          <p:nvSpPr>
            <p:cNvPr id="107528" name="Line 8"/>
            <p:cNvSpPr>
              <a:spLocks noChangeShapeType="1"/>
            </p:cNvSpPr>
            <p:nvPr/>
          </p:nvSpPr>
          <p:spPr bwMode="auto">
            <a:xfrm>
              <a:off x="2907" y="3264"/>
              <a:ext cx="0" cy="3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80" name="Text Box 9"/>
            <p:cNvSpPr txBox="1">
              <a:spLocks noChangeArrowheads="1"/>
            </p:cNvSpPr>
            <p:nvPr/>
          </p:nvSpPr>
          <p:spPr bwMode="auto">
            <a:xfrm>
              <a:off x="2359" y="3576"/>
              <a:ext cx="109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chemeClr val="bg1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chemeClr val="bg1"/>
                  </a:solidFill>
                </a:rPr>
                <a:t>S</a:t>
              </a:r>
              <a:r>
                <a:rPr lang="de-DE" sz="2400" b="1">
                  <a:solidFill>
                    <a:schemeClr val="bg1"/>
                  </a:solidFill>
                </a:rPr>
                <a:t> ~ 700s</a:t>
              </a:r>
              <a:r>
                <a:rPr lang="de-DE" sz="2400" b="1" baseline="30000">
                  <a:solidFill>
                    <a:schemeClr val="bg1"/>
                  </a:solidFill>
                </a:rPr>
                <a:t>-1</a:t>
              </a:r>
            </a:p>
          </p:txBody>
        </p:sp>
      </p:grpSp>
      <p:grpSp>
        <p:nvGrpSpPr>
          <p:cNvPr id="22534" name="Group 10"/>
          <p:cNvGrpSpPr>
            <a:grpSpLocks/>
          </p:cNvGrpSpPr>
          <p:nvPr/>
        </p:nvGrpSpPr>
        <p:grpSpPr bwMode="auto">
          <a:xfrm>
            <a:off x="5943600" y="2971800"/>
            <a:ext cx="688975" cy="1600200"/>
            <a:chOff x="2880" y="1968"/>
            <a:chExt cx="434" cy="1008"/>
          </a:xfrm>
        </p:grpSpPr>
        <p:sp>
          <p:nvSpPr>
            <p:cNvPr id="107531" name="Line 11"/>
            <p:cNvSpPr>
              <a:spLocks noChangeShapeType="1"/>
            </p:cNvSpPr>
            <p:nvPr/>
          </p:nvSpPr>
          <p:spPr bwMode="auto">
            <a:xfrm rot="5400000" flipV="1">
              <a:off x="2376" y="2472"/>
              <a:ext cx="1008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78" name="Rectangle 12"/>
            <p:cNvSpPr>
              <a:spLocks noChangeArrowheads="1"/>
            </p:cNvSpPr>
            <p:nvPr/>
          </p:nvSpPr>
          <p:spPr bwMode="auto">
            <a:xfrm>
              <a:off x="2908" y="2287"/>
              <a:ext cx="4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2400">
                  <a:solidFill>
                    <a:schemeClr val="bg2"/>
                  </a:solidFill>
                  <a:latin typeface="Symbol" pitchFamily="18" charset="2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</a:rPr>
                <a:t>OP</a:t>
              </a:r>
            </a:p>
          </p:txBody>
        </p:sp>
      </p:grpSp>
      <p:grpSp>
        <p:nvGrpSpPr>
          <p:cNvPr id="22535" name="Group 13"/>
          <p:cNvGrpSpPr>
            <a:grpSpLocks/>
          </p:cNvGrpSpPr>
          <p:nvPr/>
        </p:nvGrpSpPr>
        <p:grpSpPr bwMode="auto">
          <a:xfrm>
            <a:off x="3768725" y="2009775"/>
            <a:ext cx="2755900" cy="1003300"/>
            <a:chOff x="1487" y="1346"/>
            <a:chExt cx="1736" cy="632"/>
          </a:xfrm>
        </p:grpSpPr>
        <p:grpSp>
          <p:nvGrpSpPr>
            <p:cNvPr id="22570" name="Group 14"/>
            <p:cNvGrpSpPr>
              <a:grpSpLocks/>
            </p:cNvGrpSpPr>
            <p:nvPr/>
          </p:nvGrpSpPr>
          <p:grpSpPr bwMode="auto">
            <a:xfrm>
              <a:off x="2532" y="1346"/>
              <a:ext cx="691" cy="632"/>
              <a:chOff x="2532" y="1346"/>
              <a:chExt cx="691" cy="632"/>
            </a:xfrm>
          </p:grpSpPr>
          <p:sp>
            <p:nvSpPr>
              <p:cNvPr id="22573" name="Text Box 15"/>
              <p:cNvSpPr txBox="1">
                <a:spLocks noChangeArrowheads="1"/>
              </p:cNvSpPr>
              <p:nvPr/>
            </p:nvSpPr>
            <p:spPr bwMode="auto">
              <a:xfrm>
                <a:off x="2532" y="1766"/>
                <a:ext cx="69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600">
                    <a:solidFill>
                      <a:schemeClr val="bg2"/>
                    </a:solidFill>
                    <a:latin typeface="Times New Roman" pitchFamily="18" charset="0"/>
                  </a:rPr>
                  <a:t>ortho (J=1)</a:t>
                </a:r>
              </a:p>
            </p:txBody>
          </p:sp>
          <p:grpSp>
            <p:nvGrpSpPr>
              <p:cNvPr id="22574" name="Group 16"/>
              <p:cNvGrpSpPr>
                <a:grpSpLocks/>
              </p:cNvGrpSpPr>
              <p:nvPr/>
            </p:nvGrpSpPr>
            <p:grpSpPr bwMode="auto">
              <a:xfrm>
                <a:off x="2622" y="1346"/>
                <a:ext cx="462" cy="432"/>
                <a:chOff x="2622" y="1346"/>
                <a:chExt cx="462" cy="432"/>
              </a:xfrm>
            </p:grpSpPr>
            <p:sp>
              <p:nvSpPr>
                <p:cNvPr id="107537" name="Oval 17"/>
                <p:cNvSpPr>
                  <a:spLocks noChangeArrowheads="1"/>
                </p:cNvSpPr>
                <p:nvPr/>
              </p:nvSpPr>
              <p:spPr bwMode="auto">
                <a:xfrm>
                  <a:off x="2652" y="1346"/>
                  <a:ext cx="432" cy="432"/>
                </a:xfrm>
                <a:prstGeom prst="ellipse">
                  <a:avLst/>
                </a:prstGeom>
                <a:solidFill>
                  <a:srgbClr val="0099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2257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622" y="1376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/>
                  <a:r>
                    <a:rPr lang="en-US" sz="2400" i="1">
                      <a:solidFill>
                        <a:schemeClr val="tx1"/>
                      </a:solidFill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7539" name="Line 19"/>
            <p:cNvSpPr>
              <a:spLocks noChangeShapeType="1"/>
            </p:cNvSpPr>
            <p:nvPr/>
          </p:nvSpPr>
          <p:spPr bwMode="auto">
            <a:xfrm rot="19899179" flipV="1">
              <a:off x="1487" y="1920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7540" name="Rectangle 20"/>
            <p:cNvSpPr>
              <a:spLocks noChangeArrowheads="1"/>
            </p:cNvSpPr>
            <p:nvPr/>
          </p:nvSpPr>
          <p:spPr bwMode="auto">
            <a:xfrm>
              <a:off x="1753" y="1592"/>
              <a:ext cx="4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cs typeface="+mn-cs"/>
                </a:rPr>
                <a:t>f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OF</a:t>
              </a:r>
            </a:p>
          </p:txBody>
        </p:sp>
      </p:grpSp>
      <p:grpSp>
        <p:nvGrpSpPr>
          <p:cNvPr id="22536" name="Group 21"/>
          <p:cNvGrpSpPr>
            <a:grpSpLocks/>
          </p:cNvGrpSpPr>
          <p:nvPr/>
        </p:nvGrpSpPr>
        <p:grpSpPr bwMode="auto">
          <a:xfrm>
            <a:off x="3770313" y="4321175"/>
            <a:ext cx="2713037" cy="1390650"/>
            <a:chOff x="1488" y="2792"/>
            <a:chExt cx="1709" cy="876"/>
          </a:xfrm>
        </p:grpSpPr>
        <p:grpSp>
          <p:nvGrpSpPr>
            <p:cNvPr id="22563" name="Group 22"/>
            <p:cNvGrpSpPr>
              <a:grpSpLocks/>
            </p:cNvGrpSpPr>
            <p:nvPr/>
          </p:nvGrpSpPr>
          <p:grpSpPr bwMode="auto">
            <a:xfrm>
              <a:off x="2556" y="3024"/>
              <a:ext cx="641" cy="644"/>
              <a:chOff x="2556" y="3024"/>
              <a:chExt cx="641" cy="644"/>
            </a:xfrm>
          </p:grpSpPr>
          <p:sp>
            <p:nvSpPr>
              <p:cNvPr id="22566" name="Text Box 23"/>
              <p:cNvSpPr txBox="1">
                <a:spLocks noChangeArrowheads="1"/>
              </p:cNvSpPr>
              <p:nvPr/>
            </p:nvSpPr>
            <p:spPr bwMode="auto">
              <a:xfrm>
                <a:off x="2556" y="3456"/>
                <a:ext cx="6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1600">
                    <a:solidFill>
                      <a:schemeClr val="bg2"/>
                    </a:solidFill>
                    <a:latin typeface="Times New Roman" pitchFamily="18" charset="0"/>
                  </a:rPr>
                  <a:t>para (J=0)</a:t>
                </a:r>
              </a:p>
            </p:txBody>
          </p:sp>
          <p:grpSp>
            <p:nvGrpSpPr>
              <p:cNvPr id="22567" name="Group 24"/>
              <p:cNvGrpSpPr>
                <a:grpSpLocks/>
              </p:cNvGrpSpPr>
              <p:nvPr/>
            </p:nvGrpSpPr>
            <p:grpSpPr bwMode="auto">
              <a:xfrm>
                <a:off x="2652" y="3024"/>
                <a:ext cx="456" cy="432"/>
                <a:chOff x="3582" y="1410"/>
                <a:chExt cx="456" cy="432"/>
              </a:xfrm>
            </p:grpSpPr>
            <p:sp>
              <p:nvSpPr>
                <p:cNvPr id="107545" name="Oval 25"/>
                <p:cNvSpPr>
                  <a:spLocks noChangeArrowheads="1"/>
                </p:cNvSpPr>
                <p:nvPr/>
              </p:nvSpPr>
              <p:spPr bwMode="auto">
                <a:xfrm>
                  <a:off x="3606" y="1410"/>
                  <a:ext cx="432" cy="432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de-DE" sz="40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endParaRPr>
                </a:p>
              </p:txBody>
            </p:sp>
            <p:sp>
              <p:nvSpPr>
                <p:cNvPr id="2256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582" y="1458"/>
                  <a:ext cx="45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500">
                      <a:solidFill>
                        <a:schemeClr val="folHlink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/>
                  <a:r>
                    <a:rPr lang="en-US" sz="2400" i="1">
                      <a:solidFill>
                        <a:schemeClr val="tx1"/>
                      </a:solidFill>
                      <a:latin typeface="Times New Roman" pitchFamily="18" charset="0"/>
                    </a:rPr>
                    <a:t> ppμ</a:t>
                  </a:r>
                  <a:endParaRPr lang="en-US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107547" name="Line 27"/>
            <p:cNvSpPr>
              <a:spLocks noChangeShapeType="1"/>
            </p:cNvSpPr>
            <p:nvPr/>
          </p:nvSpPr>
          <p:spPr bwMode="auto">
            <a:xfrm rot="1700821">
              <a:off x="1488" y="2832"/>
              <a:ext cx="12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07548" name="Rectangle 28"/>
            <p:cNvSpPr>
              <a:spLocks noChangeArrowheads="1"/>
            </p:cNvSpPr>
            <p:nvPr/>
          </p:nvSpPr>
          <p:spPr bwMode="auto">
            <a:xfrm>
              <a:off x="1794" y="2792"/>
              <a:ext cx="4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  <a:cs typeface="+mn-cs"/>
                </a:rPr>
                <a:t>f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PF</a:t>
              </a:r>
            </a:p>
          </p:txBody>
        </p:sp>
      </p:grpSp>
      <p:grpSp>
        <p:nvGrpSpPr>
          <p:cNvPr id="22537" name="Group 29"/>
          <p:cNvGrpSpPr>
            <a:grpSpLocks/>
          </p:cNvGrpSpPr>
          <p:nvPr/>
        </p:nvGrpSpPr>
        <p:grpSpPr bwMode="auto">
          <a:xfrm>
            <a:off x="6763066" y="2460625"/>
            <a:ext cx="2249487" cy="457200"/>
            <a:chOff x="3168" y="1382"/>
            <a:chExt cx="1417" cy="288"/>
          </a:xfrm>
        </p:grpSpPr>
        <p:sp>
          <p:nvSpPr>
            <p:cNvPr id="107550" name="Line 30"/>
            <p:cNvSpPr>
              <a:spLocks noChangeShapeType="1"/>
            </p:cNvSpPr>
            <p:nvPr/>
          </p:nvSpPr>
          <p:spPr bwMode="auto">
            <a:xfrm rot="16200000" flipH="1">
              <a:off x="3335" y="1369"/>
              <a:ext cx="0" cy="334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62" name="Text Box 31"/>
            <p:cNvSpPr txBox="1">
              <a:spLocks noChangeArrowheads="1"/>
            </p:cNvSpPr>
            <p:nvPr/>
          </p:nvSpPr>
          <p:spPr bwMode="auto">
            <a:xfrm>
              <a:off x="3482" y="1382"/>
              <a:ext cx="11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0099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</a:rPr>
                <a:t>OM</a:t>
              </a:r>
              <a:r>
                <a:rPr lang="de-DE" sz="2400" b="1">
                  <a:solidFill>
                    <a:srgbClr val="009900"/>
                  </a:solidFill>
                </a:rPr>
                <a:t> ~ ¾ </a:t>
              </a:r>
              <a:r>
                <a:rPr lang="de-DE" sz="2400" b="1">
                  <a:solidFill>
                    <a:srgbClr val="0099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009900"/>
                  </a:solidFill>
                </a:rPr>
                <a:t>S</a:t>
              </a:r>
            </a:p>
          </p:txBody>
        </p:sp>
      </p:grpSp>
      <p:grpSp>
        <p:nvGrpSpPr>
          <p:cNvPr id="22538" name="Group 32"/>
          <p:cNvGrpSpPr>
            <a:grpSpLocks/>
          </p:cNvGrpSpPr>
          <p:nvPr/>
        </p:nvGrpSpPr>
        <p:grpSpPr bwMode="auto">
          <a:xfrm>
            <a:off x="6763066" y="5172075"/>
            <a:ext cx="2238375" cy="457200"/>
            <a:chOff x="3168" y="3090"/>
            <a:chExt cx="1410" cy="288"/>
          </a:xfrm>
        </p:grpSpPr>
        <p:sp>
          <p:nvSpPr>
            <p:cNvPr id="107553" name="Line 33"/>
            <p:cNvSpPr>
              <a:spLocks noChangeShapeType="1"/>
            </p:cNvSpPr>
            <p:nvPr/>
          </p:nvSpPr>
          <p:spPr bwMode="auto">
            <a:xfrm rot="16200000" flipH="1">
              <a:off x="3335" y="3077"/>
              <a:ext cx="0" cy="3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60" name="Text Box 34"/>
            <p:cNvSpPr txBox="1">
              <a:spLocks noChangeArrowheads="1"/>
            </p:cNvSpPr>
            <p:nvPr/>
          </p:nvSpPr>
          <p:spPr bwMode="auto">
            <a:xfrm>
              <a:off x="3490" y="3090"/>
              <a:ext cx="10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</a:rPr>
                <a:t>PM</a:t>
              </a:r>
              <a:r>
                <a:rPr lang="de-DE" sz="2400" b="1">
                  <a:solidFill>
                    <a:srgbClr val="FF0000"/>
                  </a:solidFill>
                </a:rPr>
                <a:t> ~ ¼ </a:t>
              </a:r>
              <a:r>
                <a:rPr lang="de-DE" sz="2400" b="1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00"/>
                  </a:solidFill>
                </a:rPr>
                <a:t>S</a:t>
              </a:r>
            </a:p>
          </p:txBody>
        </p:sp>
      </p:grpSp>
      <p:grpSp>
        <p:nvGrpSpPr>
          <p:cNvPr id="13" name="Group 59"/>
          <p:cNvGrpSpPr>
            <a:grpSpLocks/>
          </p:cNvGrpSpPr>
          <p:nvPr/>
        </p:nvGrpSpPr>
        <p:grpSpPr bwMode="auto">
          <a:xfrm>
            <a:off x="1314450" y="3321050"/>
            <a:ext cx="1736725" cy="1165225"/>
            <a:chOff x="486" y="2122"/>
            <a:chExt cx="1094" cy="734"/>
          </a:xfrm>
        </p:grpSpPr>
        <p:grpSp>
          <p:nvGrpSpPr>
            <p:cNvPr id="22554" name="Group 57"/>
            <p:cNvGrpSpPr>
              <a:grpSpLocks/>
            </p:cNvGrpSpPr>
            <p:nvPr/>
          </p:nvGrpSpPr>
          <p:grpSpPr bwMode="auto">
            <a:xfrm>
              <a:off x="486" y="2424"/>
              <a:ext cx="432" cy="432"/>
              <a:chOff x="486" y="2424"/>
              <a:chExt cx="432" cy="432"/>
            </a:xfrm>
          </p:grpSpPr>
          <p:sp>
            <p:nvSpPr>
              <p:cNvPr id="107560" name="Oval 40"/>
              <p:cNvSpPr>
                <a:spLocks noChangeArrowheads="1"/>
              </p:cNvSpPr>
              <p:nvPr/>
            </p:nvSpPr>
            <p:spPr bwMode="auto">
              <a:xfrm>
                <a:off x="486" y="2424"/>
                <a:ext cx="432" cy="432"/>
              </a:xfrm>
              <a:prstGeom prst="ellipse">
                <a:avLst/>
              </a:prstGeom>
              <a:solidFill>
                <a:srgbClr val="FF0066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558" name="Text Box 41"/>
              <p:cNvSpPr txBox="1">
                <a:spLocks noChangeArrowheads="1"/>
              </p:cNvSpPr>
              <p:nvPr/>
            </p:nvSpPr>
            <p:spPr bwMode="auto">
              <a:xfrm>
                <a:off x="540" y="2478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400" i="1">
                    <a:solidFill>
                      <a:schemeClr val="tx1"/>
                    </a:solidFill>
                    <a:latin typeface="Times New Roman" pitchFamily="18" charset="0"/>
                  </a:rPr>
                  <a:t>μd</a:t>
                </a: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07563" name="Rectangle 43"/>
            <p:cNvSpPr>
              <a:spLocks noChangeArrowheads="1"/>
            </p:cNvSpPr>
            <p:nvPr/>
          </p:nvSpPr>
          <p:spPr bwMode="auto">
            <a:xfrm>
              <a:off x="963" y="2122"/>
              <a:ext cx="54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c</a:t>
              </a:r>
              <a:r>
                <a:rPr lang="en-US" sz="2400" b="1" baseline="-25000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d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pd</a:t>
              </a:r>
            </a:p>
          </p:txBody>
        </p:sp>
        <p:sp>
          <p:nvSpPr>
            <p:cNvPr id="107569" name="Line 49"/>
            <p:cNvSpPr>
              <a:spLocks noChangeShapeType="1"/>
            </p:cNvSpPr>
            <p:nvPr/>
          </p:nvSpPr>
          <p:spPr bwMode="auto">
            <a:xfrm rot="-1700821" flipH="1" flipV="1">
              <a:off x="935" y="2418"/>
              <a:ext cx="645" cy="137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2230438" y="1400175"/>
            <a:ext cx="906462" cy="1903413"/>
            <a:chOff x="1063" y="912"/>
            <a:chExt cx="571" cy="1199"/>
          </a:xfrm>
        </p:grpSpPr>
        <p:sp>
          <p:nvSpPr>
            <p:cNvPr id="107562" name="Line 42"/>
            <p:cNvSpPr>
              <a:spLocks noChangeShapeType="1"/>
            </p:cNvSpPr>
            <p:nvPr/>
          </p:nvSpPr>
          <p:spPr bwMode="auto">
            <a:xfrm rot="19899179" flipV="1">
              <a:off x="1586" y="1296"/>
              <a:ext cx="48" cy="81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22550" name="Group 51"/>
            <p:cNvGrpSpPr>
              <a:grpSpLocks/>
            </p:cNvGrpSpPr>
            <p:nvPr/>
          </p:nvGrpSpPr>
          <p:grpSpPr bwMode="auto">
            <a:xfrm>
              <a:off x="1152" y="912"/>
              <a:ext cx="432" cy="432"/>
              <a:chOff x="891" y="1104"/>
              <a:chExt cx="432" cy="432"/>
            </a:xfrm>
          </p:grpSpPr>
          <p:sp>
            <p:nvSpPr>
              <p:cNvPr id="107567" name="Oval 47"/>
              <p:cNvSpPr>
                <a:spLocks noChangeArrowheads="1"/>
              </p:cNvSpPr>
              <p:nvPr/>
            </p:nvSpPr>
            <p:spPr bwMode="auto">
              <a:xfrm>
                <a:off x="891" y="1104"/>
                <a:ext cx="432" cy="432"/>
              </a:xfrm>
              <a:prstGeom prst="ellipse">
                <a:avLst/>
              </a:prstGeom>
              <a:solidFill>
                <a:srgbClr val="663300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553" name="Text Box 48"/>
              <p:cNvSpPr txBox="1">
                <a:spLocks noChangeArrowheads="1"/>
              </p:cNvSpPr>
              <p:nvPr/>
            </p:nvSpPr>
            <p:spPr bwMode="auto">
              <a:xfrm>
                <a:off x="940" y="1151"/>
                <a:ext cx="31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2400" i="1">
                    <a:solidFill>
                      <a:schemeClr val="tx1"/>
                    </a:solidFill>
                    <a:latin typeface="Times New Roman" pitchFamily="18" charset="0"/>
                  </a:rPr>
                  <a:t>μZ</a:t>
                </a:r>
                <a:endParaRPr 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07570" name="Rectangle 50"/>
            <p:cNvSpPr>
              <a:spLocks noChangeArrowheads="1"/>
            </p:cNvSpPr>
            <p:nvPr/>
          </p:nvSpPr>
          <p:spPr bwMode="auto">
            <a:xfrm>
              <a:off x="1063" y="1488"/>
              <a:ext cx="5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defRPr/>
              </a:pPr>
              <a:r>
                <a:rPr lang="en-US" sz="2400" b="1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c</a:t>
              </a:r>
              <a:r>
                <a:rPr lang="en-US" sz="2400" b="1" baseline="-25000">
                  <a:solidFill>
                    <a:srgbClr val="F45A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Z</a:t>
              </a:r>
              <a:r>
                <a:rPr lang="de-DE" sz="2400">
                  <a:solidFill>
                    <a:schemeClr val="bg2"/>
                  </a:solidFill>
                  <a:latin typeface="Symbol" pitchFamily="18" charset="2"/>
                  <a:cs typeface="+mn-cs"/>
                </a:rPr>
                <a:t>L</a:t>
              </a:r>
              <a:r>
                <a:rPr lang="de-DE" sz="2400" baseline="-25000">
                  <a:solidFill>
                    <a:schemeClr val="bg2"/>
                  </a:solidFill>
                  <a:cs typeface="+mn-cs"/>
                </a:rPr>
                <a:t>Z</a:t>
              </a:r>
            </a:p>
          </p:txBody>
        </p:sp>
      </p:grpSp>
      <p:grpSp>
        <p:nvGrpSpPr>
          <p:cNvPr id="17" name="Group 56"/>
          <p:cNvGrpSpPr>
            <a:grpSpLocks/>
          </p:cNvGrpSpPr>
          <p:nvPr/>
        </p:nvGrpSpPr>
        <p:grpSpPr bwMode="auto">
          <a:xfrm>
            <a:off x="1427163" y="4543425"/>
            <a:ext cx="517525" cy="971550"/>
            <a:chOff x="557" y="2892"/>
            <a:chExt cx="326" cy="612"/>
          </a:xfrm>
        </p:grpSpPr>
        <p:sp>
          <p:nvSpPr>
            <p:cNvPr id="107574" name="Line 54"/>
            <p:cNvSpPr>
              <a:spLocks noChangeShapeType="1"/>
            </p:cNvSpPr>
            <p:nvPr/>
          </p:nvSpPr>
          <p:spPr bwMode="auto">
            <a:xfrm flipH="1">
              <a:off x="708" y="2892"/>
              <a:ext cx="1" cy="334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48" name="Text Box 55"/>
            <p:cNvSpPr txBox="1">
              <a:spLocks noChangeArrowheads="1"/>
            </p:cNvSpPr>
            <p:nvPr/>
          </p:nvSpPr>
          <p:spPr bwMode="auto">
            <a:xfrm>
              <a:off x="557" y="3216"/>
              <a:ext cx="3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FF0066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FF0066"/>
                  </a:solidFill>
                </a:rPr>
                <a:t>d</a:t>
              </a:r>
            </a:p>
          </p:txBody>
        </p:sp>
      </p:grpSp>
      <p:grpSp>
        <p:nvGrpSpPr>
          <p:cNvPr id="18" name="Group 64"/>
          <p:cNvGrpSpPr>
            <a:grpSpLocks/>
          </p:cNvGrpSpPr>
          <p:nvPr/>
        </p:nvGrpSpPr>
        <p:grpSpPr bwMode="auto">
          <a:xfrm>
            <a:off x="3133725" y="1400175"/>
            <a:ext cx="2025650" cy="457200"/>
            <a:chOff x="1632" y="912"/>
            <a:chExt cx="1276" cy="288"/>
          </a:xfrm>
        </p:grpSpPr>
        <p:sp>
          <p:nvSpPr>
            <p:cNvPr id="107582" name="Line 62"/>
            <p:cNvSpPr>
              <a:spLocks noChangeShapeType="1"/>
            </p:cNvSpPr>
            <p:nvPr/>
          </p:nvSpPr>
          <p:spPr bwMode="auto">
            <a:xfrm rot="16200000" flipH="1">
              <a:off x="1799" y="899"/>
              <a:ext cx="0" cy="334"/>
            </a:xfrm>
            <a:prstGeom prst="line">
              <a:avLst/>
            </a:prstGeom>
            <a:noFill/>
            <a:ln w="28575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2546" name="Text Box 63"/>
            <p:cNvSpPr txBox="1">
              <a:spLocks noChangeArrowheads="1"/>
            </p:cNvSpPr>
            <p:nvPr/>
          </p:nvSpPr>
          <p:spPr bwMode="auto">
            <a:xfrm>
              <a:off x="1923" y="912"/>
              <a:ext cx="98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 b="1">
                  <a:solidFill>
                    <a:srgbClr val="6633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663300"/>
                  </a:solidFill>
                </a:rPr>
                <a:t>Z</a:t>
              </a:r>
              <a:r>
                <a:rPr lang="de-DE" sz="2400" b="1">
                  <a:solidFill>
                    <a:srgbClr val="663300"/>
                  </a:solidFill>
                </a:rPr>
                <a:t> ~ </a:t>
              </a:r>
              <a:r>
                <a:rPr lang="de-DE" sz="2400" b="1">
                  <a:solidFill>
                    <a:srgbClr val="663300"/>
                  </a:solidFill>
                  <a:latin typeface="Symbol" pitchFamily="18" charset="2"/>
                </a:rPr>
                <a:t>L</a:t>
              </a:r>
              <a:r>
                <a:rPr lang="de-DE" sz="2400" b="1" baseline="-25000">
                  <a:solidFill>
                    <a:srgbClr val="663300"/>
                  </a:solidFill>
                </a:rPr>
                <a:t>S </a:t>
              </a:r>
              <a:r>
                <a:rPr lang="de-DE" sz="2400" b="1">
                  <a:solidFill>
                    <a:srgbClr val="663300"/>
                  </a:solidFill>
                </a:rPr>
                <a:t>Z</a:t>
              </a:r>
              <a:r>
                <a:rPr lang="de-DE" sz="2400" b="1" baseline="30000">
                  <a:solidFill>
                    <a:srgbClr val="663300"/>
                  </a:solidFill>
                </a:rPr>
                <a:t>4</a:t>
              </a:r>
            </a:p>
          </p:txBody>
        </p:sp>
      </p:grpSp>
      <p:sp>
        <p:nvSpPr>
          <p:cNvPr id="107588" name="Rectangle 68" descr="Light upward diagonal"/>
          <p:cNvSpPr>
            <a:spLocks noChangeArrowheads="1"/>
          </p:cNvSpPr>
          <p:nvPr/>
        </p:nvSpPr>
        <p:spPr bwMode="auto">
          <a:xfrm>
            <a:off x="1073150" y="5429250"/>
            <a:ext cx="132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de-DE" sz="2400">
                <a:solidFill>
                  <a:srgbClr val="FF0066"/>
                </a:solidFill>
              </a:rPr>
              <a:t>diffusion</a:t>
            </a:r>
          </a:p>
        </p:txBody>
      </p:sp>
      <p:pic>
        <p:nvPicPr>
          <p:cNvPr id="67" name="Content Placeholder 7" descr="Colum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41" y="3763631"/>
            <a:ext cx="2021163" cy="287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" name="Picture 9" descr="Light upward diago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654" y="667337"/>
            <a:ext cx="2438977" cy="169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1" descr="Light upward diagon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75" y="893204"/>
            <a:ext cx="1967585" cy="14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66" y="1600200"/>
            <a:ext cx="4107290" cy="411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784628"/>
      </p:ext>
    </p:extLst>
  </p:cSld>
  <p:clrMapOvr>
    <a:masterClrMapping/>
  </p:clrMapOvr>
  <p:transition advTm="921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The facility: </a:t>
            </a:r>
            <a:r>
              <a:rPr lang="de-DE" sz="4000" smtClean="0">
                <a:solidFill>
                  <a:schemeClr val="folHlink"/>
                </a:solidFill>
                <a:latin typeface="Symbol" pitchFamily="18" charset="2"/>
              </a:rPr>
              <a:t>p</a:t>
            </a:r>
            <a:r>
              <a:rPr lang="de-DE" sz="4000" smtClean="0">
                <a:solidFill>
                  <a:schemeClr val="folHlink"/>
                </a:solidFill>
              </a:rPr>
              <a:t>E3 beamline at PSI</a:t>
            </a:r>
          </a:p>
        </p:txBody>
      </p:sp>
      <p:sp>
        <p:nvSpPr>
          <p:cNvPr id="13315" name="Rectangle 1027"/>
          <p:cNvSpPr>
            <a:spLocks noChangeArrowheads="1"/>
          </p:cNvSpPr>
          <p:nvPr/>
        </p:nvSpPr>
        <p:spPr bwMode="auto">
          <a:xfrm>
            <a:off x="6813550" y="6346825"/>
            <a:ext cx="210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sz="2000">
                <a:solidFill>
                  <a:schemeClr val="tx1"/>
                </a:solidFill>
                <a:effectLst/>
              </a:rPr>
              <a:t>http://www.psi.ch</a:t>
            </a:r>
            <a:endParaRPr lang="de-DE" sz="2000">
              <a:solidFill>
                <a:schemeClr val="tx1"/>
              </a:solidFill>
              <a:effectLst/>
            </a:endParaRPr>
          </a:p>
        </p:txBody>
      </p:sp>
      <p:grpSp>
        <p:nvGrpSpPr>
          <p:cNvPr id="13316" name="Group 1028"/>
          <p:cNvGrpSpPr>
            <a:grpSpLocks/>
          </p:cNvGrpSpPr>
          <p:nvPr/>
        </p:nvGrpSpPr>
        <p:grpSpPr bwMode="auto">
          <a:xfrm>
            <a:off x="228600" y="1131888"/>
            <a:ext cx="7315200" cy="5268912"/>
            <a:chOff x="288" y="624"/>
            <a:chExt cx="4608" cy="3319"/>
          </a:xfrm>
        </p:grpSpPr>
        <p:pic>
          <p:nvPicPr>
            <p:cNvPr id="13333" name="Picture 102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" y="624"/>
              <a:ext cx="4608" cy="3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4" name="Picture 1030" descr="F:\EigeneDateien\MuCap\Vorträge\Troia2007\psi_logo_150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12" y="816"/>
              <a:ext cx="1392" cy="510"/>
            </a:xfrm>
            <a:prstGeom prst="rect">
              <a:avLst/>
            </a:prstGeom>
            <a:solidFill>
              <a:srgbClr val="F1F1F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31"/>
          <p:cNvGrpSpPr>
            <a:grpSpLocks/>
          </p:cNvGrpSpPr>
          <p:nvPr/>
        </p:nvGrpSpPr>
        <p:grpSpPr bwMode="auto">
          <a:xfrm>
            <a:off x="2487613" y="1028700"/>
            <a:ext cx="6599237" cy="5753100"/>
            <a:chOff x="1567" y="648"/>
            <a:chExt cx="4157" cy="3624"/>
          </a:xfrm>
        </p:grpSpPr>
        <p:grpSp>
          <p:nvGrpSpPr>
            <p:cNvPr id="13326" name="Group 1032"/>
            <p:cNvGrpSpPr>
              <a:grpSpLocks/>
            </p:cNvGrpSpPr>
            <p:nvPr/>
          </p:nvGrpSpPr>
          <p:grpSpPr bwMode="auto">
            <a:xfrm>
              <a:off x="1567" y="648"/>
              <a:ext cx="4157" cy="3618"/>
              <a:chOff x="1567" y="648"/>
              <a:chExt cx="4157" cy="3618"/>
            </a:xfrm>
          </p:grpSpPr>
          <p:sp>
            <p:nvSpPr>
              <p:cNvPr id="265225" name="Line 1033"/>
              <p:cNvSpPr>
                <a:spLocks noChangeShapeType="1"/>
              </p:cNvSpPr>
              <p:nvPr/>
            </p:nvSpPr>
            <p:spPr bwMode="auto">
              <a:xfrm flipV="1">
                <a:off x="1578" y="648"/>
                <a:ext cx="1272" cy="141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26" name="Line 1034"/>
              <p:cNvSpPr>
                <a:spLocks noChangeShapeType="1"/>
              </p:cNvSpPr>
              <p:nvPr/>
            </p:nvSpPr>
            <p:spPr bwMode="auto">
              <a:xfrm>
                <a:off x="1572" y="2928"/>
                <a:ext cx="1272" cy="133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27" name="Line 1035"/>
              <p:cNvSpPr>
                <a:spLocks noChangeShapeType="1"/>
              </p:cNvSpPr>
              <p:nvPr/>
            </p:nvSpPr>
            <p:spPr bwMode="auto">
              <a:xfrm flipV="1">
                <a:off x="2670" y="648"/>
                <a:ext cx="3054" cy="141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28" name="Rectangle 1036"/>
              <p:cNvSpPr>
                <a:spLocks noChangeArrowheads="1"/>
              </p:cNvSpPr>
              <p:nvPr/>
            </p:nvSpPr>
            <p:spPr bwMode="auto">
              <a:xfrm rot="16808">
                <a:off x="1567" y="2063"/>
                <a:ext cx="1104" cy="859"/>
              </a:xfrm>
              <a:prstGeom prst="rect">
                <a:avLst/>
              </a:prstGeom>
              <a:noFill/>
              <a:ln w="38100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29" name="Line 1037"/>
              <p:cNvSpPr>
                <a:spLocks noChangeShapeType="1"/>
              </p:cNvSpPr>
              <p:nvPr/>
            </p:nvSpPr>
            <p:spPr bwMode="auto">
              <a:xfrm>
                <a:off x="2682" y="2910"/>
                <a:ext cx="3042" cy="135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pic>
          <p:nvPicPr>
            <p:cNvPr id="13327" name="Picture 1038" descr="F:\EigeneDateien\MuCap\Vorträge\Troia2007\exphall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44" y="654"/>
              <a:ext cx="2880" cy="3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039"/>
          <p:cNvGrpSpPr>
            <a:grpSpLocks/>
          </p:cNvGrpSpPr>
          <p:nvPr/>
        </p:nvGrpSpPr>
        <p:grpSpPr bwMode="auto">
          <a:xfrm>
            <a:off x="609600" y="990600"/>
            <a:ext cx="6419850" cy="5657850"/>
            <a:chOff x="384" y="624"/>
            <a:chExt cx="4044" cy="3564"/>
          </a:xfrm>
        </p:grpSpPr>
        <p:grpSp>
          <p:nvGrpSpPr>
            <p:cNvPr id="13319" name="Group 1040"/>
            <p:cNvGrpSpPr>
              <a:grpSpLocks/>
            </p:cNvGrpSpPr>
            <p:nvPr/>
          </p:nvGrpSpPr>
          <p:grpSpPr bwMode="auto">
            <a:xfrm>
              <a:off x="384" y="624"/>
              <a:ext cx="4044" cy="3564"/>
              <a:chOff x="384" y="624"/>
              <a:chExt cx="4044" cy="3564"/>
            </a:xfrm>
          </p:grpSpPr>
          <p:sp>
            <p:nvSpPr>
              <p:cNvPr id="265233" name="Line 1041"/>
              <p:cNvSpPr>
                <a:spLocks noChangeShapeType="1"/>
              </p:cNvSpPr>
              <p:nvPr/>
            </p:nvSpPr>
            <p:spPr bwMode="auto">
              <a:xfrm flipH="1" flipV="1">
                <a:off x="3288" y="624"/>
                <a:ext cx="1134" cy="1968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34" name="Line 1042"/>
              <p:cNvSpPr>
                <a:spLocks noChangeShapeType="1"/>
              </p:cNvSpPr>
              <p:nvPr/>
            </p:nvSpPr>
            <p:spPr bwMode="auto">
              <a:xfrm flipH="1">
                <a:off x="3240" y="2916"/>
                <a:ext cx="1188" cy="1272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35" name="Line 1043"/>
              <p:cNvSpPr>
                <a:spLocks noChangeShapeType="1"/>
              </p:cNvSpPr>
              <p:nvPr/>
            </p:nvSpPr>
            <p:spPr bwMode="auto">
              <a:xfrm flipH="1" flipV="1">
                <a:off x="384" y="624"/>
                <a:ext cx="3648" cy="1968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36" name="Rectangle 1044"/>
              <p:cNvSpPr>
                <a:spLocks noChangeArrowheads="1"/>
              </p:cNvSpPr>
              <p:nvPr/>
            </p:nvSpPr>
            <p:spPr bwMode="auto">
              <a:xfrm rot="21583192" flipH="1">
                <a:off x="4031" y="2584"/>
                <a:ext cx="394" cy="34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  <a:effectLst/>
            </p:spPr>
            <p:txBody>
              <a:bodyPr lIns="92075" tIns="46038" rIns="92075" bIns="46038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237" name="Line 1045"/>
              <p:cNvSpPr>
                <a:spLocks noChangeShapeType="1"/>
              </p:cNvSpPr>
              <p:nvPr/>
            </p:nvSpPr>
            <p:spPr bwMode="auto">
              <a:xfrm flipH="1">
                <a:off x="390" y="2928"/>
                <a:ext cx="3642" cy="1242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pic>
          <p:nvPicPr>
            <p:cNvPr id="13320" name="Picture 1046" descr="F:\EigeneDateien\MuCap\Vorträge\Troia2007\piE3.JPG"/>
            <p:cNvPicPr>
              <a:picLocks noChangeAspect="1" noChangeArrowheads="1"/>
            </p:cNvPicPr>
            <p:nvPr/>
          </p:nvPicPr>
          <p:blipFill>
            <a:blip r:embed="rId6" cstate="print"/>
            <a:srcRect l="4666" t="6999" r="7782" b="12001"/>
            <a:stretch>
              <a:fillRect/>
            </a:stretch>
          </p:blipFill>
          <p:spPr bwMode="auto">
            <a:xfrm>
              <a:off x="384" y="624"/>
              <a:ext cx="2880" cy="3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2629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468" y="762000"/>
            <a:ext cx="8458200" cy="5943600"/>
          </a:xfrm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971627" y="1260475"/>
            <a:ext cx="1911350" cy="2484438"/>
            <a:chOff x="2494" y="638"/>
            <a:chExt cx="1204" cy="1565"/>
          </a:xfrm>
        </p:grpSpPr>
        <p:sp>
          <p:nvSpPr>
            <p:cNvPr id="111623" name="Line 7"/>
            <p:cNvSpPr>
              <a:spLocks noChangeShapeType="1"/>
            </p:cNvSpPr>
            <p:nvPr/>
          </p:nvSpPr>
          <p:spPr bwMode="auto">
            <a:xfrm flipV="1">
              <a:off x="2494" y="638"/>
              <a:ext cx="1204" cy="156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24" name="Oval 8"/>
            <p:cNvSpPr>
              <a:spLocks noChangeArrowheads="1"/>
            </p:cNvSpPr>
            <p:nvPr/>
          </p:nvSpPr>
          <p:spPr bwMode="auto">
            <a:xfrm>
              <a:off x="2763" y="1775"/>
              <a:ext cx="72" cy="6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25" name="Oval 9"/>
            <p:cNvSpPr>
              <a:spLocks noChangeArrowheads="1"/>
            </p:cNvSpPr>
            <p:nvPr/>
          </p:nvSpPr>
          <p:spPr bwMode="auto">
            <a:xfrm>
              <a:off x="3047" y="1414"/>
              <a:ext cx="72" cy="6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26" name="Oval 10"/>
            <p:cNvSpPr>
              <a:spLocks noChangeArrowheads="1"/>
            </p:cNvSpPr>
            <p:nvPr/>
          </p:nvSpPr>
          <p:spPr bwMode="auto">
            <a:xfrm>
              <a:off x="3176" y="1240"/>
              <a:ext cx="72" cy="6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896890" y="3497263"/>
            <a:ext cx="1116012" cy="288925"/>
            <a:chOff x="1817" y="2047"/>
            <a:chExt cx="703" cy="182"/>
          </a:xfrm>
        </p:grpSpPr>
        <p:sp>
          <p:nvSpPr>
            <p:cNvPr id="111622" name="Line 6"/>
            <p:cNvSpPr>
              <a:spLocks noChangeShapeType="1"/>
            </p:cNvSpPr>
            <p:nvPr/>
          </p:nvSpPr>
          <p:spPr bwMode="auto">
            <a:xfrm>
              <a:off x="1817" y="2047"/>
              <a:ext cx="703" cy="18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27" name="Oval 11"/>
            <p:cNvSpPr>
              <a:spLocks noChangeArrowheads="1"/>
            </p:cNvSpPr>
            <p:nvPr/>
          </p:nvSpPr>
          <p:spPr bwMode="auto">
            <a:xfrm>
              <a:off x="1952" y="2070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28" name="Oval 12"/>
            <p:cNvSpPr>
              <a:spLocks noChangeArrowheads="1"/>
            </p:cNvSpPr>
            <p:nvPr/>
          </p:nvSpPr>
          <p:spPr bwMode="auto">
            <a:xfrm>
              <a:off x="2050" y="2088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29" name="Oval 13"/>
            <p:cNvSpPr>
              <a:spLocks noChangeArrowheads="1"/>
            </p:cNvSpPr>
            <p:nvPr/>
          </p:nvSpPr>
          <p:spPr bwMode="auto">
            <a:xfrm>
              <a:off x="2151" y="2121"/>
              <a:ext cx="34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30" name="Oval 14"/>
            <p:cNvSpPr>
              <a:spLocks noChangeArrowheads="1"/>
            </p:cNvSpPr>
            <p:nvPr/>
          </p:nvSpPr>
          <p:spPr bwMode="auto">
            <a:xfrm>
              <a:off x="2255" y="2155"/>
              <a:ext cx="35" cy="3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31" name="Oval 15"/>
            <p:cNvSpPr>
              <a:spLocks noChangeArrowheads="1"/>
            </p:cNvSpPr>
            <p:nvPr/>
          </p:nvSpPr>
          <p:spPr bwMode="auto">
            <a:xfrm>
              <a:off x="2375" y="2178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11635" name="Text Box 19"/>
          <p:cNvSpPr txBox="1">
            <a:spLocks noChangeArrowheads="1"/>
          </p:cNvSpPr>
          <p:nvPr/>
        </p:nvSpPr>
        <p:spPr bwMode="auto">
          <a:xfrm>
            <a:off x="3822402" y="3657600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400">
                <a:solidFill>
                  <a:schemeClr val="hlink"/>
                </a:solidFill>
                <a:latin typeface="Symbol" pitchFamily="18" charset="2"/>
                <a:sym typeface="Symbol" pitchFamily="18" charset="2"/>
              </a:rPr>
              <a:t>m</a:t>
            </a:r>
          </a:p>
        </p:txBody>
      </p:sp>
      <p:sp>
        <p:nvSpPr>
          <p:cNvPr id="111636" name="Text Box 20"/>
          <p:cNvSpPr txBox="1">
            <a:spLocks noChangeArrowheads="1"/>
          </p:cNvSpPr>
          <p:nvPr/>
        </p:nvSpPr>
        <p:spPr bwMode="auto">
          <a:xfrm>
            <a:off x="5822652" y="93345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400">
                <a:solidFill>
                  <a:schemeClr val="accent2"/>
                </a:solidFill>
                <a:sym typeface="Symbol" pitchFamily="18" charset="2"/>
              </a:rPr>
              <a:t>e</a:t>
            </a:r>
          </a:p>
        </p:txBody>
      </p:sp>
      <p:sp>
        <p:nvSpPr>
          <p:cNvPr id="17" name="Rectangle 24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sz="3200" smtClean="0">
                <a:solidFill>
                  <a:srgbClr val="FFFF00"/>
                </a:solidFill>
              </a:rPr>
              <a:t>MuCap</a:t>
            </a:r>
            <a:endParaRPr lang="en-US" sz="3200">
              <a:solidFill>
                <a:srgbClr val="FFFF00"/>
              </a:solidFill>
            </a:endParaRPr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796840" y="2569206"/>
            <a:ext cx="685800" cy="703893"/>
            <a:chOff x="1824" y="1536"/>
            <a:chExt cx="285" cy="285"/>
          </a:xfrm>
        </p:grpSpPr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1824" y="1536"/>
              <a:ext cx="285" cy="2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1968" y="1545"/>
              <a:ext cx="0" cy="14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>
              <a:off x="1968" y="1542"/>
              <a:ext cx="0" cy="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 rot="-5400000">
              <a:off x="2078" y="1651"/>
              <a:ext cx="0" cy="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rot="-5400000">
              <a:off x="1856" y="1651"/>
              <a:ext cx="0" cy="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1968" y="1764"/>
              <a:ext cx="0" cy="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 rot="1800000">
              <a:off x="2028" y="1562"/>
              <a:ext cx="0" cy="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 rot="1800000">
              <a:off x="1911" y="1764"/>
              <a:ext cx="0" cy="3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 rot="3600000">
              <a:off x="2070" y="1606"/>
              <a:ext cx="0" cy="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 rot="3600000">
              <a:off x="1870" y="1718"/>
              <a:ext cx="0" cy="3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grpSp>
          <p:nvGrpSpPr>
            <p:cNvPr id="29" name="Group 15"/>
            <p:cNvGrpSpPr>
              <a:grpSpLocks/>
            </p:cNvGrpSpPr>
            <p:nvPr/>
          </p:nvGrpSpPr>
          <p:grpSpPr bwMode="auto">
            <a:xfrm flipH="1">
              <a:off x="1913" y="1562"/>
              <a:ext cx="112" cy="236"/>
              <a:chOff x="1281" y="3696"/>
              <a:chExt cx="207" cy="438"/>
            </a:xfrm>
          </p:grpSpPr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 rot="1800000">
                <a:off x="1488" y="3696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" name="Line 17"/>
              <p:cNvSpPr>
                <a:spLocks noChangeShapeType="1"/>
              </p:cNvSpPr>
              <p:nvPr/>
            </p:nvSpPr>
            <p:spPr bwMode="auto">
              <a:xfrm rot="1800000">
                <a:off x="1281" y="4074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 flipV="1">
              <a:off x="1850" y="1622"/>
              <a:ext cx="233" cy="113"/>
              <a:chOff x="678" y="3903"/>
              <a:chExt cx="432" cy="210"/>
            </a:xfrm>
          </p:grpSpPr>
          <p:sp>
            <p:nvSpPr>
              <p:cNvPr id="31" name="Line 19"/>
              <p:cNvSpPr>
                <a:spLocks noChangeShapeType="1"/>
              </p:cNvSpPr>
              <p:nvPr/>
            </p:nvSpPr>
            <p:spPr bwMode="auto">
              <a:xfrm rot="3600000">
                <a:off x="1080" y="3873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" name="Line 20"/>
              <p:cNvSpPr>
                <a:spLocks noChangeShapeType="1"/>
              </p:cNvSpPr>
              <p:nvPr/>
            </p:nvSpPr>
            <p:spPr bwMode="auto">
              <a:xfrm rot="3600000">
                <a:off x="708" y="4083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5" name="Group 26"/>
          <p:cNvGrpSpPr>
            <a:grpSpLocks/>
          </p:cNvGrpSpPr>
          <p:nvPr/>
        </p:nvGrpSpPr>
        <p:grpSpPr bwMode="auto">
          <a:xfrm>
            <a:off x="5508854" y="1682454"/>
            <a:ext cx="1051598" cy="862307"/>
            <a:chOff x="4800" y="2592"/>
            <a:chExt cx="418" cy="333"/>
          </a:xfrm>
        </p:grpSpPr>
        <p:grpSp>
          <p:nvGrpSpPr>
            <p:cNvPr id="36" name="Group 27"/>
            <p:cNvGrpSpPr>
              <a:grpSpLocks/>
            </p:cNvGrpSpPr>
            <p:nvPr/>
          </p:nvGrpSpPr>
          <p:grpSpPr bwMode="auto">
            <a:xfrm>
              <a:off x="4800" y="2640"/>
              <a:ext cx="285" cy="285"/>
              <a:chOff x="4800" y="2640"/>
              <a:chExt cx="285" cy="285"/>
            </a:xfrm>
          </p:grpSpPr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4800" y="2640"/>
                <a:ext cx="285" cy="2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round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" name="Line 29"/>
              <p:cNvSpPr>
                <a:spLocks noChangeShapeType="1"/>
              </p:cNvSpPr>
              <p:nvPr/>
            </p:nvSpPr>
            <p:spPr bwMode="auto">
              <a:xfrm>
                <a:off x="4944" y="2661"/>
                <a:ext cx="0" cy="128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" name="Line 30"/>
              <p:cNvSpPr>
                <a:spLocks noChangeShapeType="1"/>
              </p:cNvSpPr>
              <p:nvPr/>
            </p:nvSpPr>
            <p:spPr bwMode="auto">
              <a:xfrm>
                <a:off x="4944" y="2646"/>
                <a:ext cx="0" cy="5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" name="Line 31"/>
              <p:cNvSpPr>
                <a:spLocks noChangeShapeType="1"/>
              </p:cNvSpPr>
              <p:nvPr/>
            </p:nvSpPr>
            <p:spPr bwMode="auto">
              <a:xfrm rot="-5400000">
                <a:off x="5054" y="2755"/>
                <a:ext cx="0" cy="5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" name="Line 32"/>
              <p:cNvSpPr>
                <a:spLocks noChangeShapeType="1"/>
              </p:cNvSpPr>
              <p:nvPr/>
            </p:nvSpPr>
            <p:spPr bwMode="auto">
              <a:xfrm rot="-5400000">
                <a:off x="4832" y="2755"/>
                <a:ext cx="0" cy="5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" name="Line 33"/>
              <p:cNvSpPr>
                <a:spLocks noChangeShapeType="1"/>
              </p:cNvSpPr>
              <p:nvPr/>
            </p:nvSpPr>
            <p:spPr bwMode="auto">
              <a:xfrm>
                <a:off x="4944" y="2868"/>
                <a:ext cx="0" cy="5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" name="Arc 34"/>
              <p:cNvSpPr>
                <a:spLocks/>
              </p:cNvSpPr>
              <p:nvPr/>
            </p:nvSpPr>
            <p:spPr bwMode="auto">
              <a:xfrm>
                <a:off x="4948" y="2653"/>
                <a:ext cx="128" cy="137"/>
              </a:xfrm>
              <a:custGeom>
                <a:avLst/>
                <a:gdLst>
                  <a:gd name="G0" fmla="+- 0 0 0"/>
                  <a:gd name="G1" fmla="+- 21595 0 0"/>
                  <a:gd name="G2" fmla="+- 21600 0 0"/>
                  <a:gd name="T0" fmla="*/ 474 w 21156"/>
                  <a:gd name="T1" fmla="*/ 0 h 21595"/>
                  <a:gd name="T2" fmla="*/ 21156 w 21156"/>
                  <a:gd name="T3" fmla="*/ 17239 h 21595"/>
                  <a:gd name="T4" fmla="*/ 0 w 21156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156" h="21595" fill="none" extrusionOk="0">
                    <a:moveTo>
                      <a:pt x="473" y="0"/>
                    </a:moveTo>
                    <a:cubicBezTo>
                      <a:pt x="10544" y="221"/>
                      <a:pt x="19124" y="7373"/>
                      <a:pt x="21156" y="17238"/>
                    </a:cubicBezTo>
                  </a:path>
                  <a:path w="21156" h="21595" stroke="0" extrusionOk="0">
                    <a:moveTo>
                      <a:pt x="473" y="0"/>
                    </a:moveTo>
                    <a:cubicBezTo>
                      <a:pt x="10544" y="221"/>
                      <a:pt x="19124" y="7373"/>
                      <a:pt x="21156" y="17238"/>
                    </a:cubicBezTo>
                    <a:lnTo>
                      <a:pt x="0" y="21595"/>
                    </a:lnTo>
                    <a:close/>
                  </a:path>
                </a:pathLst>
              </a:custGeom>
              <a:solidFill>
                <a:srgbClr val="00FF00"/>
              </a:solidFill>
              <a:ln w="19050">
                <a:solidFill>
                  <a:srgbClr val="00FF00"/>
                </a:solidFill>
                <a:round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5" name="Line 35"/>
              <p:cNvSpPr>
                <a:spLocks noChangeShapeType="1"/>
              </p:cNvSpPr>
              <p:nvPr/>
            </p:nvSpPr>
            <p:spPr bwMode="auto">
              <a:xfrm rot="1800000">
                <a:off x="5004" y="2666"/>
                <a:ext cx="0" cy="3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" name="Line 36"/>
              <p:cNvSpPr>
                <a:spLocks noChangeShapeType="1"/>
              </p:cNvSpPr>
              <p:nvPr/>
            </p:nvSpPr>
            <p:spPr bwMode="auto">
              <a:xfrm rot="1800000">
                <a:off x="4887" y="2868"/>
                <a:ext cx="0" cy="3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7" name="Line 37"/>
              <p:cNvSpPr>
                <a:spLocks noChangeShapeType="1"/>
              </p:cNvSpPr>
              <p:nvPr/>
            </p:nvSpPr>
            <p:spPr bwMode="auto">
              <a:xfrm rot="3600000">
                <a:off x="5046" y="2710"/>
                <a:ext cx="0" cy="3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8" name="Line 38"/>
              <p:cNvSpPr>
                <a:spLocks noChangeShapeType="1"/>
              </p:cNvSpPr>
              <p:nvPr/>
            </p:nvSpPr>
            <p:spPr bwMode="auto">
              <a:xfrm rot="3600000">
                <a:off x="4846" y="2822"/>
                <a:ext cx="0" cy="3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49" name="Group 39"/>
              <p:cNvGrpSpPr>
                <a:grpSpLocks/>
              </p:cNvGrpSpPr>
              <p:nvPr/>
            </p:nvGrpSpPr>
            <p:grpSpPr bwMode="auto">
              <a:xfrm flipH="1">
                <a:off x="4889" y="2666"/>
                <a:ext cx="112" cy="236"/>
                <a:chOff x="1281" y="3696"/>
                <a:chExt cx="207" cy="438"/>
              </a:xfrm>
            </p:grpSpPr>
            <p:sp>
              <p:nvSpPr>
                <p:cNvPr id="53" name="Line 40"/>
                <p:cNvSpPr>
                  <a:spLocks noChangeShapeType="1"/>
                </p:cNvSpPr>
                <p:nvPr/>
              </p:nvSpPr>
              <p:spPr bwMode="auto">
                <a:xfrm rot="1800000">
                  <a:off x="1488" y="3696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Line 41"/>
                <p:cNvSpPr>
                  <a:spLocks noChangeShapeType="1"/>
                </p:cNvSpPr>
                <p:nvPr/>
              </p:nvSpPr>
              <p:spPr bwMode="auto">
                <a:xfrm rot="1800000">
                  <a:off x="1281" y="4074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0" name="Group 42"/>
              <p:cNvGrpSpPr>
                <a:grpSpLocks/>
              </p:cNvGrpSpPr>
              <p:nvPr/>
            </p:nvGrpSpPr>
            <p:grpSpPr bwMode="auto">
              <a:xfrm flipV="1">
                <a:off x="4826" y="2726"/>
                <a:ext cx="233" cy="113"/>
                <a:chOff x="678" y="3903"/>
                <a:chExt cx="432" cy="210"/>
              </a:xfrm>
            </p:grpSpPr>
            <p:sp>
              <p:nvSpPr>
                <p:cNvPr id="51" name="Line 43"/>
                <p:cNvSpPr>
                  <a:spLocks noChangeShapeType="1"/>
                </p:cNvSpPr>
                <p:nvPr/>
              </p:nvSpPr>
              <p:spPr bwMode="auto">
                <a:xfrm rot="3600000">
                  <a:off x="1080" y="3873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Line 44"/>
                <p:cNvSpPr>
                  <a:spLocks noChangeShapeType="1"/>
                </p:cNvSpPr>
                <p:nvPr/>
              </p:nvSpPr>
              <p:spPr bwMode="auto">
                <a:xfrm rot="3600000">
                  <a:off x="708" y="4083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37" name="Rectangle 45"/>
            <p:cNvSpPr>
              <a:spLocks noChangeArrowheads="1"/>
            </p:cNvSpPr>
            <p:nvPr/>
          </p:nvSpPr>
          <p:spPr bwMode="auto">
            <a:xfrm>
              <a:off x="5076" y="2592"/>
              <a:ext cx="142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FF00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de-DE" sz="4800">
                  <a:solidFill>
                    <a:srgbClr val="00FF00"/>
                  </a:solidFill>
                </a:rPr>
                <a:t>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1437742"/>
      </p:ext>
    </p:extLst>
  </p:cSld>
  <p:clrMapOvr>
    <a:masterClrMapping/>
  </p:clrMapOvr>
  <p:transition advTm="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35" grpId="0" autoUpdateAnimBg="0"/>
      <p:bldP spid="11163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51" name="Rectangle 15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TPC - the active target</a:t>
            </a:r>
          </a:p>
        </p:txBody>
      </p:sp>
      <p:pic>
        <p:nvPicPr>
          <p:cNvPr id="29699" name="Picture 21" descr="Light upward diag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37233"/>
            <a:ext cx="3370004" cy="249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58" name="Rectangle 22" descr="Light upward diagonal"/>
          <p:cNvSpPr>
            <a:spLocks noChangeArrowheads="1"/>
          </p:cNvSpPr>
          <p:nvPr/>
        </p:nvSpPr>
        <p:spPr bwMode="auto">
          <a:xfrm>
            <a:off x="4800600" y="1143000"/>
            <a:ext cx="3429000" cy="212365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eaLnBrk="0" hangingPunct="0">
              <a:spcAft>
                <a:spcPct val="75000"/>
              </a:spcAft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10 bar ultra-pure </a:t>
            </a: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</a:t>
            </a:r>
            <a:r>
              <a:rPr lang="en-US" sz="2400" baseline="-25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190500" indent="-190500" eaLnBrk="0" hangingPunct="0">
              <a:spcAft>
                <a:spcPct val="75000"/>
              </a:spcAft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bakeable </a:t>
            </a: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materials</a:t>
            </a:r>
          </a:p>
          <a:p>
            <a:pPr marL="190500" indent="-190500" eaLnBrk="0" hangingPunct="0">
              <a:spcAft>
                <a:spcPct val="75000"/>
              </a:spcAft>
              <a:buFontTx/>
              <a:buChar char="•"/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No materials in fiducial volume</a:t>
            </a: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055040"/>
      </p:ext>
    </p:extLst>
  </p:cSld>
  <p:clrMapOvr>
    <a:masterClrMapping/>
  </p:clrMapOvr>
  <p:transition advTm="187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3505200"/>
            <a:ext cx="9144000" cy="3352800"/>
          </a:xfrm>
          <a:prstGeom prst="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42351" name="Rectangle 15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TPC - the active target</a:t>
            </a:r>
          </a:p>
        </p:txBody>
      </p:sp>
      <p:pic>
        <p:nvPicPr>
          <p:cNvPr id="29699" name="Picture 21" descr="Light upward diag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37233"/>
            <a:ext cx="3370004" cy="249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58" name="Rectangle 22" descr="Light upward diagonal"/>
          <p:cNvSpPr>
            <a:spLocks noChangeArrowheads="1"/>
          </p:cNvSpPr>
          <p:nvPr/>
        </p:nvSpPr>
        <p:spPr bwMode="auto">
          <a:xfrm>
            <a:off x="4800600" y="1143000"/>
            <a:ext cx="3429000" cy="212365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eaLnBrk="0" hangingPunct="0">
              <a:spcAft>
                <a:spcPct val="75000"/>
              </a:spcAft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10 bar ultra-pure </a:t>
            </a: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</a:t>
            </a:r>
            <a:r>
              <a:rPr lang="en-US" sz="2400" baseline="-25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</a:t>
            </a: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L="190500" indent="-190500" eaLnBrk="0" hangingPunct="0">
              <a:spcAft>
                <a:spcPct val="75000"/>
              </a:spcAft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bakeable </a:t>
            </a: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materials</a:t>
            </a:r>
          </a:p>
          <a:p>
            <a:pPr marL="190500" indent="-190500" eaLnBrk="0" hangingPunct="0">
              <a:spcAft>
                <a:spcPct val="75000"/>
              </a:spcAft>
              <a:buFontTx/>
              <a:buChar char="•"/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No materials in fiducial volume</a:t>
            </a:r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3276600" y="3676650"/>
            <a:ext cx="5743575" cy="3105150"/>
            <a:chOff x="1122" y="1014"/>
            <a:chExt cx="3618" cy="1956"/>
          </a:xfrm>
        </p:grpSpPr>
        <p:sp>
          <p:nvSpPr>
            <p:cNvPr id="7" name="AutoShape 12"/>
            <p:cNvSpPr>
              <a:spLocks noChangeArrowheads="1"/>
            </p:cNvSpPr>
            <p:nvPr/>
          </p:nvSpPr>
          <p:spPr bwMode="auto">
            <a:xfrm>
              <a:off x="1122" y="1020"/>
              <a:ext cx="3618" cy="1950"/>
            </a:xfrm>
            <a:prstGeom prst="cube">
              <a:avLst>
                <a:gd name="adj" fmla="val 34255"/>
              </a:avLst>
            </a:prstGeom>
            <a:noFill/>
            <a:ln w="381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Line 13"/>
            <p:cNvSpPr>
              <a:spLocks noChangeShapeType="1"/>
            </p:cNvSpPr>
            <p:nvPr/>
          </p:nvSpPr>
          <p:spPr bwMode="auto">
            <a:xfrm flipV="1">
              <a:off x="1134" y="2280"/>
              <a:ext cx="666" cy="67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1794" y="1014"/>
              <a:ext cx="1" cy="127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>
              <a:off x="1794" y="2292"/>
              <a:ext cx="2946" cy="1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609600" y="4533900"/>
            <a:ext cx="6019800" cy="68580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V="1">
            <a:off x="3938524" y="5905500"/>
            <a:ext cx="2882900" cy="213519"/>
          </a:xfrm>
          <a:prstGeom prst="line">
            <a:avLst/>
          </a:prstGeom>
          <a:noFill/>
          <a:ln w="6350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Oval 19"/>
          <p:cNvSpPr>
            <a:spLocks noChangeArrowheads="1"/>
          </p:cNvSpPr>
          <p:nvPr/>
        </p:nvSpPr>
        <p:spPr bwMode="auto">
          <a:xfrm>
            <a:off x="3886200" y="4972704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val 20"/>
          <p:cNvSpPr>
            <a:spLocks noChangeArrowheads="1"/>
          </p:cNvSpPr>
          <p:nvPr/>
        </p:nvSpPr>
        <p:spPr bwMode="auto">
          <a:xfrm>
            <a:off x="4041775" y="49895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val 21"/>
          <p:cNvSpPr>
            <a:spLocks noChangeArrowheads="1"/>
          </p:cNvSpPr>
          <p:nvPr/>
        </p:nvSpPr>
        <p:spPr bwMode="auto">
          <a:xfrm>
            <a:off x="4184650" y="500856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val 22"/>
          <p:cNvSpPr>
            <a:spLocks noChangeArrowheads="1"/>
          </p:cNvSpPr>
          <p:nvPr/>
        </p:nvSpPr>
        <p:spPr bwMode="auto">
          <a:xfrm>
            <a:off x="4318000" y="5037138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Oval 23"/>
          <p:cNvSpPr>
            <a:spLocks noChangeArrowheads="1"/>
          </p:cNvSpPr>
          <p:nvPr/>
        </p:nvSpPr>
        <p:spPr bwMode="auto">
          <a:xfrm>
            <a:off x="4470400" y="50276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Oval 24"/>
          <p:cNvSpPr>
            <a:spLocks noChangeArrowheads="1"/>
          </p:cNvSpPr>
          <p:nvPr/>
        </p:nvSpPr>
        <p:spPr bwMode="auto">
          <a:xfrm>
            <a:off x="4603750" y="5056188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>
            <a:off x="4737100" y="50657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4889500" y="50657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Oval 27"/>
          <p:cNvSpPr>
            <a:spLocks noChangeArrowheads="1"/>
          </p:cNvSpPr>
          <p:nvPr/>
        </p:nvSpPr>
        <p:spPr bwMode="auto">
          <a:xfrm>
            <a:off x="5041900" y="5094288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Oval 28"/>
          <p:cNvSpPr>
            <a:spLocks noChangeArrowheads="1"/>
          </p:cNvSpPr>
          <p:nvPr/>
        </p:nvSpPr>
        <p:spPr bwMode="auto">
          <a:xfrm>
            <a:off x="5165725" y="5094288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Oval 29"/>
          <p:cNvSpPr>
            <a:spLocks noChangeArrowheads="1"/>
          </p:cNvSpPr>
          <p:nvPr/>
        </p:nvSpPr>
        <p:spPr bwMode="auto">
          <a:xfrm>
            <a:off x="5318125" y="512286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Oval 30"/>
          <p:cNvSpPr>
            <a:spLocks noChangeArrowheads="1"/>
          </p:cNvSpPr>
          <p:nvPr/>
        </p:nvSpPr>
        <p:spPr bwMode="auto">
          <a:xfrm>
            <a:off x="5461000" y="51419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Oval 31"/>
          <p:cNvSpPr>
            <a:spLocks noChangeArrowheads="1"/>
          </p:cNvSpPr>
          <p:nvPr/>
        </p:nvSpPr>
        <p:spPr bwMode="auto">
          <a:xfrm>
            <a:off x="5603875" y="5132388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Oval 32"/>
          <p:cNvSpPr>
            <a:spLocks noChangeArrowheads="1"/>
          </p:cNvSpPr>
          <p:nvPr/>
        </p:nvSpPr>
        <p:spPr bwMode="auto">
          <a:xfrm>
            <a:off x="5708650" y="516096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Oval 33"/>
          <p:cNvSpPr>
            <a:spLocks noChangeArrowheads="1"/>
          </p:cNvSpPr>
          <p:nvPr/>
        </p:nvSpPr>
        <p:spPr bwMode="auto">
          <a:xfrm>
            <a:off x="5851525" y="519906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Oval 34"/>
          <p:cNvSpPr>
            <a:spLocks noChangeArrowheads="1"/>
          </p:cNvSpPr>
          <p:nvPr/>
        </p:nvSpPr>
        <p:spPr bwMode="auto">
          <a:xfrm>
            <a:off x="5975350" y="51800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Oval 35"/>
          <p:cNvSpPr>
            <a:spLocks noChangeArrowheads="1"/>
          </p:cNvSpPr>
          <p:nvPr/>
        </p:nvSpPr>
        <p:spPr bwMode="auto">
          <a:xfrm>
            <a:off x="6108700" y="52181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Oval 36"/>
          <p:cNvSpPr>
            <a:spLocks noChangeArrowheads="1"/>
          </p:cNvSpPr>
          <p:nvPr/>
        </p:nvSpPr>
        <p:spPr bwMode="auto">
          <a:xfrm>
            <a:off x="6232525" y="523716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Oval 37"/>
          <p:cNvSpPr>
            <a:spLocks noChangeArrowheads="1"/>
          </p:cNvSpPr>
          <p:nvPr/>
        </p:nvSpPr>
        <p:spPr bwMode="auto">
          <a:xfrm>
            <a:off x="6346825" y="5218113"/>
            <a:ext cx="88900" cy="88900"/>
          </a:xfrm>
          <a:prstGeom prst="ellipse">
            <a:avLst/>
          </a:prstGeom>
          <a:solidFill>
            <a:srgbClr val="4F81BD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6705600" y="47625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" charset="2"/>
              </a:rPr>
              <a:t>m</a:t>
            </a:r>
            <a:r>
              <a:rPr kumimoji="0" lang="en-US" sz="1800" b="0" i="0" u="none" strike="noStrike" kern="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-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p</a:t>
            </a:r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6712299" y="5239623"/>
            <a:ext cx="172706" cy="158532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Line 43"/>
          <p:cNvSpPr>
            <a:spLocks noChangeShapeType="1"/>
          </p:cNvSpPr>
          <p:nvPr/>
        </p:nvSpPr>
        <p:spPr bwMode="auto">
          <a:xfrm flipV="1">
            <a:off x="3422650" y="5665788"/>
            <a:ext cx="1038225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Line 44"/>
          <p:cNvSpPr>
            <a:spLocks noChangeShapeType="1"/>
          </p:cNvSpPr>
          <p:nvPr/>
        </p:nvSpPr>
        <p:spPr bwMode="auto">
          <a:xfrm flipV="1">
            <a:off x="3527425" y="5656263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Line 45"/>
          <p:cNvSpPr>
            <a:spLocks noChangeShapeType="1"/>
          </p:cNvSpPr>
          <p:nvPr/>
        </p:nvSpPr>
        <p:spPr bwMode="auto">
          <a:xfrm flipV="1">
            <a:off x="3651250" y="5637213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Line 46"/>
          <p:cNvSpPr>
            <a:spLocks noChangeShapeType="1"/>
          </p:cNvSpPr>
          <p:nvPr/>
        </p:nvSpPr>
        <p:spPr bwMode="auto">
          <a:xfrm flipV="1">
            <a:off x="3746500" y="5637213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Line 47"/>
          <p:cNvSpPr>
            <a:spLocks noChangeShapeType="1"/>
          </p:cNvSpPr>
          <p:nvPr/>
        </p:nvSpPr>
        <p:spPr bwMode="auto">
          <a:xfrm flipV="1">
            <a:off x="3841750" y="564673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Line 48"/>
          <p:cNvSpPr>
            <a:spLocks noChangeShapeType="1"/>
          </p:cNvSpPr>
          <p:nvPr/>
        </p:nvSpPr>
        <p:spPr bwMode="auto">
          <a:xfrm flipV="1">
            <a:off x="3937000" y="5656263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Line 49"/>
          <p:cNvSpPr>
            <a:spLocks noChangeShapeType="1"/>
          </p:cNvSpPr>
          <p:nvPr/>
        </p:nvSpPr>
        <p:spPr bwMode="auto">
          <a:xfrm flipV="1">
            <a:off x="4032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Line 50"/>
          <p:cNvSpPr>
            <a:spLocks noChangeShapeType="1"/>
          </p:cNvSpPr>
          <p:nvPr/>
        </p:nvSpPr>
        <p:spPr bwMode="auto">
          <a:xfrm flipV="1">
            <a:off x="4127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Line 51"/>
          <p:cNvSpPr>
            <a:spLocks noChangeShapeType="1"/>
          </p:cNvSpPr>
          <p:nvPr/>
        </p:nvSpPr>
        <p:spPr bwMode="auto">
          <a:xfrm flipV="1">
            <a:off x="4222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Line 52"/>
          <p:cNvSpPr>
            <a:spLocks noChangeShapeType="1"/>
          </p:cNvSpPr>
          <p:nvPr/>
        </p:nvSpPr>
        <p:spPr bwMode="auto">
          <a:xfrm flipV="1">
            <a:off x="4318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Line 53"/>
          <p:cNvSpPr>
            <a:spLocks noChangeShapeType="1"/>
          </p:cNvSpPr>
          <p:nvPr/>
        </p:nvSpPr>
        <p:spPr bwMode="auto">
          <a:xfrm flipV="1">
            <a:off x="4413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Line 54"/>
          <p:cNvSpPr>
            <a:spLocks noChangeShapeType="1"/>
          </p:cNvSpPr>
          <p:nvPr/>
        </p:nvSpPr>
        <p:spPr bwMode="auto">
          <a:xfrm flipV="1">
            <a:off x="4508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Line 55"/>
          <p:cNvSpPr>
            <a:spLocks noChangeShapeType="1"/>
          </p:cNvSpPr>
          <p:nvPr/>
        </p:nvSpPr>
        <p:spPr bwMode="auto">
          <a:xfrm flipV="1">
            <a:off x="4603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Line 56"/>
          <p:cNvSpPr>
            <a:spLocks noChangeShapeType="1"/>
          </p:cNvSpPr>
          <p:nvPr/>
        </p:nvSpPr>
        <p:spPr bwMode="auto">
          <a:xfrm flipV="1">
            <a:off x="4699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Line 57"/>
          <p:cNvSpPr>
            <a:spLocks noChangeShapeType="1"/>
          </p:cNvSpPr>
          <p:nvPr/>
        </p:nvSpPr>
        <p:spPr bwMode="auto">
          <a:xfrm flipV="1">
            <a:off x="4794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Line 58"/>
          <p:cNvSpPr>
            <a:spLocks noChangeShapeType="1"/>
          </p:cNvSpPr>
          <p:nvPr/>
        </p:nvSpPr>
        <p:spPr bwMode="auto">
          <a:xfrm flipV="1">
            <a:off x="4889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Line 59"/>
          <p:cNvSpPr>
            <a:spLocks noChangeShapeType="1"/>
          </p:cNvSpPr>
          <p:nvPr/>
        </p:nvSpPr>
        <p:spPr bwMode="auto">
          <a:xfrm flipV="1">
            <a:off x="4984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Line 60"/>
          <p:cNvSpPr>
            <a:spLocks noChangeShapeType="1"/>
          </p:cNvSpPr>
          <p:nvPr/>
        </p:nvSpPr>
        <p:spPr bwMode="auto">
          <a:xfrm flipV="1">
            <a:off x="5080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Line 61"/>
          <p:cNvSpPr>
            <a:spLocks noChangeShapeType="1"/>
          </p:cNvSpPr>
          <p:nvPr/>
        </p:nvSpPr>
        <p:spPr bwMode="auto">
          <a:xfrm flipV="1">
            <a:off x="5175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Line 62"/>
          <p:cNvSpPr>
            <a:spLocks noChangeShapeType="1"/>
          </p:cNvSpPr>
          <p:nvPr/>
        </p:nvSpPr>
        <p:spPr bwMode="auto">
          <a:xfrm flipV="1">
            <a:off x="5270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Line 63"/>
          <p:cNvSpPr>
            <a:spLocks noChangeShapeType="1"/>
          </p:cNvSpPr>
          <p:nvPr/>
        </p:nvSpPr>
        <p:spPr bwMode="auto">
          <a:xfrm flipV="1">
            <a:off x="5365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V="1">
            <a:off x="5461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Line 65"/>
          <p:cNvSpPr>
            <a:spLocks noChangeShapeType="1"/>
          </p:cNvSpPr>
          <p:nvPr/>
        </p:nvSpPr>
        <p:spPr bwMode="auto">
          <a:xfrm flipV="1">
            <a:off x="5556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Line 66"/>
          <p:cNvSpPr>
            <a:spLocks noChangeShapeType="1"/>
          </p:cNvSpPr>
          <p:nvPr/>
        </p:nvSpPr>
        <p:spPr bwMode="auto">
          <a:xfrm flipV="1">
            <a:off x="5651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Line 67"/>
          <p:cNvSpPr>
            <a:spLocks noChangeShapeType="1"/>
          </p:cNvSpPr>
          <p:nvPr/>
        </p:nvSpPr>
        <p:spPr bwMode="auto">
          <a:xfrm flipV="1">
            <a:off x="5746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Line 68"/>
          <p:cNvSpPr>
            <a:spLocks noChangeShapeType="1"/>
          </p:cNvSpPr>
          <p:nvPr/>
        </p:nvSpPr>
        <p:spPr bwMode="auto">
          <a:xfrm flipV="1">
            <a:off x="5842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Line 69"/>
          <p:cNvSpPr>
            <a:spLocks noChangeShapeType="1"/>
          </p:cNvSpPr>
          <p:nvPr/>
        </p:nvSpPr>
        <p:spPr bwMode="auto">
          <a:xfrm flipV="1">
            <a:off x="5937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Line 70"/>
          <p:cNvSpPr>
            <a:spLocks noChangeShapeType="1"/>
          </p:cNvSpPr>
          <p:nvPr/>
        </p:nvSpPr>
        <p:spPr bwMode="auto">
          <a:xfrm flipV="1">
            <a:off x="6032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Line 71"/>
          <p:cNvSpPr>
            <a:spLocks noChangeShapeType="1"/>
          </p:cNvSpPr>
          <p:nvPr/>
        </p:nvSpPr>
        <p:spPr bwMode="auto">
          <a:xfrm flipV="1">
            <a:off x="6127750" y="5676900"/>
            <a:ext cx="1035050" cy="10652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Line 72"/>
          <p:cNvSpPr>
            <a:spLocks noChangeShapeType="1"/>
          </p:cNvSpPr>
          <p:nvPr/>
        </p:nvSpPr>
        <p:spPr bwMode="auto">
          <a:xfrm flipV="1">
            <a:off x="6223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Line 73"/>
          <p:cNvSpPr>
            <a:spLocks noChangeShapeType="1"/>
          </p:cNvSpPr>
          <p:nvPr/>
        </p:nvSpPr>
        <p:spPr bwMode="auto">
          <a:xfrm flipV="1">
            <a:off x="6318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Line 74"/>
          <p:cNvSpPr>
            <a:spLocks noChangeShapeType="1"/>
          </p:cNvSpPr>
          <p:nvPr/>
        </p:nvSpPr>
        <p:spPr bwMode="auto">
          <a:xfrm flipV="1">
            <a:off x="6413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Line 75"/>
          <p:cNvSpPr>
            <a:spLocks noChangeShapeType="1"/>
          </p:cNvSpPr>
          <p:nvPr/>
        </p:nvSpPr>
        <p:spPr bwMode="auto">
          <a:xfrm flipV="1">
            <a:off x="6508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Line 76"/>
          <p:cNvSpPr>
            <a:spLocks noChangeShapeType="1"/>
          </p:cNvSpPr>
          <p:nvPr/>
        </p:nvSpPr>
        <p:spPr bwMode="auto">
          <a:xfrm flipV="1">
            <a:off x="6604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Line 77"/>
          <p:cNvSpPr>
            <a:spLocks noChangeShapeType="1"/>
          </p:cNvSpPr>
          <p:nvPr/>
        </p:nvSpPr>
        <p:spPr bwMode="auto">
          <a:xfrm flipV="1">
            <a:off x="6699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Line 78"/>
          <p:cNvSpPr>
            <a:spLocks noChangeShapeType="1"/>
          </p:cNvSpPr>
          <p:nvPr/>
        </p:nvSpPr>
        <p:spPr bwMode="auto">
          <a:xfrm flipV="1">
            <a:off x="6794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Line 79"/>
          <p:cNvSpPr>
            <a:spLocks noChangeShapeType="1"/>
          </p:cNvSpPr>
          <p:nvPr/>
        </p:nvSpPr>
        <p:spPr bwMode="auto">
          <a:xfrm flipV="1">
            <a:off x="6889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Line 80"/>
          <p:cNvSpPr>
            <a:spLocks noChangeShapeType="1"/>
          </p:cNvSpPr>
          <p:nvPr/>
        </p:nvSpPr>
        <p:spPr bwMode="auto">
          <a:xfrm flipV="1">
            <a:off x="6985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Line 81"/>
          <p:cNvSpPr>
            <a:spLocks noChangeShapeType="1"/>
          </p:cNvSpPr>
          <p:nvPr/>
        </p:nvSpPr>
        <p:spPr bwMode="auto">
          <a:xfrm flipV="1">
            <a:off x="7080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Line 82"/>
          <p:cNvSpPr>
            <a:spLocks noChangeShapeType="1"/>
          </p:cNvSpPr>
          <p:nvPr/>
        </p:nvSpPr>
        <p:spPr bwMode="auto">
          <a:xfrm flipV="1">
            <a:off x="7175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Line 83"/>
          <p:cNvSpPr>
            <a:spLocks noChangeShapeType="1"/>
          </p:cNvSpPr>
          <p:nvPr/>
        </p:nvSpPr>
        <p:spPr bwMode="auto">
          <a:xfrm flipV="1">
            <a:off x="7270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Line 84"/>
          <p:cNvSpPr>
            <a:spLocks noChangeShapeType="1"/>
          </p:cNvSpPr>
          <p:nvPr/>
        </p:nvSpPr>
        <p:spPr bwMode="auto">
          <a:xfrm flipV="1">
            <a:off x="73660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Line 85"/>
          <p:cNvSpPr>
            <a:spLocks noChangeShapeType="1"/>
          </p:cNvSpPr>
          <p:nvPr/>
        </p:nvSpPr>
        <p:spPr bwMode="auto">
          <a:xfrm flipV="1">
            <a:off x="7461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Line 86"/>
          <p:cNvSpPr>
            <a:spLocks noChangeShapeType="1"/>
          </p:cNvSpPr>
          <p:nvPr/>
        </p:nvSpPr>
        <p:spPr bwMode="auto">
          <a:xfrm flipV="1">
            <a:off x="7556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Line 87"/>
          <p:cNvSpPr>
            <a:spLocks noChangeShapeType="1"/>
          </p:cNvSpPr>
          <p:nvPr/>
        </p:nvSpPr>
        <p:spPr bwMode="auto">
          <a:xfrm flipV="1">
            <a:off x="76517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" name="Line 88"/>
          <p:cNvSpPr>
            <a:spLocks noChangeShapeType="1"/>
          </p:cNvSpPr>
          <p:nvPr/>
        </p:nvSpPr>
        <p:spPr bwMode="auto">
          <a:xfrm flipV="1">
            <a:off x="7772400" y="5753100"/>
            <a:ext cx="914400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Line 89"/>
          <p:cNvSpPr>
            <a:spLocks noChangeShapeType="1"/>
          </p:cNvSpPr>
          <p:nvPr/>
        </p:nvSpPr>
        <p:spPr bwMode="auto">
          <a:xfrm flipV="1">
            <a:off x="784225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" name="Line 90"/>
          <p:cNvSpPr>
            <a:spLocks noChangeShapeType="1"/>
          </p:cNvSpPr>
          <p:nvPr/>
        </p:nvSpPr>
        <p:spPr bwMode="auto">
          <a:xfrm flipV="1">
            <a:off x="7937500" y="56657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Line 91"/>
          <p:cNvSpPr>
            <a:spLocks noChangeShapeType="1"/>
          </p:cNvSpPr>
          <p:nvPr/>
        </p:nvSpPr>
        <p:spPr bwMode="auto">
          <a:xfrm>
            <a:off x="3394075" y="665638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Line 92"/>
          <p:cNvSpPr>
            <a:spLocks noChangeShapeType="1"/>
          </p:cNvSpPr>
          <p:nvPr/>
        </p:nvSpPr>
        <p:spPr bwMode="auto">
          <a:xfrm>
            <a:off x="3479800" y="657066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Line 93"/>
          <p:cNvSpPr>
            <a:spLocks noChangeShapeType="1"/>
          </p:cNvSpPr>
          <p:nvPr/>
        </p:nvSpPr>
        <p:spPr bwMode="auto">
          <a:xfrm>
            <a:off x="3565525" y="648493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Line 94"/>
          <p:cNvSpPr>
            <a:spLocks noChangeShapeType="1"/>
          </p:cNvSpPr>
          <p:nvPr/>
        </p:nvSpPr>
        <p:spPr bwMode="auto">
          <a:xfrm>
            <a:off x="3651250" y="639921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Line 95"/>
          <p:cNvSpPr>
            <a:spLocks noChangeShapeType="1"/>
          </p:cNvSpPr>
          <p:nvPr/>
        </p:nvSpPr>
        <p:spPr bwMode="auto">
          <a:xfrm>
            <a:off x="3736975" y="631348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Line 96"/>
          <p:cNvSpPr>
            <a:spLocks noChangeShapeType="1"/>
          </p:cNvSpPr>
          <p:nvPr/>
        </p:nvSpPr>
        <p:spPr bwMode="auto">
          <a:xfrm>
            <a:off x="3822700" y="622776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Line 97"/>
          <p:cNvSpPr>
            <a:spLocks noChangeShapeType="1"/>
          </p:cNvSpPr>
          <p:nvPr/>
        </p:nvSpPr>
        <p:spPr bwMode="auto">
          <a:xfrm>
            <a:off x="3908425" y="614203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Line 98"/>
          <p:cNvSpPr>
            <a:spLocks noChangeShapeType="1"/>
          </p:cNvSpPr>
          <p:nvPr/>
        </p:nvSpPr>
        <p:spPr bwMode="auto">
          <a:xfrm>
            <a:off x="3994150" y="605631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Line 99"/>
          <p:cNvSpPr>
            <a:spLocks noChangeShapeType="1"/>
          </p:cNvSpPr>
          <p:nvPr/>
        </p:nvSpPr>
        <p:spPr bwMode="auto">
          <a:xfrm>
            <a:off x="4079875" y="597058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" name="Line 100"/>
          <p:cNvSpPr>
            <a:spLocks noChangeShapeType="1"/>
          </p:cNvSpPr>
          <p:nvPr/>
        </p:nvSpPr>
        <p:spPr bwMode="auto">
          <a:xfrm>
            <a:off x="4165600" y="588486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" name="Line 101"/>
          <p:cNvSpPr>
            <a:spLocks noChangeShapeType="1"/>
          </p:cNvSpPr>
          <p:nvPr/>
        </p:nvSpPr>
        <p:spPr bwMode="auto">
          <a:xfrm>
            <a:off x="4251325" y="579913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" name="Line 102"/>
          <p:cNvSpPr>
            <a:spLocks noChangeShapeType="1"/>
          </p:cNvSpPr>
          <p:nvPr/>
        </p:nvSpPr>
        <p:spPr bwMode="auto">
          <a:xfrm>
            <a:off x="4337050" y="571341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" name="Line 104"/>
          <p:cNvSpPr>
            <a:spLocks noChangeShapeType="1"/>
          </p:cNvSpPr>
          <p:nvPr/>
        </p:nvSpPr>
        <p:spPr bwMode="auto">
          <a:xfrm flipH="1" flipV="1">
            <a:off x="8670794" y="4351337"/>
            <a:ext cx="0" cy="1143000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" name="Text Box 105" descr="Light upward diagonal"/>
          <p:cNvSpPr txBox="1">
            <a:spLocks noChangeArrowheads="1"/>
          </p:cNvSpPr>
          <p:nvPr/>
        </p:nvSpPr>
        <p:spPr bwMode="auto">
          <a:xfrm>
            <a:off x="8686800" y="4152900"/>
            <a:ext cx="30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</a:rPr>
              <a:t>E</a:t>
            </a:r>
          </a:p>
        </p:txBody>
      </p:sp>
      <p:sp>
        <p:nvSpPr>
          <p:cNvPr id="96" name="Text Box 106" descr="Light upward diagonal"/>
          <p:cNvSpPr txBox="1">
            <a:spLocks noChangeArrowheads="1"/>
          </p:cNvSpPr>
          <p:nvPr/>
        </p:nvSpPr>
        <p:spPr bwMode="auto">
          <a:xfrm>
            <a:off x="5334000" y="4838700"/>
            <a:ext cx="43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</a:rPr>
              <a:t>e</a:t>
            </a:r>
            <a:r>
              <a:rPr kumimoji="0" lang="en-US" sz="1600" b="1" i="0" u="none" strike="noStrike" kern="0" cap="none" spc="0" normalizeH="0" baseline="3000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</a:rPr>
              <a:t>-</a:t>
            </a:r>
          </a:p>
        </p:txBody>
      </p:sp>
      <p:sp>
        <p:nvSpPr>
          <p:cNvPr id="97" name="Rectangle 122"/>
          <p:cNvSpPr>
            <a:spLocks noChangeArrowheads="1"/>
          </p:cNvSpPr>
          <p:nvPr/>
        </p:nvSpPr>
        <p:spPr bwMode="auto">
          <a:xfrm>
            <a:off x="381000" y="3924300"/>
            <a:ext cx="427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" charset="2"/>
              </a:rPr>
              <a:t>m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-</a:t>
            </a:r>
          </a:p>
        </p:txBody>
      </p:sp>
      <p:sp>
        <p:nvSpPr>
          <p:cNvPr id="98" name="Oval 124"/>
          <p:cNvSpPr>
            <a:spLocks noChangeArrowheads="1"/>
          </p:cNvSpPr>
          <p:nvPr/>
        </p:nvSpPr>
        <p:spPr bwMode="auto">
          <a:xfrm>
            <a:off x="324059" y="4438650"/>
            <a:ext cx="103624" cy="98425"/>
          </a:xfrm>
          <a:prstGeom prst="ellipse">
            <a:avLst/>
          </a:prstGeom>
          <a:solidFill>
            <a:srgbClr val="0000FF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182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2D883-8C8D-4E59-AFD1-1C216D76060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65776465"/>
      </p:ext>
    </p:extLst>
  </p:cSld>
  <p:clrMapOvr>
    <a:masterClrMapping/>
  </p:clrMapOvr>
  <p:transition advTm="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3.88889E-6 0.10278 " pathEditMode="relative" rAng="0" ptsTypes="AA">
                                      <p:cBhvr>
                                        <p:cTn id="207" dur="239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3.88889E-6 0.09861 " pathEditMode="relative" rAng="0" ptsTypes="AA">
                                      <p:cBhvr>
                                        <p:cTn id="209" dur="248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8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00105 0.10556 " pathEditMode="relative" rAng="0" ptsTypes="AA">
                                      <p:cBhvr>
                                        <p:cTn id="211" dur="25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52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0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1.11111E-6 0.1125 " pathEditMode="relative" rAng="0" ptsTypes="AA">
                                      <p:cBhvr>
                                        <p:cTn id="213" dur="266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2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5.55556E-7 0.11111 " pathEditMode="relative" rAng="0" ptsTypes="AA">
                                      <p:cBhvr>
                                        <p:cTn id="215" dur="2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4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-4.44444E-6 0.11806 " pathEditMode="relative" rAng="0" ptsTypes="AA">
                                      <p:cBhvr>
                                        <p:cTn id="217" dur="284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6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3.88889E-6 0.12361 " pathEditMode="relative" rAng="0" ptsTypes="AA">
                                      <p:cBhvr>
                                        <p:cTn id="219" dur="293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1.11111E-6 0.12222 " pathEditMode="relative" rAng="0" ptsTypes="AA">
                                      <p:cBhvr>
                                        <p:cTn id="221" dur="302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0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3.88889E-6 0.12778 " pathEditMode="relative" rAng="0" ptsTypes="AA">
                                      <p:cBhvr>
                                        <p:cTn id="223" dur="31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8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2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-0.00104 0.13333 " pathEditMode="relative" rAng="0" ptsTypes="AA">
                                      <p:cBhvr>
                                        <p:cTn id="225" dur="319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6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2.22222E-6 0.13333 " pathEditMode="relative" rAng="0" ptsTypes="AA">
                                      <p:cBhvr>
                                        <p:cTn id="227" dur="328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6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1.11111E-6 0.13889 " pathEditMode="relative" rAng="0" ptsTypes="AA">
                                      <p:cBhvr>
                                        <p:cTn id="229" dur="33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8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-4.44444E-6 0.14028 " pathEditMode="relative" rAng="0" ptsTypes="AA">
                                      <p:cBhvr>
                                        <p:cTn id="231" dur="346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0.00104 0.14167 " pathEditMode="relative" rAng="0" ptsTypes="AA">
                                      <p:cBhvr>
                                        <p:cTn id="233" dur="35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708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2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4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2.22222E-6 0.14722 " pathEditMode="relative" rAng="0" ptsTypes="AA">
                                      <p:cBhvr>
                                        <p:cTn id="235" dur="364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6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6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00104 0.14584 " pathEditMode="relative" rAng="0" ptsTypes="AA">
                                      <p:cBhvr>
                                        <p:cTn id="237" dur="373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7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8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2.22222E-6 0.15278 " pathEditMode="relative" rAng="0" ptsTypes="AA">
                                      <p:cBhvr>
                                        <p:cTn id="239" dur="38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8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0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2.77778E-6 0.15556 " pathEditMode="relative" rAng="0" ptsTypes="AA">
                                      <p:cBhvr>
                                        <p:cTn id="241" dur="39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3.88889E-6 0.16944 " pathEditMode="relative" rAng="0" ptsTypes="AA">
                                      <p:cBhvr>
                                        <p:cTn id="243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/>
      <p:bldP spid="96" grpId="0"/>
      <p:bldP spid="96" grpId="1"/>
      <p:bldP spid="97" grpId="0"/>
      <p:bldP spid="9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smtClean="0"/>
              <a:t>A sample event</a:t>
            </a: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42047" y="1885197"/>
            <a:ext cx="5257795" cy="4066482"/>
            <a:chOff x="914401" y="2005359"/>
            <a:chExt cx="4038600" cy="3200400"/>
          </a:xfrm>
        </p:grpSpPr>
        <p:sp>
          <p:nvSpPr>
            <p:cNvPr id="4" name="Rectangle 3"/>
            <p:cNvSpPr/>
            <p:nvPr/>
          </p:nvSpPr>
          <p:spPr bwMode="auto">
            <a:xfrm>
              <a:off x="914401" y="2005359"/>
              <a:ext cx="4038600" cy="3200400"/>
            </a:xfrm>
            <a:prstGeom prst="rect">
              <a:avLst/>
            </a:prstGeom>
            <a:solidFill>
              <a:schemeClr val="tx1"/>
            </a:solidFill>
            <a:ln w="5715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35"/>
            <a:stretch/>
          </p:blipFill>
          <p:spPr bwMode="auto">
            <a:xfrm rot="5400000">
              <a:off x="1470311" y="1727467"/>
              <a:ext cx="2643634" cy="37364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06012" y="1885197"/>
            <a:ext cx="2765502" cy="4066482"/>
            <a:chOff x="5867400" y="2005359"/>
            <a:chExt cx="2111298" cy="32004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867400" y="2005359"/>
              <a:ext cx="2111298" cy="3200400"/>
            </a:xfrm>
            <a:prstGeom prst="rect">
              <a:avLst/>
            </a:prstGeom>
            <a:solidFill>
              <a:schemeClr val="tx1"/>
            </a:solidFill>
            <a:ln w="5715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500" b="0" i="0" u="none" strike="noStrike" cap="none" normalizeH="0" baseline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32" t="16603" r="18743" b="9884"/>
            <a:stretch/>
          </p:blipFill>
          <p:spPr bwMode="auto">
            <a:xfrm rot="5400000">
              <a:off x="5574743" y="2804422"/>
              <a:ext cx="2658902" cy="15672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925980" y="5604649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chemeClr val="tx2">
                    <a:lumMod val="50000"/>
                  </a:schemeClr>
                </a:solidFill>
              </a:rPr>
              <a:t>TPC active volume</a:t>
            </a:r>
            <a:endParaRPr lang="en-US" sz="18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0024" y="561887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chemeClr val="tx2">
                    <a:lumMod val="50000"/>
                  </a:schemeClr>
                </a:solidFill>
              </a:rPr>
              <a:t>TPC active volume</a:t>
            </a:r>
            <a:endParaRPr lang="en-US" sz="18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3043" y="2217879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Fiducial volume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8967" y="2175132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Fiducial volume</a:t>
            </a:r>
            <a:endParaRPr lang="en-US" sz="180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92364" y="1262743"/>
            <a:ext cx="2271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Front face view</a:t>
            </a:r>
            <a:endParaRPr lang="en-US" sz="2400"/>
          </a:p>
        </p:txBody>
      </p:sp>
      <p:grpSp>
        <p:nvGrpSpPr>
          <p:cNvPr id="20" name="Group 19"/>
          <p:cNvGrpSpPr/>
          <p:nvPr/>
        </p:nvGrpSpPr>
        <p:grpSpPr>
          <a:xfrm>
            <a:off x="191143" y="5965902"/>
            <a:ext cx="4126001" cy="400110"/>
            <a:chOff x="379146" y="5965902"/>
            <a:chExt cx="4126001" cy="400110"/>
          </a:xfrm>
        </p:grpSpPr>
        <p:sp>
          <p:nvSpPr>
            <p:cNvPr id="15" name="Rectangle 14"/>
            <p:cNvSpPr/>
            <p:nvPr/>
          </p:nvSpPr>
          <p:spPr>
            <a:xfrm>
              <a:off x="1927197" y="5965902"/>
              <a:ext cx="25779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muon beam direction</a:t>
              </a:r>
              <a:endParaRPr lang="en-US" sz="2000"/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379146" y="6174432"/>
              <a:ext cx="152400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 rot="16200000">
            <a:off x="-1638627" y="4155881"/>
            <a:ext cx="3658778" cy="400110"/>
            <a:chOff x="457203" y="5974382"/>
            <a:chExt cx="3658778" cy="400110"/>
          </a:xfrm>
        </p:grpSpPr>
        <p:sp>
          <p:nvSpPr>
            <p:cNvPr id="24" name="Rectangle 23"/>
            <p:cNvSpPr/>
            <p:nvPr/>
          </p:nvSpPr>
          <p:spPr>
            <a:xfrm>
              <a:off x="2078244" y="5974382"/>
              <a:ext cx="20377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vertical direction</a:t>
              </a:r>
              <a:endParaRPr lang="en-US" sz="2000"/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457203" y="6174432"/>
              <a:ext cx="152400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6" name="Rectangle 25"/>
          <p:cNvSpPr/>
          <p:nvPr/>
        </p:nvSpPr>
        <p:spPr>
          <a:xfrm>
            <a:off x="1766226" y="1262743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TPC side view</a:t>
            </a:r>
            <a:endParaRPr lang="en-US" sz="2400"/>
          </a:p>
        </p:txBody>
      </p:sp>
      <p:grpSp>
        <p:nvGrpSpPr>
          <p:cNvPr id="27" name="Group 26"/>
          <p:cNvGrpSpPr/>
          <p:nvPr/>
        </p:nvGrpSpPr>
        <p:grpSpPr>
          <a:xfrm>
            <a:off x="6092427" y="5965902"/>
            <a:ext cx="3110229" cy="400110"/>
            <a:chOff x="379146" y="5970367"/>
            <a:chExt cx="3110229" cy="400110"/>
          </a:xfrm>
        </p:grpSpPr>
        <p:sp>
          <p:nvSpPr>
            <p:cNvPr id="28" name="Rectangle 27"/>
            <p:cNvSpPr/>
            <p:nvPr/>
          </p:nvSpPr>
          <p:spPr>
            <a:xfrm>
              <a:off x="1068519" y="5970367"/>
              <a:ext cx="24208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transverse direction</a:t>
              </a:r>
              <a:endParaRPr lang="en-US" sz="2000"/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379146" y="6174432"/>
              <a:ext cx="72654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 rot="16200000">
            <a:off x="4262671" y="4151416"/>
            <a:ext cx="3658778" cy="400110"/>
            <a:chOff x="457203" y="5974382"/>
            <a:chExt cx="3658778" cy="400110"/>
          </a:xfrm>
        </p:grpSpPr>
        <p:sp>
          <p:nvSpPr>
            <p:cNvPr id="31" name="Rectangle 30"/>
            <p:cNvSpPr/>
            <p:nvPr/>
          </p:nvSpPr>
          <p:spPr>
            <a:xfrm>
              <a:off x="2078244" y="5974382"/>
              <a:ext cx="203773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vertical direction</a:t>
              </a:r>
              <a:endParaRPr lang="en-US" sz="2000"/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>
              <a:off x="457203" y="6174432"/>
              <a:ext cx="152400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043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dirty="0" smtClean="0">
                <a:solidFill>
                  <a:schemeClr val="folHlink"/>
                </a:solidFill>
              </a:rPr>
              <a:t>10 times increased statistics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872032"/>
              </p:ext>
            </p:extLst>
          </p:nvPr>
        </p:nvGraphicFramePr>
        <p:xfrm>
          <a:off x="685800" y="1447800"/>
          <a:ext cx="7772400" cy="3535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20576"/>
                <a:gridCol w="1589424"/>
                <a:gridCol w="1752600"/>
                <a:gridCol w="2209800"/>
              </a:tblGrid>
              <a:tr h="349101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+mn-lt"/>
                        </a:rPr>
                        <a:t>Year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/>
                        <a:t>Statistics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/>
                        <a:t>[10</a:t>
                      </a:r>
                      <a:r>
                        <a:rPr lang="en-US" sz="2800" baseline="30000" smtClean="0"/>
                        <a:t>10</a:t>
                      </a:r>
                      <a:r>
                        <a:rPr lang="en-US" sz="2800" smtClean="0"/>
                        <a:t> muon decays]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>
                          <a:latin typeface="+mn-lt"/>
                        </a:rPr>
                        <a:t>Comment</a:t>
                      </a:r>
                      <a:endParaRPr lang="en-US" sz="2800" dirty="0" smtClean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7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2800" b="1" smtClean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2800" b="1" smtClean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smtClean="0">
                          <a:latin typeface="+mn-lt"/>
                        </a:rPr>
                        <a:t>2004</a:t>
                      </a:r>
                      <a:endParaRPr lang="en-US" sz="2800" baseline="0" dirty="0">
                        <a:latin typeface="+mn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+mn-lt"/>
                        </a:rPr>
                        <a:t>0.16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+mn-lt"/>
                        </a:rPr>
                        <a:t>0.05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+mn-lt"/>
                        </a:rPr>
                        <a:t>published</a:t>
                      </a:r>
                      <a:r>
                        <a:rPr lang="en-US" sz="2800" baseline="0" smtClean="0">
                          <a:latin typeface="+mn-lt"/>
                        </a:rPr>
                        <a:t> </a:t>
                      </a:r>
                      <a:r>
                        <a:rPr lang="en-US" sz="2800" smtClean="0">
                          <a:latin typeface="+mn-lt"/>
                        </a:rPr>
                        <a:t>*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smtClean="0">
                          <a:latin typeface="+mn-lt"/>
                        </a:rPr>
                        <a:t>2006</a:t>
                      </a:r>
                      <a:endParaRPr lang="en-US" sz="2800" baseline="0" dirty="0" smtClean="0">
                        <a:latin typeface="+mn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+mn-lt"/>
                        </a:rPr>
                        <a:t>0.55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+mn-lt"/>
                        </a:rPr>
                        <a:t>0.16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+mn-lt"/>
                        </a:rPr>
                        <a:t>This talk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2007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+mn-lt"/>
                        </a:rPr>
                        <a:t>0.50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+mn-lt"/>
                        </a:rPr>
                        <a:t>0.40</a:t>
                      </a:r>
                      <a:endParaRPr lang="en-US" sz="2800" dirty="0">
                        <a:latin typeface="+mn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mtClean="0">
                          <a:latin typeface="+mn-lt"/>
                        </a:rPr>
                        <a:t>This talk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latin typeface="+mn-lt"/>
                        </a:rPr>
                        <a:t>~</a:t>
                      </a:r>
                      <a:r>
                        <a:rPr lang="en-US" sz="2800" b="1" smtClean="0">
                          <a:latin typeface="+mn-lt"/>
                        </a:rPr>
                        <a:t>1.21</a:t>
                      </a:r>
                      <a:endParaRPr lang="en-US" sz="2800" b="1" dirty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smtClean="0">
                          <a:latin typeface="+mn-lt"/>
                        </a:rPr>
                        <a:t>~0.61</a:t>
                      </a:r>
                      <a:endParaRPr lang="en-US" sz="2800" b="1" baseline="0" dirty="0">
                        <a:latin typeface="+mn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baseline="0" smtClean="0"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04800" y="58674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sz="2400" smtClean="0">
                <a:solidFill>
                  <a:schemeClr val="folHlink"/>
                </a:solidFill>
                <a:latin typeface="Symbol" pitchFamily="18" charset="2"/>
              </a:rPr>
              <a:t> </a:t>
            </a:r>
            <a:r>
              <a:rPr lang="de-DE" sz="2400" smtClean="0">
                <a:solidFill>
                  <a:schemeClr val="folHlink"/>
                </a:solidFill>
              </a:rPr>
              <a:t>Remember: </a:t>
            </a:r>
            <a:r>
              <a:rPr lang="de-DE" sz="2400" smtClean="0">
                <a:solidFill>
                  <a:schemeClr val="folHlink"/>
                </a:solidFill>
                <a:latin typeface="Symbol" pitchFamily="18" charset="2"/>
              </a:rPr>
              <a:t>l</a:t>
            </a:r>
            <a:r>
              <a:rPr lang="de-DE" sz="2400" baseline="40000" smtClean="0">
                <a:solidFill>
                  <a:schemeClr val="folHlink"/>
                </a:solidFill>
              </a:rPr>
              <a:t>+</a:t>
            </a:r>
            <a:r>
              <a:rPr lang="de-DE" sz="2400" smtClean="0">
                <a:solidFill>
                  <a:schemeClr val="folHlink"/>
                </a:solidFill>
              </a:rPr>
              <a:t> known to 1 ppm from MuLan!  </a:t>
            </a:r>
          </a:p>
        </p:txBody>
      </p:sp>
      <p:sp>
        <p:nvSpPr>
          <p:cNvPr id="5" name="Text Box 1029"/>
          <p:cNvSpPr txBox="1">
            <a:spLocks noChangeArrowheads="1"/>
          </p:cNvSpPr>
          <p:nvPr/>
        </p:nvSpPr>
        <p:spPr bwMode="auto">
          <a:xfrm>
            <a:off x="381000" y="5486400"/>
            <a:ext cx="838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*V.A</a:t>
            </a:r>
            <a:r>
              <a:rPr lang="en-US"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Andreev et al., Phys. Rev. Lett. 99, 03202 (2007)   </a:t>
            </a:r>
          </a:p>
        </p:txBody>
      </p:sp>
    </p:spTree>
  </p:cSld>
  <p:clrMapOvr>
    <a:masterClrMapping/>
  </p:clrMapOvr>
  <p:transition advTm="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Lifetime spectra</a:t>
            </a:r>
          </a:p>
        </p:txBody>
      </p:sp>
      <p:pic>
        <p:nvPicPr>
          <p:cNvPr id="32771" name="Picture 13" descr="lifetime_run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965200"/>
            <a:ext cx="6810375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990600" y="5267325"/>
            <a:ext cx="6677025" cy="1514475"/>
            <a:chOff x="624" y="3318"/>
            <a:chExt cx="4206" cy="954"/>
          </a:xfrm>
        </p:grpSpPr>
        <p:pic>
          <p:nvPicPr>
            <p:cNvPr id="32773" name="Picture 14" descr="c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6" t="10001" r="8696"/>
            <a:stretch>
              <a:fillRect/>
            </a:stretch>
          </p:blipFill>
          <p:spPr bwMode="auto">
            <a:xfrm>
              <a:off x="1746" y="3318"/>
              <a:ext cx="3084" cy="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400" name="Rectangle 16"/>
            <p:cNvSpPr>
              <a:spLocks noChangeArrowheads="1"/>
            </p:cNvSpPr>
            <p:nvPr/>
          </p:nvSpPr>
          <p:spPr bwMode="auto">
            <a:xfrm>
              <a:off x="624" y="3510"/>
              <a:ext cx="1488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>
                <a:defRPr/>
              </a:pPr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Normalized</a:t>
              </a:r>
            </a:p>
            <a:p>
              <a:pPr>
                <a:defRPr/>
              </a:pPr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residuals </a:t>
              </a:r>
              <a:endParaRPr lang="de-DE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6" name="Rectangle 32"/>
          <p:cNvSpPr>
            <a:spLocks noChangeArrowheads="1"/>
          </p:cNvSpPr>
          <p:nvPr/>
        </p:nvSpPr>
        <p:spPr bwMode="auto">
          <a:xfrm>
            <a:off x="1828800" y="1143000"/>
            <a:ext cx="5486400" cy="411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de-DE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grpSp>
        <p:nvGrpSpPr>
          <p:cNvPr id="5123" name="Group 39"/>
          <p:cNvGrpSpPr>
            <a:grpSpLocks/>
          </p:cNvGrpSpPr>
          <p:nvPr/>
        </p:nvGrpSpPr>
        <p:grpSpPr bwMode="auto">
          <a:xfrm flipV="1">
            <a:off x="3352800" y="4057650"/>
            <a:ext cx="2438400" cy="533400"/>
            <a:chOff x="1872" y="240"/>
            <a:chExt cx="1536" cy="336"/>
          </a:xfrm>
        </p:grpSpPr>
        <p:sp>
          <p:nvSpPr>
            <p:cNvPr id="31784" name="Line 40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785" name="Line 41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5124" name="Group 42"/>
          <p:cNvGrpSpPr>
            <a:grpSpLocks/>
          </p:cNvGrpSpPr>
          <p:nvPr/>
        </p:nvGrpSpPr>
        <p:grpSpPr bwMode="auto">
          <a:xfrm flipV="1">
            <a:off x="3352800" y="4210050"/>
            <a:ext cx="2438400" cy="533400"/>
            <a:chOff x="1872" y="240"/>
            <a:chExt cx="1536" cy="336"/>
          </a:xfrm>
        </p:grpSpPr>
        <p:sp>
          <p:nvSpPr>
            <p:cNvPr id="31787" name="Line 43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788" name="Line 44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5125" name="Group 45"/>
          <p:cNvGrpSpPr>
            <a:grpSpLocks/>
          </p:cNvGrpSpPr>
          <p:nvPr/>
        </p:nvGrpSpPr>
        <p:grpSpPr bwMode="auto">
          <a:xfrm flipV="1">
            <a:off x="3352800" y="4362450"/>
            <a:ext cx="2438400" cy="533400"/>
            <a:chOff x="1872" y="240"/>
            <a:chExt cx="1536" cy="336"/>
          </a:xfrm>
        </p:grpSpPr>
        <p:sp>
          <p:nvSpPr>
            <p:cNvPr id="31790" name="Line 46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791" name="Line 47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1775" name="Line 31"/>
          <p:cNvSpPr>
            <a:spLocks noChangeShapeType="1"/>
          </p:cNvSpPr>
          <p:nvPr/>
        </p:nvSpPr>
        <p:spPr bwMode="auto">
          <a:xfrm>
            <a:off x="3343275" y="2409825"/>
            <a:ext cx="1219200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777" name="Line 33"/>
          <p:cNvSpPr>
            <a:spLocks noChangeShapeType="1"/>
          </p:cNvSpPr>
          <p:nvPr/>
        </p:nvSpPr>
        <p:spPr bwMode="auto">
          <a:xfrm flipH="1">
            <a:off x="4562475" y="2409825"/>
            <a:ext cx="1219200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8" name="Rectangle 34"/>
          <p:cNvSpPr>
            <a:spLocks noChangeArrowheads="1"/>
          </p:cNvSpPr>
          <p:nvPr/>
        </p:nvSpPr>
        <p:spPr bwMode="auto">
          <a:xfrm>
            <a:off x="5775325" y="2035175"/>
            <a:ext cx="422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3600" b="1">
                <a:solidFill>
                  <a:schemeClr val="bg2"/>
                </a:solidFill>
                <a:sym typeface="Symbol" pitchFamily="18" charset="2"/>
              </a:rPr>
              <a:t></a:t>
            </a:r>
          </a:p>
        </p:txBody>
      </p:sp>
      <p:sp>
        <p:nvSpPr>
          <p:cNvPr id="5129" name="Rectangle 35"/>
          <p:cNvSpPr>
            <a:spLocks noChangeArrowheads="1"/>
          </p:cNvSpPr>
          <p:nvPr/>
        </p:nvSpPr>
        <p:spPr bwMode="auto">
          <a:xfrm>
            <a:off x="2817813" y="2019300"/>
            <a:ext cx="549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3600" b="1">
                <a:solidFill>
                  <a:schemeClr val="bg2"/>
                </a:solidFill>
                <a:sym typeface="Symbol" pitchFamily="18" charset="2"/>
              </a:rPr>
              <a:t></a:t>
            </a:r>
            <a:r>
              <a:rPr lang="de-DE" sz="3600" b="1" baseline="30000">
                <a:solidFill>
                  <a:schemeClr val="bg2"/>
                </a:solidFill>
              </a:rPr>
              <a:t>-</a:t>
            </a:r>
          </a:p>
        </p:txBody>
      </p:sp>
      <p:sp>
        <p:nvSpPr>
          <p:cNvPr id="31781" name="Line 37"/>
          <p:cNvSpPr>
            <a:spLocks noChangeShapeType="1"/>
          </p:cNvSpPr>
          <p:nvPr/>
        </p:nvSpPr>
        <p:spPr bwMode="auto">
          <a:xfrm>
            <a:off x="4562475" y="2943225"/>
            <a:ext cx="0" cy="114300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794" name="Line 50"/>
          <p:cNvSpPr>
            <a:spLocks noChangeAspect="1" noChangeShapeType="1"/>
          </p:cNvSpPr>
          <p:nvPr/>
        </p:nvSpPr>
        <p:spPr bwMode="auto">
          <a:xfrm>
            <a:off x="3881438" y="2647950"/>
            <a:ext cx="144462" cy="63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796" name="Line 52"/>
          <p:cNvSpPr>
            <a:spLocks noChangeAspect="1" noChangeShapeType="1"/>
          </p:cNvSpPr>
          <p:nvPr/>
        </p:nvSpPr>
        <p:spPr bwMode="auto">
          <a:xfrm rot="10800000" flipH="1">
            <a:off x="5113338" y="2638425"/>
            <a:ext cx="144462" cy="63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797" name="Line 53"/>
          <p:cNvSpPr>
            <a:spLocks noChangeAspect="1" noChangeShapeType="1"/>
          </p:cNvSpPr>
          <p:nvPr/>
        </p:nvSpPr>
        <p:spPr bwMode="auto">
          <a:xfrm rot="10800000" flipH="1">
            <a:off x="3810000" y="4479925"/>
            <a:ext cx="144463" cy="63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798" name="Line 54"/>
          <p:cNvSpPr>
            <a:spLocks noChangeAspect="1" noChangeShapeType="1"/>
          </p:cNvSpPr>
          <p:nvPr/>
        </p:nvSpPr>
        <p:spPr bwMode="auto">
          <a:xfrm>
            <a:off x="5341938" y="4548188"/>
            <a:ext cx="144462" cy="63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37" name="Rectangle 56"/>
          <p:cNvSpPr>
            <a:spLocks noChangeArrowheads="1"/>
          </p:cNvSpPr>
          <p:nvPr/>
        </p:nvSpPr>
        <p:spPr bwMode="auto">
          <a:xfrm>
            <a:off x="2992438" y="1293813"/>
            <a:ext cx="3127375" cy="650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3600" b="1">
                <a:solidFill>
                  <a:schemeClr val="bg2"/>
                </a:solidFill>
                <a:sym typeface="Symbol" pitchFamily="18" charset="2"/>
              </a:rPr>
              <a:t></a:t>
            </a:r>
            <a:r>
              <a:rPr lang="de-DE" sz="3600" b="1" baseline="30000">
                <a:solidFill>
                  <a:schemeClr val="bg2"/>
                </a:solidFill>
              </a:rPr>
              <a:t>-</a:t>
            </a:r>
            <a:r>
              <a:rPr lang="de-DE" sz="3600" b="1">
                <a:solidFill>
                  <a:schemeClr val="bg2"/>
                </a:solidFill>
              </a:rPr>
              <a:t> + p</a:t>
            </a:r>
            <a:r>
              <a:rPr lang="de-DE" sz="3600" b="1">
                <a:solidFill>
                  <a:schemeClr val="bg2"/>
                </a:solidFill>
                <a:latin typeface="cmmi10"/>
              </a:rPr>
              <a:t> </a:t>
            </a:r>
            <a:r>
              <a:rPr lang="de-DE" sz="3600" b="1">
                <a:solidFill>
                  <a:schemeClr val="bg2"/>
                </a:solidFill>
                <a:sym typeface="Symbol" pitchFamily="18" charset="2"/>
              </a:rPr>
              <a:t></a:t>
            </a:r>
            <a:r>
              <a:rPr lang="de-DE" sz="3600" b="1">
                <a:solidFill>
                  <a:schemeClr val="bg2"/>
                </a:solidFill>
                <a:latin typeface="cmmi10"/>
              </a:rPr>
              <a:t> </a:t>
            </a:r>
            <a:r>
              <a:rPr lang="de-DE" sz="3600" b="1">
                <a:solidFill>
                  <a:schemeClr val="bg2"/>
                </a:solidFill>
              </a:rPr>
              <a:t>n + </a:t>
            </a:r>
            <a:r>
              <a:rPr lang="de-DE" sz="3600" b="1">
                <a:solidFill>
                  <a:schemeClr val="bg2"/>
                </a:solidFill>
                <a:sym typeface="Symbol" pitchFamily="18" charset="2"/>
              </a:rPr>
              <a:t></a:t>
            </a:r>
          </a:p>
        </p:txBody>
      </p:sp>
      <p:sp>
        <p:nvSpPr>
          <p:cNvPr id="5139" name="Text Box 61"/>
          <p:cNvSpPr txBox="1">
            <a:spLocks noChangeArrowheads="1"/>
          </p:cNvSpPr>
          <p:nvPr/>
        </p:nvSpPr>
        <p:spPr bwMode="auto">
          <a:xfrm>
            <a:off x="4648200" y="3062287"/>
            <a:ext cx="2306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chemeClr val="bg2"/>
                </a:solidFill>
              </a:rPr>
              <a:t>q</a:t>
            </a:r>
            <a:r>
              <a:rPr lang="de-DE" sz="2800" baseline="50000">
                <a:solidFill>
                  <a:schemeClr val="bg2"/>
                </a:solidFill>
              </a:rPr>
              <a:t>2</a:t>
            </a:r>
            <a:r>
              <a:rPr lang="de-DE" sz="2800">
                <a:solidFill>
                  <a:schemeClr val="bg2"/>
                </a:solidFill>
              </a:rPr>
              <a:t> = -0.88m</a:t>
            </a:r>
            <a:r>
              <a:rPr lang="de-DE" sz="2800" b="1" baseline="-25000">
                <a:solidFill>
                  <a:schemeClr val="bg2"/>
                </a:solidFill>
                <a:sym typeface="Symbol" pitchFamily="18" charset="2"/>
              </a:rPr>
              <a:t></a:t>
            </a:r>
            <a:r>
              <a:rPr lang="de-DE" sz="2800" baseline="500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31806" name="Rectangle 6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Nucleon form factors</a:t>
            </a:r>
            <a:endParaRPr lang="de-DE" sz="4000" dirty="0" smtClean="0">
              <a:solidFill>
                <a:schemeClr val="folHlink"/>
              </a:solidFill>
            </a:endParaRP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r="2264"/>
          <a:stretch/>
        </p:blipFill>
        <p:spPr bwMode="auto">
          <a:xfrm>
            <a:off x="3546231" y="3581400"/>
            <a:ext cx="2013512" cy="16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48"/>
          <p:cNvSpPr>
            <a:spLocks noChangeArrowheads="1"/>
          </p:cNvSpPr>
          <p:nvPr/>
        </p:nvSpPr>
        <p:spPr bwMode="auto">
          <a:xfrm>
            <a:off x="3035623" y="4306956"/>
            <a:ext cx="37349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2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2" name="Rectangle 48"/>
          <p:cNvSpPr>
            <a:spLocks noChangeArrowheads="1"/>
          </p:cNvSpPr>
          <p:nvPr/>
        </p:nvSpPr>
        <p:spPr bwMode="auto">
          <a:xfrm>
            <a:off x="3041373" y="4500632"/>
            <a:ext cx="37349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2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3" name="Rectangle 48"/>
          <p:cNvSpPr>
            <a:spLocks noChangeArrowheads="1"/>
          </p:cNvSpPr>
          <p:nvPr/>
        </p:nvSpPr>
        <p:spPr bwMode="auto">
          <a:xfrm>
            <a:off x="3038061" y="4749110"/>
            <a:ext cx="37349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FF0000"/>
                </a:solidFill>
              </a:rPr>
              <a:t>d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34" name="Rectangle 48"/>
          <p:cNvSpPr>
            <a:spLocks noChangeArrowheads="1"/>
          </p:cNvSpPr>
          <p:nvPr/>
        </p:nvSpPr>
        <p:spPr bwMode="auto">
          <a:xfrm>
            <a:off x="5730005" y="4343400"/>
            <a:ext cx="3735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2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5" name="Rectangle 48"/>
          <p:cNvSpPr>
            <a:spLocks noChangeArrowheads="1"/>
          </p:cNvSpPr>
          <p:nvPr/>
        </p:nvSpPr>
        <p:spPr bwMode="auto">
          <a:xfrm>
            <a:off x="5735755" y="4537076"/>
            <a:ext cx="37349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2400" b="1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6" name="Rectangle 48"/>
          <p:cNvSpPr>
            <a:spLocks noChangeArrowheads="1"/>
          </p:cNvSpPr>
          <p:nvPr/>
        </p:nvSpPr>
        <p:spPr bwMode="auto">
          <a:xfrm>
            <a:off x="5732443" y="4785554"/>
            <a:ext cx="37349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FF0000"/>
                </a:solidFill>
              </a:rPr>
              <a:t>d</a:t>
            </a:r>
            <a:endParaRPr lang="de-D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00799"/>
      </p:ext>
    </p:extLst>
  </p:cSld>
  <p:clrMapOvr>
    <a:masterClrMapping/>
  </p:clrMapOvr>
  <p:transition advTm="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Consistency checks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28" y="762000"/>
            <a:ext cx="7764639" cy="594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02585"/>
      </p:ext>
    </p:extLst>
  </p:cSld>
  <p:clrMapOvr>
    <a:masterClrMapping/>
  </p:clrMapOvr>
  <p:transition advTm="639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dirty="0" smtClean="0"/>
              <a:t>Consistency: Rate versus run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0600"/>
            <a:ext cx="9143999" cy="469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64068" y="5380189"/>
            <a:ext cx="34227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2"/>
                </a:solidFill>
              </a:rPr>
              <a:t>Data run number (~3 minutes per run)</a:t>
            </a:r>
            <a:endParaRPr lang="en-US">
              <a:solidFill>
                <a:schemeClr val="bg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48227"/>
            <a:ext cx="4979058" cy="355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1" y="2971800"/>
            <a:ext cx="5181600" cy="381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5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738208" y="1066800"/>
            <a:ext cx="5660388" cy="5613400"/>
          </a:xfrm>
          <a:prstGeom prst="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dirty="0" smtClean="0">
                <a:solidFill>
                  <a:schemeClr val="folHlink"/>
                </a:solidFill>
              </a:rPr>
              <a:t>Rate versus azimuth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8" r="13018"/>
          <a:stretch/>
        </p:blipFill>
        <p:spPr bwMode="auto">
          <a:xfrm>
            <a:off x="1738208" y="1066800"/>
            <a:ext cx="4332392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8" r="1115" b="85962"/>
          <a:stretch/>
        </p:blipFill>
        <p:spPr bwMode="auto">
          <a:xfrm>
            <a:off x="1745404" y="1066800"/>
            <a:ext cx="5653192" cy="78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 bwMode="auto">
          <a:xfrm flipV="1">
            <a:off x="6048828" y="1854820"/>
            <a:ext cx="0" cy="3969038"/>
          </a:xfrm>
          <a:prstGeom prst="line">
            <a:avLst/>
          </a:prstGeom>
          <a:noFill/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2473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61" y="1143000"/>
            <a:ext cx="4667250" cy="268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62" y="1992351"/>
            <a:ext cx="23717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02" y="31898"/>
            <a:ext cx="7772400" cy="1143000"/>
          </a:xfrm>
        </p:spPr>
        <p:txBody>
          <a:bodyPr/>
          <a:lstStyle/>
          <a:p>
            <a:r>
              <a:rPr lang="en-US" smtClean="0"/>
              <a:t>Blinded measurement</a:t>
            </a:r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0756" y="4151293"/>
            <a:ext cx="67472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2400"/>
              </a:spcAft>
            </a:pP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MHz precise master clock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502" y="612848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Aft>
                <a:spcPts val="2400"/>
              </a:spcAft>
            </a:pP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Analyzers add secret offset</a:t>
            </a:r>
            <a:endParaRPr lang="en-US" sz="28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38853" y="1427645"/>
            <a:ext cx="4572000" cy="4744555"/>
            <a:chOff x="126962" y="1623235"/>
            <a:chExt cx="4572000" cy="474455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5" y="1623235"/>
              <a:ext cx="3889362" cy="41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126962" y="5844570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spcAft>
                  <a:spcPts val="2400"/>
                </a:spcAft>
              </a:pPr>
              <a:r>
                <a:rPr lang="en-US" sz="28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Double blinded analysis!</a:t>
              </a:r>
              <a:endPara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6833" y="1981200"/>
            <a:ext cx="4572000" cy="3735569"/>
            <a:chOff x="86833" y="1981200"/>
            <a:chExt cx="4572000" cy="3735569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6"/>
            <a:stretch/>
          </p:blipFill>
          <p:spPr bwMode="auto">
            <a:xfrm>
              <a:off x="1001751" y="1981200"/>
              <a:ext cx="2373236" cy="39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86833" y="4762662"/>
              <a:ext cx="4572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spcAft>
                  <a:spcPts val="2400"/>
                </a:spcAft>
              </a:pPr>
              <a:r>
                <a:rPr lang="en-US" sz="28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Detune clock </a:t>
              </a:r>
              <a:r>
                <a:rPr lang="en-US" sz="28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28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endPara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9653" y="1895411"/>
            <a:ext cx="4572000" cy="4085860"/>
            <a:chOff x="4212266" y="2493653"/>
            <a:chExt cx="4572000" cy="4085860"/>
          </a:xfrm>
        </p:grpSpPr>
        <p:sp>
          <p:nvSpPr>
            <p:cNvPr id="9" name="Rectangle 8"/>
            <p:cNvSpPr/>
            <p:nvPr/>
          </p:nvSpPr>
          <p:spPr>
            <a:xfrm>
              <a:off x="4212266" y="6056293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hangingPunct="1">
                <a:spcAft>
                  <a:spcPts val="2400"/>
                </a:spcAft>
              </a:pPr>
              <a:r>
                <a:rPr lang="en-US" sz="28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Hide from analyzers</a:t>
              </a:r>
              <a:endPara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789967" y="2493653"/>
              <a:ext cx="2931813" cy="619189"/>
              <a:chOff x="4789967" y="2493653"/>
              <a:chExt cx="2931813" cy="619189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4856310" y="2493653"/>
                <a:ext cx="2819400" cy="274320"/>
              </a:xfrm>
              <a:prstGeom prst="rect">
                <a:avLst/>
              </a:prstGeom>
              <a:solidFill>
                <a:schemeClr val="bg2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500" b="0" i="0" u="none" strike="noStrike" cap="none" normalizeH="0" baseline="0" smtClean="0">
                  <a:ln>
                    <a:noFill/>
                  </a:ln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4902380" y="2718021"/>
                <a:ext cx="2819400" cy="274320"/>
              </a:xfrm>
              <a:prstGeom prst="rect">
                <a:avLst/>
              </a:prstGeom>
              <a:solidFill>
                <a:schemeClr val="bg2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500" b="0" i="0" u="none" strike="noStrike" cap="none" normalizeH="0" baseline="0" smtClean="0">
                  <a:ln>
                    <a:noFill/>
                  </a:ln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4789967" y="2838522"/>
                <a:ext cx="2819400" cy="274320"/>
              </a:xfrm>
              <a:prstGeom prst="rect">
                <a:avLst/>
              </a:prstGeom>
              <a:solidFill>
                <a:schemeClr val="bg2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500" b="0" i="0" u="none" strike="noStrike" cap="none" normalizeH="0" baseline="0" smtClean="0">
                  <a:ln>
                    <a:noFill/>
                  </a:ln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515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984475"/>
            <a:ext cx="805244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6468"/>
            <a:ext cx="7772400" cy="1143000"/>
          </a:xfrm>
        </p:spPr>
        <p:txBody>
          <a:bodyPr/>
          <a:lstStyle/>
          <a:p>
            <a:r>
              <a:rPr lang="en-US" smtClean="0"/>
              <a:t>Double blinded</a:t>
            </a:r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553200" y="1872346"/>
            <a:ext cx="1167231" cy="1066800"/>
            <a:chOff x="6553200" y="1872346"/>
            <a:chExt cx="1167231" cy="1066800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6553200" y="1872346"/>
              <a:ext cx="0" cy="10668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6607626" y="2220686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bg2"/>
                  </a:solidFill>
                </a:rPr>
                <a:t>~700 s</a:t>
              </a:r>
              <a:r>
                <a:rPr lang="en-US" sz="2000" baseline="40000" smtClean="0">
                  <a:solidFill>
                    <a:schemeClr val="bg2"/>
                  </a:solidFill>
                </a:rPr>
                <a:t>-1</a:t>
              </a:r>
              <a:endParaRPr lang="en-US" sz="2000" baseline="4000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6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" y="984210"/>
            <a:ext cx="8052446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8660"/>
            <a:ext cx="7772400" cy="1143000"/>
          </a:xfrm>
        </p:spPr>
        <p:txBody>
          <a:bodyPr/>
          <a:lstStyle/>
          <a:p>
            <a:r>
              <a:rPr lang="en-US" smtClean="0"/>
              <a:t>Relative unblinded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553200" y="1872346"/>
            <a:ext cx="1167231" cy="1066800"/>
            <a:chOff x="6553200" y="1872346"/>
            <a:chExt cx="1167231" cy="1066800"/>
          </a:xfrm>
        </p:grpSpPr>
        <p:cxnSp>
          <p:nvCxnSpPr>
            <p:cNvPr id="9" name="Straight Arrow Connector 8"/>
            <p:cNvCxnSpPr/>
            <p:nvPr/>
          </p:nvCxnSpPr>
          <p:spPr bwMode="auto">
            <a:xfrm>
              <a:off x="6553200" y="1872346"/>
              <a:ext cx="0" cy="10668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607626" y="2220686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bg2"/>
                  </a:solidFill>
                </a:rPr>
                <a:t>~700 s</a:t>
              </a:r>
              <a:r>
                <a:rPr lang="en-US" sz="2000" baseline="40000" smtClean="0">
                  <a:solidFill>
                    <a:schemeClr val="bg2"/>
                  </a:solidFill>
                </a:rPr>
                <a:t>-1</a:t>
              </a:r>
              <a:endParaRPr lang="en-US" sz="2000" baseline="40000">
                <a:solidFill>
                  <a:schemeClr val="bg2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4551" y="990600"/>
            <a:ext cx="8033934" cy="5460786"/>
            <a:chOff x="543387" y="1104900"/>
            <a:chExt cx="8033934" cy="5460786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387" y="1104900"/>
              <a:ext cx="8033934" cy="544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327299" y="6042466"/>
              <a:ext cx="64715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mtClean="0">
                  <a:solidFill>
                    <a:schemeClr val="bg2"/>
                  </a:solidFill>
                </a:rPr>
                <a:t>rates with secret offset, stat. errors only</a:t>
              </a:r>
              <a:endParaRPr lang="en-US" sz="280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75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8" y="983169"/>
            <a:ext cx="8052446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8660"/>
            <a:ext cx="7772400" cy="1143000"/>
          </a:xfrm>
        </p:spPr>
        <p:txBody>
          <a:bodyPr/>
          <a:lstStyle/>
          <a:p>
            <a:r>
              <a:rPr lang="en-US" smtClean="0"/>
              <a:t>Unblinded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553200" y="1872346"/>
            <a:ext cx="1167231" cy="1066800"/>
            <a:chOff x="6553200" y="1872346"/>
            <a:chExt cx="1167231" cy="1066800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6553200" y="1872346"/>
              <a:ext cx="0" cy="10668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6607626" y="2220686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bg2"/>
                  </a:solidFill>
                </a:rPr>
                <a:t>~700 s</a:t>
              </a:r>
              <a:r>
                <a:rPr lang="en-US" sz="2000" baseline="40000" smtClean="0">
                  <a:solidFill>
                    <a:schemeClr val="bg2"/>
                  </a:solidFill>
                </a:rPr>
                <a:t>-1</a:t>
              </a:r>
              <a:endParaRPr lang="en-US" sz="2000" baseline="4000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7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02" y="31898"/>
            <a:ext cx="7772400" cy="1143000"/>
          </a:xfrm>
        </p:spPr>
        <p:txBody>
          <a:bodyPr/>
          <a:lstStyle/>
          <a:p>
            <a:r>
              <a:rPr lang="en-US" smtClean="0"/>
              <a:t>Systematic corrections and errors</a:t>
            </a:r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603611"/>
              </p:ext>
            </p:extLst>
          </p:nvPr>
        </p:nvGraphicFramePr>
        <p:xfrm>
          <a:off x="245425" y="1752600"/>
          <a:ext cx="8648699" cy="344282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62062"/>
                <a:gridCol w="857078"/>
                <a:gridCol w="934995"/>
                <a:gridCol w="857078"/>
                <a:gridCol w="857078"/>
                <a:gridCol w="1480408"/>
              </a:tblGrid>
              <a:tr h="349101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Systematic errors</a:t>
                      </a:r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Run 2006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Run 2007</a:t>
                      </a:r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Comment</a:t>
                      </a:r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7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baseline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l</a:t>
                      </a:r>
                      <a:r>
                        <a:rPr lang="en-US" b="1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(s</a:t>
                      </a:r>
                      <a:r>
                        <a:rPr lang="en-US" b="1" baseline="3000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dl</a:t>
                      </a:r>
                      <a:r>
                        <a:rPr lang="en-US" b="1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(s</a:t>
                      </a:r>
                      <a:r>
                        <a:rPr lang="en-US" b="1" baseline="3000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l</a:t>
                      </a:r>
                      <a:r>
                        <a:rPr lang="en-US" b="1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(s</a:t>
                      </a:r>
                      <a:r>
                        <a:rPr lang="en-US" b="1" baseline="3000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dl</a:t>
                      </a:r>
                      <a:r>
                        <a:rPr lang="en-US" b="1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(s</a:t>
                      </a:r>
                      <a:r>
                        <a:rPr lang="en-US" b="1" baseline="3000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latin typeface="+mj-lt"/>
                        </a:rPr>
                        <a:t>High-Z impurities</a:t>
                      </a:r>
                      <a:endParaRPr lang="en-US" baseline="30000" dirty="0">
                        <a:latin typeface="+mj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-7.8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1.87</a:t>
                      </a:r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-4.54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0.93</a:t>
                      </a:r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smtClean="0">
                          <a:latin typeface="Symbol" pitchFamily="18" charset="2"/>
                        </a:rPr>
                        <a:t>m</a:t>
                      </a:r>
                      <a:r>
                        <a:rPr lang="en-US" baseline="0" smtClean="0">
                          <a:latin typeface="+mj-lt"/>
                        </a:rPr>
                        <a:t>p scatter</a:t>
                      </a:r>
                      <a:endParaRPr lang="en-US" baseline="0" dirty="0" smtClean="0">
                        <a:latin typeface="+mj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-12.4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3.22*</a:t>
                      </a:r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-7.20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1.25*</a:t>
                      </a:r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* = prelim.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smtClean="0">
                          <a:latin typeface="Symbol" pitchFamily="18" charset="2"/>
                        </a:rPr>
                        <a:t>m</a:t>
                      </a:r>
                      <a:r>
                        <a:rPr lang="en-US" sz="1800" kern="1200" baseline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 diffusion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-3.1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0.1</a:t>
                      </a:r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-3.0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0.1</a:t>
                      </a:r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Fiducial volume cut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3</a:t>
                      </a:r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3</a:t>
                      </a:r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Entrance counter inefficiencies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0.5</a:t>
                      </a:r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0.5</a:t>
                      </a:r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Choice of electron detector def.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1.8*</a:t>
                      </a:r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1.8*</a:t>
                      </a:r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* =prelim.</a:t>
                      </a:r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1" smtClean="0"/>
                        <a:t>-23.3</a:t>
                      </a:r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1" smtClean="0"/>
                        <a:t>5.14</a:t>
                      </a:r>
                      <a:r>
                        <a:rPr lang="en-US" b="1" baseline="30000" smtClean="0"/>
                        <a:t>§</a:t>
                      </a:r>
                      <a:endParaRPr lang="en-US" b="1" baseline="300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1" smtClean="0"/>
                        <a:t>-14.74</a:t>
                      </a:r>
                      <a:endParaRPr lang="en-US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smtClean="0"/>
                        <a:t>3.88</a:t>
                      </a:r>
                      <a:r>
                        <a:rPr lang="en-US" b="1" baseline="30000" smtClean="0"/>
                        <a:t>§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30000" smtClean="0"/>
                        <a:t>§</a:t>
                      </a:r>
                      <a:r>
                        <a:rPr lang="en-US" b="1" baseline="0" smtClean="0"/>
                        <a:t> = correlated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111213" y="2606040"/>
            <a:ext cx="8915400" cy="36576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22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38225"/>
            <a:ext cx="3114675" cy="39909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66808" y="1367566"/>
            <a:ext cx="3226197" cy="2395089"/>
            <a:chOff x="454423" y="2226373"/>
            <a:chExt cx="4864420" cy="3359046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35"/>
            <a:stretch/>
          </p:blipFill>
          <p:spPr bwMode="auto">
            <a:xfrm rot="5400000">
              <a:off x="1207110" y="1473686"/>
              <a:ext cx="3359046" cy="48644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1191827" y="1620144"/>
              <a:ext cx="3197986" cy="466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Impurity monitoring </a:t>
            </a:r>
          </a:p>
        </p:txBody>
      </p:sp>
      <p:sp>
        <p:nvSpPr>
          <p:cNvPr id="193558" name="Text Box 22"/>
          <p:cNvSpPr txBox="1">
            <a:spLocks noChangeArrowheads="1"/>
          </p:cNvSpPr>
          <p:nvPr/>
        </p:nvSpPr>
        <p:spPr bwMode="auto">
          <a:xfrm>
            <a:off x="1238250" y="5781675"/>
            <a:ext cx="641350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2004 run: 		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&lt; 7 ppb, 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H2O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~30 ppb</a:t>
            </a:r>
          </a:p>
          <a:p>
            <a:pPr>
              <a:lnSpc>
                <a:spcPct val="120000"/>
              </a:lnSpc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2006 / 2007 runs:  	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&lt; 7 ppb, c</a:t>
            </a:r>
            <a:r>
              <a:rPr lang="en-US" sz="2400" baseline="-25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H2O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~10 ppb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828800" y="2057400"/>
            <a:ext cx="5181600" cy="2971800"/>
            <a:chOff x="1152" y="1296"/>
            <a:chExt cx="3264" cy="1872"/>
          </a:xfrm>
        </p:grpSpPr>
        <p:grpSp>
          <p:nvGrpSpPr>
            <p:cNvPr id="41992" name="Group 28"/>
            <p:cNvGrpSpPr>
              <a:grpSpLocks/>
            </p:cNvGrpSpPr>
            <p:nvPr/>
          </p:nvGrpSpPr>
          <p:grpSpPr bwMode="auto">
            <a:xfrm>
              <a:off x="1152" y="1296"/>
              <a:ext cx="1673" cy="1872"/>
              <a:chOff x="1152" y="1296"/>
              <a:chExt cx="1673" cy="1872"/>
            </a:xfrm>
          </p:grpSpPr>
          <p:sp>
            <p:nvSpPr>
              <p:cNvPr id="41995" name="Text Box 11"/>
              <p:cNvSpPr txBox="1">
                <a:spLocks noChangeArrowheads="1"/>
              </p:cNvSpPr>
              <p:nvPr/>
            </p:nvSpPr>
            <p:spPr bwMode="auto">
              <a:xfrm>
                <a:off x="1152" y="2764"/>
                <a:ext cx="1673" cy="4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>
                    <a:solidFill>
                      <a:schemeClr val="folHlink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sz="1800" b="1">
                    <a:solidFill>
                      <a:schemeClr val="bg2"/>
                    </a:solidFill>
                  </a:rPr>
                  <a:t>Imp. Capture:           </a:t>
                </a:r>
                <a:br>
                  <a:rPr lang="en-US" sz="1800" b="1">
                    <a:solidFill>
                      <a:schemeClr val="bg2"/>
                    </a:solidFill>
                  </a:rPr>
                </a:br>
                <a:r>
                  <a:rPr lang="en-US" sz="1800" b="1">
                    <a:solidFill>
                      <a:schemeClr val="bg2"/>
                    </a:solidFill>
                  </a:rPr>
                  <a:t>             </a:t>
                </a:r>
                <a:r>
                  <a:rPr lang="en-US" sz="1800" b="1">
                    <a:solidFill>
                      <a:schemeClr val="bg2"/>
                    </a:solidFill>
                    <a:latin typeface="Symbol" pitchFamily="18" charset="2"/>
                  </a:rPr>
                  <a:t>m</a:t>
                </a:r>
                <a:r>
                  <a:rPr lang="en-US" sz="1800" b="1" baseline="30000">
                    <a:solidFill>
                      <a:schemeClr val="bg2"/>
                    </a:solidFill>
                    <a:latin typeface="Symbol" pitchFamily="18" charset="2"/>
                  </a:rPr>
                  <a:t>-</a:t>
                </a:r>
                <a:r>
                  <a:rPr lang="en-US" sz="1800" b="1">
                    <a:solidFill>
                      <a:schemeClr val="bg2"/>
                    </a:solidFill>
                    <a:latin typeface="Symbol" pitchFamily="18" charset="2"/>
                  </a:rPr>
                  <a:t> </a:t>
                </a:r>
                <a:r>
                  <a:rPr lang="en-US" sz="1800" b="1">
                    <a:solidFill>
                      <a:schemeClr val="bg2"/>
                    </a:solidFill>
                  </a:rPr>
                  <a:t>Z </a:t>
                </a:r>
                <a:r>
                  <a:rPr lang="en-US" sz="1800" b="1">
                    <a:solidFill>
                      <a:schemeClr val="bg2"/>
                    </a:solidFill>
                    <a:sym typeface="Symbol" pitchFamily="18" charset="2"/>
                  </a:rPr>
                  <a:t></a:t>
                </a:r>
                <a:r>
                  <a:rPr lang="en-US" sz="1800" b="1">
                    <a:solidFill>
                      <a:srgbClr val="FF0000"/>
                    </a:solidFill>
                    <a:sym typeface="Symbol" pitchFamily="18" charset="2"/>
                  </a:rPr>
                  <a:t> (Z-1) </a:t>
                </a:r>
                <a:r>
                  <a:rPr lang="en-US" sz="1800" b="1">
                    <a:solidFill>
                      <a:schemeClr val="bg2"/>
                    </a:solidFill>
                    <a:sym typeface="Symbol" pitchFamily="18" charset="2"/>
                  </a:rPr>
                  <a:t>n </a:t>
                </a:r>
                <a:r>
                  <a:rPr lang="en-US" sz="1800" b="1">
                    <a:solidFill>
                      <a:schemeClr val="bg2"/>
                    </a:solidFill>
                    <a:latin typeface="Symbol" pitchFamily="18" charset="2"/>
                    <a:sym typeface="Symbol" pitchFamily="18" charset="2"/>
                  </a:rPr>
                  <a:t>n</a:t>
                </a:r>
                <a:endParaRPr lang="en-US" sz="1800" b="1">
                  <a:solidFill>
                    <a:schemeClr val="bg2"/>
                  </a:solidFill>
                  <a:latin typeface="Symbol" pitchFamily="18" charset="2"/>
                </a:endParaRPr>
              </a:p>
            </p:txBody>
          </p:sp>
          <p:sp>
            <p:nvSpPr>
              <p:cNvPr id="193554" name="Line 18"/>
              <p:cNvSpPr>
                <a:spLocks noChangeShapeType="1"/>
              </p:cNvSpPr>
              <p:nvPr/>
            </p:nvSpPr>
            <p:spPr bwMode="auto">
              <a:xfrm flipH="1" flipV="1">
                <a:off x="1824" y="1296"/>
                <a:ext cx="479" cy="167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193563" name="Line 27"/>
            <p:cNvSpPr>
              <a:spLocks noChangeShapeType="1"/>
            </p:cNvSpPr>
            <p:nvPr/>
          </p:nvSpPr>
          <p:spPr bwMode="auto">
            <a:xfrm flipV="1">
              <a:off x="2400" y="2016"/>
              <a:ext cx="2016" cy="95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pic>
        <p:nvPicPr>
          <p:cNvPr id="193560" name="Picture 24" descr="yield_vs_h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55" y="1547749"/>
            <a:ext cx="6629400" cy="4206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4158594"/>
      </p:ext>
    </p:extLst>
  </p:cSld>
  <p:clrMapOvr>
    <a:masterClrMapping/>
  </p:clrMapOvr>
  <p:transition advTm="1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58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09" name="Rectangle 1053"/>
          <p:cNvSpPr>
            <a:spLocks noChangeArrowheads="1"/>
          </p:cNvSpPr>
          <p:nvPr/>
        </p:nvSpPr>
        <p:spPr bwMode="auto">
          <a:xfrm>
            <a:off x="342900" y="1524000"/>
            <a:ext cx="8458200" cy="3438525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6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Final high-Z impurity correction</a:t>
            </a:r>
          </a:p>
        </p:txBody>
      </p:sp>
      <p:sp>
        <p:nvSpPr>
          <p:cNvPr id="199691" name="Line 1035"/>
          <p:cNvSpPr>
            <a:spLocks noChangeShapeType="1"/>
          </p:cNvSpPr>
          <p:nvPr/>
        </p:nvSpPr>
        <p:spPr bwMode="auto">
          <a:xfrm>
            <a:off x="2749550" y="4292600"/>
            <a:ext cx="28194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9692" name="Line 1036"/>
          <p:cNvSpPr>
            <a:spLocks noChangeShapeType="1"/>
          </p:cNvSpPr>
          <p:nvPr/>
        </p:nvSpPr>
        <p:spPr bwMode="auto">
          <a:xfrm flipV="1">
            <a:off x="2749550" y="2311400"/>
            <a:ext cx="0" cy="1981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4" name="Text Box 1037"/>
          <p:cNvSpPr txBox="1">
            <a:spLocks noChangeArrowheads="1"/>
          </p:cNvSpPr>
          <p:nvPr/>
        </p:nvSpPr>
        <p:spPr bwMode="auto">
          <a:xfrm>
            <a:off x="2368550" y="2155825"/>
            <a:ext cx="407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chemeClr val="bg2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199696" name="Line 1040"/>
          <p:cNvSpPr>
            <a:spLocks noChangeShapeType="1"/>
          </p:cNvSpPr>
          <p:nvPr/>
        </p:nvSpPr>
        <p:spPr bwMode="auto">
          <a:xfrm flipH="1">
            <a:off x="2749550" y="2921000"/>
            <a:ext cx="2438400" cy="990600"/>
          </a:xfrm>
          <a:prstGeom prst="line">
            <a:avLst/>
          </a:prstGeom>
          <a:noFill/>
          <a:ln w="19050">
            <a:solidFill>
              <a:schemeClr val="bg2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3016" name="Text Box 1043"/>
          <p:cNvSpPr txBox="1">
            <a:spLocks noChangeArrowheads="1"/>
          </p:cNvSpPr>
          <p:nvPr/>
        </p:nvSpPr>
        <p:spPr bwMode="auto">
          <a:xfrm>
            <a:off x="2590800" y="42672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bg2"/>
                </a:solidFill>
              </a:rPr>
              <a:t>0</a:t>
            </a:r>
          </a:p>
        </p:txBody>
      </p:sp>
      <p:grpSp>
        <p:nvGrpSpPr>
          <p:cNvPr id="2" name="Group 1055"/>
          <p:cNvGrpSpPr>
            <a:grpSpLocks/>
          </p:cNvGrpSpPr>
          <p:nvPr/>
        </p:nvGrpSpPr>
        <p:grpSpPr bwMode="auto">
          <a:xfrm>
            <a:off x="2057400" y="1752600"/>
            <a:ext cx="1968500" cy="2235200"/>
            <a:chOff x="1296" y="786"/>
            <a:chExt cx="1240" cy="1408"/>
          </a:xfrm>
        </p:grpSpPr>
        <p:sp>
          <p:nvSpPr>
            <p:cNvPr id="199694" name="Line 1038"/>
            <p:cNvSpPr>
              <a:spLocks noChangeShapeType="1"/>
            </p:cNvSpPr>
            <p:nvPr/>
          </p:nvSpPr>
          <p:spPr bwMode="auto">
            <a:xfrm>
              <a:off x="1828" y="2002"/>
              <a:ext cx="0" cy="192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30" name="Text Box 1044"/>
            <p:cNvSpPr txBox="1">
              <a:spLocks noChangeArrowheads="1"/>
            </p:cNvSpPr>
            <p:nvPr/>
          </p:nvSpPr>
          <p:spPr bwMode="auto">
            <a:xfrm>
              <a:off x="1296" y="786"/>
              <a:ext cx="1240" cy="243"/>
            </a:xfrm>
            <a:prstGeom prst="rect">
              <a:avLst/>
            </a:prstGeom>
            <a:noFill/>
            <a:ln w="19050" algn="ctr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800" b="1">
                  <a:solidFill>
                    <a:srgbClr val="000099"/>
                  </a:solidFill>
                </a:rPr>
                <a:t>Production Data</a:t>
              </a:r>
            </a:p>
          </p:txBody>
        </p:sp>
        <p:sp>
          <p:nvSpPr>
            <p:cNvPr id="199701" name="Line 1045"/>
            <p:cNvSpPr>
              <a:spLocks noChangeShapeType="1"/>
            </p:cNvSpPr>
            <p:nvPr/>
          </p:nvSpPr>
          <p:spPr bwMode="auto">
            <a:xfrm flipH="1">
              <a:off x="1824" y="1026"/>
              <a:ext cx="48" cy="912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" name="Group 1056"/>
          <p:cNvGrpSpPr>
            <a:grpSpLocks/>
          </p:cNvGrpSpPr>
          <p:nvPr/>
        </p:nvGrpSpPr>
        <p:grpSpPr bwMode="auto">
          <a:xfrm>
            <a:off x="5035550" y="1905000"/>
            <a:ext cx="2736850" cy="1397000"/>
            <a:chOff x="3172" y="882"/>
            <a:chExt cx="1724" cy="880"/>
          </a:xfrm>
        </p:grpSpPr>
        <p:sp>
          <p:nvSpPr>
            <p:cNvPr id="199695" name="Line 1039"/>
            <p:cNvSpPr>
              <a:spLocks noChangeShapeType="1"/>
            </p:cNvSpPr>
            <p:nvPr/>
          </p:nvSpPr>
          <p:spPr bwMode="auto">
            <a:xfrm>
              <a:off x="3268" y="1282"/>
              <a:ext cx="0" cy="48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99698" name="Line 1042"/>
            <p:cNvSpPr>
              <a:spLocks noChangeShapeType="1"/>
            </p:cNvSpPr>
            <p:nvPr/>
          </p:nvSpPr>
          <p:spPr bwMode="auto">
            <a:xfrm rot="-5400000">
              <a:off x="3267" y="1427"/>
              <a:ext cx="1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27" name="Text Box 1046"/>
            <p:cNvSpPr txBox="1">
              <a:spLocks noChangeArrowheads="1"/>
            </p:cNvSpPr>
            <p:nvPr/>
          </p:nvSpPr>
          <p:spPr bwMode="auto">
            <a:xfrm>
              <a:off x="3456" y="882"/>
              <a:ext cx="1440" cy="589"/>
            </a:xfrm>
            <a:prstGeom prst="rect">
              <a:avLst/>
            </a:prstGeom>
            <a:noFill/>
            <a:ln w="19050" algn="ctr">
              <a:solidFill>
                <a:srgbClr val="A5002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A50021"/>
                  </a:solidFill>
                </a:rPr>
                <a:t>Calibration Data</a:t>
              </a:r>
            </a:p>
            <a:p>
              <a:pPr eaLnBrk="1" hangingPunct="1"/>
              <a:r>
                <a:rPr lang="en-US" sz="1800" b="1">
                  <a:solidFill>
                    <a:srgbClr val="A50021"/>
                  </a:solidFill>
                </a:rPr>
                <a:t>(oxygen added to production gas)</a:t>
              </a:r>
            </a:p>
          </p:txBody>
        </p:sp>
        <p:sp>
          <p:nvSpPr>
            <p:cNvPr id="199703" name="Line 1047"/>
            <p:cNvSpPr>
              <a:spLocks noChangeShapeType="1"/>
            </p:cNvSpPr>
            <p:nvPr/>
          </p:nvSpPr>
          <p:spPr bwMode="auto">
            <a:xfrm flipH="1">
              <a:off x="3312" y="1074"/>
              <a:ext cx="144" cy="384"/>
            </a:xfrm>
            <a:prstGeom prst="line">
              <a:avLst/>
            </a:prstGeom>
            <a:noFill/>
            <a:ln w="38100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" name="Group 1054"/>
          <p:cNvGrpSpPr>
            <a:grpSpLocks/>
          </p:cNvGrpSpPr>
          <p:nvPr/>
        </p:nvGrpSpPr>
        <p:grpSpPr bwMode="auto">
          <a:xfrm>
            <a:off x="533400" y="3581400"/>
            <a:ext cx="2216150" cy="660400"/>
            <a:chOff x="336" y="1938"/>
            <a:chExt cx="1396" cy="416"/>
          </a:xfrm>
        </p:grpSpPr>
        <p:sp>
          <p:nvSpPr>
            <p:cNvPr id="199697" name="Line 1041"/>
            <p:cNvSpPr>
              <a:spLocks noChangeShapeType="1"/>
            </p:cNvSpPr>
            <p:nvPr/>
          </p:nvSpPr>
          <p:spPr bwMode="auto">
            <a:xfrm>
              <a:off x="1732" y="2050"/>
              <a:ext cx="0" cy="192"/>
            </a:xfrm>
            <a:prstGeom prst="line">
              <a:avLst/>
            </a:prstGeom>
            <a:noFill/>
            <a:ln w="381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3023" name="Text Box 1048"/>
            <p:cNvSpPr txBox="1">
              <a:spLocks noChangeArrowheads="1"/>
            </p:cNvSpPr>
            <p:nvPr/>
          </p:nvSpPr>
          <p:spPr bwMode="auto">
            <a:xfrm>
              <a:off x="336" y="1938"/>
              <a:ext cx="1056" cy="416"/>
            </a:xfrm>
            <a:prstGeom prst="rect">
              <a:avLst/>
            </a:prstGeom>
            <a:noFill/>
            <a:ln w="19050" algn="ctr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800" b="1">
                  <a:solidFill>
                    <a:srgbClr val="008000"/>
                  </a:solidFill>
                </a:rPr>
                <a:t>Extrapolated</a:t>
              </a:r>
            </a:p>
            <a:p>
              <a:pPr algn="ctr" eaLnBrk="1" hangingPunct="1"/>
              <a:r>
                <a:rPr lang="en-US" sz="1800" b="1">
                  <a:solidFill>
                    <a:srgbClr val="008000"/>
                  </a:solidFill>
                </a:rPr>
                <a:t>Result</a:t>
              </a:r>
            </a:p>
          </p:txBody>
        </p:sp>
        <p:sp>
          <p:nvSpPr>
            <p:cNvPr id="199705" name="Line 1049"/>
            <p:cNvSpPr>
              <a:spLocks noChangeShapeType="1"/>
            </p:cNvSpPr>
            <p:nvPr/>
          </p:nvSpPr>
          <p:spPr bwMode="auto">
            <a:xfrm>
              <a:off x="1392" y="2138"/>
              <a:ext cx="288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3020" name="Text Box 1050"/>
          <p:cNvSpPr txBox="1">
            <a:spLocks noChangeArrowheads="1"/>
          </p:cNvSpPr>
          <p:nvPr/>
        </p:nvSpPr>
        <p:spPr bwMode="auto">
          <a:xfrm>
            <a:off x="3124200" y="43434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bg2"/>
                </a:solidFill>
              </a:rPr>
              <a:t>Observed capture yield Y</a:t>
            </a:r>
            <a:r>
              <a:rPr lang="en-US" sz="2400" b="1" baseline="-25000">
                <a:solidFill>
                  <a:schemeClr val="bg2"/>
                </a:solidFill>
              </a:rPr>
              <a:t>Z</a:t>
            </a:r>
            <a:endParaRPr lang="en-US" sz="2400" b="1">
              <a:solidFill>
                <a:schemeClr val="bg2"/>
              </a:solidFill>
            </a:endParaRPr>
          </a:p>
        </p:txBody>
      </p:sp>
      <p:sp>
        <p:nvSpPr>
          <p:cNvPr id="199707" name="Text Box 1051"/>
          <p:cNvSpPr txBox="1">
            <a:spLocks noChangeArrowheads="1"/>
          </p:cNvSpPr>
          <p:nvPr/>
        </p:nvSpPr>
        <p:spPr bwMode="auto">
          <a:xfrm>
            <a:off x="885825" y="5029200"/>
            <a:ext cx="734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  <a:t>Lifetime deviation is linear with the Z&gt;1 capture yield.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358777"/>
      </p:ext>
    </p:extLst>
  </p:cSld>
  <p:clrMapOvr>
    <a:masterClrMapping/>
  </p:clrMapOvr>
  <p:transition advTm="16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9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0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76" name="Rectangle 32"/>
          <p:cNvSpPr>
            <a:spLocks noChangeArrowheads="1"/>
          </p:cNvSpPr>
          <p:nvPr/>
        </p:nvSpPr>
        <p:spPr bwMode="auto">
          <a:xfrm>
            <a:off x="1828800" y="1143000"/>
            <a:ext cx="5486400" cy="411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endParaRPr lang="de-DE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grpSp>
        <p:nvGrpSpPr>
          <p:cNvPr id="5123" name="Group 39"/>
          <p:cNvGrpSpPr>
            <a:grpSpLocks/>
          </p:cNvGrpSpPr>
          <p:nvPr/>
        </p:nvGrpSpPr>
        <p:grpSpPr bwMode="auto">
          <a:xfrm flipV="1">
            <a:off x="3352800" y="4057650"/>
            <a:ext cx="2438400" cy="533400"/>
            <a:chOff x="1872" y="240"/>
            <a:chExt cx="1536" cy="336"/>
          </a:xfrm>
        </p:grpSpPr>
        <p:sp>
          <p:nvSpPr>
            <p:cNvPr id="31784" name="Line 40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785" name="Line 41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5124" name="Group 42"/>
          <p:cNvGrpSpPr>
            <a:grpSpLocks/>
          </p:cNvGrpSpPr>
          <p:nvPr/>
        </p:nvGrpSpPr>
        <p:grpSpPr bwMode="auto">
          <a:xfrm flipV="1">
            <a:off x="3352800" y="4210050"/>
            <a:ext cx="2438400" cy="533400"/>
            <a:chOff x="1872" y="240"/>
            <a:chExt cx="1536" cy="336"/>
          </a:xfrm>
        </p:grpSpPr>
        <p:sp>
          <p:nvSpPr>
            <p:cNvPr id="31787" name="Line 43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788" name="Line 44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5125" name="Group 45"/>
          <p:cNvGrpSpPr>
            <a:grpSpLocks/>
          </p:cNvGrpSpPr>
          <p:nvPr/>
        </p:nvGrpSpPr>
        <p:grpSpPr bwMode="auto">
          <a:xfrm flipV="1">
            <a:off x="3352800" y="4362450"/>
            <a:ext cx="2438400" cy="533400"/>
            <a:chOff x="1872" y="240"/>
            <a:chExt cx="1536" cy="336"/>
          </a:xfrm>
        </p:grpSpPr>
        <p:sp>
          <p:nvSpPr>
            <p:cNvPr id="31790" name="Line 46"/>
            <p:cNvSpPr>
              <a:spLocks noChangeShapeType="1"/>
            </p:cNvSpPr>
            <p:nvPr/>
          </p:nvSpPr>
          <p:spPr bwMode="auto">
            <a:xfrm>
              <a:off x="1872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1791" name="Line 47"/>
            <p:cNvSpPr>
              <a:spLocks noChangeShapeType="1"/>
            </p:cNvSpPr>
            <p:nvPr/>
          </p:nvSpPr>
          <p:spPr bwMode="auto">
            <a:xfrm flipH="1">
              <a:off x="2640" y="240"/>
              <a:ext cx="76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31775" name="Line 31"/>
          <p:cNvSpPr>
            <a:spLocks noChangeShapeType="1"/>
          </p:cNvSpPr>
          <p:nvPr/>
        </p:nvSpPr>
        <p:spPr bwMode="auto">
          <a:xfrm>
            <a:off x="3343275" y="2409825"/>
            <a:ext cx="1219200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777" name="Line 33"/>
          <p:cNvSpPr>
            <a:spLocks noChangeShapeType="1"/>
          </p:cNvSpPr>
          <p:nvPr/>
        </p:nvSpPr>
        <p:spPr bwMode="auto">
          <a:xfrm flipH="1">
            <a:off x="4562475" y="2409825"/>
            <a:ext cx="1219200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28" name="Rectangle 34"/>
          <p:cNvSpPr>
            <a:spLocks noChangeArrowheads="1"/>
          </p:cNvSpPr>
          <p:nvPr/>
        </p:nvSpPr>
        <p:spPr bwMode="auto">
          <a:xfrm>
            <a:off x="5775325" y="2035175"/>
            <a:ext cx="422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3600" b="1">
                <a:solidFill>
                  <a:schemeClr val="bg2"/>
                </a:solidFill>
                <a:sym typeface="Symbol" pitchFamily="18" charset="2"/>
              </a:rPr>
              <a:t></a:t>
            </a:r>
          </a:p>
        </p:txBody>
      </p:sp>
      <p:sp>
        <p:nvSpPr>
          <p:cNvPr id="5129" name="Rectangle 35"/>
          <p:cNvSpPr>
            <a:spLocks noChangeArrowheads="1"/>
          </p:cNvSpPr>
          <p:nvPr/>
        </p:nvSpPr>
        <p:spPr bwMode="auto">
          <a:xfrm>
            <a:off x="2817813" y="2019300"/>
            <a:ext cx="549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3600" b="1">
                <a:solidFill>
                  <a:schemeClr val="bg2"/>
                </a:solidFill>
                <a:sym typeface="Symbol" pitchFamily="18" charset="2"/>
              </a:rPr>
              <a:t></a:t>
            </a:r>
            <a:r>
              <a:rPr lang="de-DE" sz="3600" b="1" baseline="30000">
                <a:solidFill>
                  <a:schemeClr val="bg2"/>
                </a:solidFill>
              </a:rPr>
              <a:t>-</a:t>
            </a:r>
          </a:p>
        </p:txBody>
      </p:sp>
      <p:sp>
        <p:nvSpPr>
          <p:cNvPr id="31781" name="Line 37"/>
          <p:cNvSpPr>
            <a:spLocks noChangeShapeType="1"/>
          </p:cNvSpPr>
          <p:nvPr/>
        </p:nvSpPr>
        <p:spPr bwMode="auto">
          <a:xfrm>
            <a:off x="4562475" y="2943225"/>
            <a:ext cx="0" cy="114300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31" name="Rectangle 48"/>
          <p:cNvSpPr>
            <a:spLocks noChangeArrowheads="1"/>
          </p:cNvSpPr>
          <p:nvPr/>
        </p:nvSpPr>
        <p:spPr bwMode="auto">
          <a:xfrm>
            <a:off x="2797175" y="4391025"/>
            <a:ext cx="4794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38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5132" name="Rectangle 49"/>
          <p:cNvSpPr>
            <a:spLocks noChangeArrowheads="1"/>
          </p:cNvSpPr>
          <p:nvPr/>
        </p:nvSpPr>
        <p:spPr bwMode="auto">
          <a:xfrm>
            <a:off x="5845175" y="4391025"/>
            <a:ext cx="4794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3800" b="1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1794" name="Line 50"/>
          <p:cNvSpPr>
            <a:spLocks noChangeAspect="1" noChangeShapeType="1"/>
          </p:cNvSpPr>
          <p:nvPr/>
        </p:nvSpPr>
        <p:spPr bwMode="auto">
          <a:xfrm>
            <a:off x="3881438" y="2647950"/>
            <a:ext cx="144462" cy="63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796" name="Line 52"/>
          <p:cNvSpPr>
            <a:spLocks noChangeAspect="1" noChangeShapeType="1"/>
          </p:cNvSpPr>
          <p:nvPr/>
        </p:nvSpPr>
        <p:spPr bwMode="auto">
          <a:xfrm rot="10800000" flipH="1">
            <a:off x="5113338" y="2638425"/>
            <a:ext cx="144462" cy="63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797" name="Line 53"/>
          <p:cNvSpPr>
            <a:spLocks noChangeAspect="1" noChangeShapeType="1"/>
          </p:cNvSpPr>
          <p:nvPr/>
        </p:nvSpPr>
        <p:spPr bwMode="auto">
          <a:xfrm rot="10800000" flipH="1">
            <a:off x="3810000" y="4479925"/>
            <a:ext cx="144463" cy="63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798" name="Line 54"/>
          <p:cNvSpPr>
            <a:spLocks noChangeAspect="1" noChangeShapeType="1"/>
          </p:cNvSpPr>
          <p:nvPr/>
        </p:nvSpPr>
        <p:spPr bwMode="auto">
          <a:xfrm>
            <a:off x="5341938" y="4548188"/>
            <a:ext cx="144462" cy="63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137" name="Rectangle 56"/>
          <p:cNvSpPr>
            <a:spLocks noChangeArrowheads="1"/>
          </p:cNvSpPr>
          <p:nvPr/>
        </p:nvSpPr>
        <p:spPr bwMode="auto">
          <a:xfrm>
            <a:off x="2992438" y="1293813"/>
            <a:ext cx="3127375" cy="650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de-DE" sz="3600" b="1">
                <a:solidFill>
                  <a:schemeClr val="bg2"/>
                </a:solidFill>
                <a:sym typeface="Symbol" pitchFamily="18" charset="2"/>
              </a:rPr>
              <a:t></a:t>
            </a:r>
            <a:r>
              <a:rPr lang="de-DE" sz="3600" b="1" baseline="30000">
                <a:solidFill>
                  <a:schemeClr val="bg2"/>
                </a:solidFill>
              </a:rPr>
              <a:t>-</a:t>
            </a:r>
            <a:r>
              <a:rPr lang="de-DE" sz="3600" b="1">
                <a:solidFill>
                  <a:schemeClr val="bg2"/>
                </a:solidFill>
              </a:rPr>
              <a:t> + p</a:t>
            </a:r>
            <a:r>
              <a:rPr lang="de-DE" sz="3600" b="1">
                <a:solidFill>
                  <a:schemeClr val="bg2"/>
                </a:solidFill>
                <a:latin typeface="cmmi10"/>
              </a:rPr>
              <a:t> </a:t>
            </a:r>
            <a:r>
              <a:rPr lang="de-DE" sz="3600" b="1">
                <a:solidFill>
                  <a:schemeClr val="bg2"/>
                </a:solidFill>
                <a:sym typeface="Symbol" pitchFamily="18" charset="2"/>
              </a:rPr>
              <a:t></a:t>
            </a:r>
            <a:r>
              <a:rPr lang="de-DE" sz="3600" b="1">
                <a:solidFill>
                  <a:schemeClr val="bg2"/>
                </a:solidFill>
                <a:latin typeface="cmmi10"/>
              </a:rPr>
              <a:t> </a:t>
            </a:r>
            <a:r>
              <a:rPr lang="de-DE" sz="3600" b="1">
                <a:solidFill>
                  <a:schemeClr val="bg2"/>
                </a:solidFill>
              </a:rPr>
              <a:t>n + </a:t>
            </a:r>
            <a:r>
              <a:rPr lang="de-DE" sz="3600" b="1">
                <a:solidFill>
                  <a:schemeClr val="bg2"/>
                </a:solidFill>
                <a:sym typeface="Symbol" pitchFamily="18" charset="2"/>
              </a:rPr>
              <a:t></a:t>
            </a:r>
          </a:p>
        </p:txBody>
      </p:sp>
      <p:sp>
        <p:nvSpPr>
          <p:cNvPr id="5138" name="Text Box 60"/>
          <p:cNvSpPr txBox="1">
            <a:spLocks noChangeArrowheads="1"/>
          </p:cNvSpPr>
          <p:nvPr/>
        </p:nvSpPr>
        <p:spPr bwMode="auto">
          <a:xfrm>
            <a:off x="345987" y="5323701"/>
            <a:ext cx="8450262" cy="823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118800" rIns="92075" bIns="118800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3800">
                <a:solidFill>
                  <a:schemeClr val="bg2"/>
                </a:solidFill>
              </a:rPr>
              <a:t>M ~ G</a:t>
            </a:r>
            <a:r>
              <a:rPr lang="de-DE" sz="3800" baseline="-25000">
                <a:solidFill>
                  <a:schemeClr val="bg2"/>
                </a:solidFill>
              </a:rPr>
              <a:t>F</a:t>
            </a:r>
            <a:r>
              <a:rPr lang="de-DE" sz="3800">
                <a:solidFill>
                  <a:schemeClr val="bg2"/>
                </a:solidFill>
              </a:rPr>
              <a:t>V</a:t>
            </a:r>
            <a:r>
              <a:rPr lang="de-DE" sz="3800" baseline="-25000">
                <a:solidFill>
                  <a:schemeClr val="bg2"/>
                </a:solidFill>
              </a:rPr>
              <a:t>ud </a:t>
            </a:r>
            <a:r>
              <a:rPr lang="de-DE" sz="3800">
                <a:solidFill>
                  <a:schemeClr val="bg2"/>
                </a:solidFill>
              </a:rPr>
              <a:t>· </a:t>
            </a:r>
            <a:r>
              <a:rPr lang="de-DE" sz="3800">
                <a:solidFill>
                  <a:schemeClr val="bg2"/>
                </a:solidFill>
                <a:sym typeface="Symbol" pitchFamily="18" charset="2"/>
              </a:rPr>
              <a:t></a:t>
            </a:r>
            <a:r>
              <a:rPr lang="de-DE" sz="3800" baseline="-25000">
                <a:solidFill>
                  <a:schemeClr val="bg2"/>
                </a:solidFill>
                <a:sym typeface="Symbol" pitchFamily="18" charset="2"/>
              </a:rPr>
              <a:t></a:t>
            </a:r>
            <a:r>
              <a:rPr lang="de-DE" sz="3800" baseline="-25000">
                <a:solidFill>
                  <a:schemeClr val="bg2"/>
                </a:solidFill>
              </a:rPr>
              <a:t> </a:t>
            </a:r>
            <a:r>
              <a:rPr lang="de-DE" sz="3800">
                <a:solidFill>
                  <a:schemeClr val="bg2"/>
                </a:solidFill>
                <a:sym typeface="Symbol" pitchFamily="18" charset="2"/>
              </a:rPr>
              <a:t></a:t>
            </a:r>
            <a:r>
              <a:rPr lang="de-DE" sz="3800" baseline="-25000">
                <a:solidFill>
                  <a:schemeClr val="bg2"/>
                </a:solidFill>
                <a:sym typeface="Symbol" pitchFamily="18" charset="2"/>
              </a:rPr>
              <a:t></a:t>
            </a:r>
            <a:r>
              <a:rPr lang="de-DE" sz="3800">
                <a:solidFill>
                  <a:schemeClr val="bg2"/>
                </a:solidFill>
              </a:rPr>
              <a:t>(1-</a:t>
            </a:r>
            <a:r>
              <a:rPr lang="de-DE" sz="3800">
                <a:solidFill>
                  <a:schemeClr val="bg2"/>
                </a:solidFill>
                <a:sym typeface="Symbol" pitchFamily="18" charset="2"/>
              </a:rPr>
              <a:t></a:t>
            </a:r>
            <a:r>
              <a:rPr lang="de-DE" sz="3800" baseline="-25000">
                <a:solidFill>
                  <a:schemeClr val="bg2"/>
                </a:solidFill>
                <a:sym typeface="Symbol" pitchFamily="18" charset="2"/>
              </a:rPr>
              <a:t>5</a:t>
            </a:r>
            <a:r>
              <a:rPr lang="de-DE" sz="3800">
                <a:solidFill>
                  <a:schemeClr val="bg2"/>
                </a:solidFill>
              </a:rPr>
              <a:t>)</a:t>
            </a:r>
            <a:r>
              <a:rPr lang="de-DE" sz="3800">
                <a:solidFill>
                  <a:schemeClr val="bg2"/>
                </a:solidFill>
                <a:sym typeface="Symbol" pitchFamily="18" charset="2"/>
              </a:rPr>
              <a:t></a:t>
            </a:r>
            <a:r>
              <a:rPr lang="de-DE" sz="3800" baseline="-25000">
                <a:solidFill>
                  <a:schemeClr val="bg2"/>
                </a:solidFill>
                <a:sym typeface="Symbol" pitchFamily="18" charset="2"/>
              </a:rPr>
              <a:t></a:t>
            </a:r>
            <a:r>
              <a:rPr lang="de-DE" sz="3800">
                <a:solidFill>
                  <a:schemeClr val="bg2"/>
                </a:solidFill>
              </a:rPr>
              <a:t> · </a:t>
            </a:r>
            <a:r>
              <a:rPr lang="de-DE" sz="3800">
                <a:solidFill>
                  <a:srgbClr val="FF0000"/>
                </a:solidFill>
                <a:sym typeface="Symbol" pitchFamily="18" charset="2"/>
              </a:rPr>
              <a:t></a:t>
            </a:r>
            <a:r>
              <a:rPr lang="de-DE" sz="3800" baseline="-25000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de-DE" sz="3800">
                <a:solidFill>
                  <a:srgbClr val="FF0000"/>
                </a:solidFill>
              </a:rPr>
              <a:t>(V</a:t>
            </a:r>
            <a:r>
              <a:rPr lang="de-DE" sz="3800" baseline="50000">
                <a:solidFill>
                  <a:srgbClr val="FF0000"/>
                </a:solidFill>
                <a:sym typeface="Symbol" pitchFamily="18" charset="2"/>
              </a:rPr>
              <a:t></a:t>
            </a:r>
            <a:r>
              <a:rPr lang="de-DE" sz="3800">
                <a:solidFill>
                  <a:srgbClr val="FF0000"/>
                </a:solidFill>
              </a:rPr>
              <a:t>-A</a:t>
            </a:r>
            <a:r>
              <a:rPr lang="de-DE" sz="3800" baseline="50000">
                <a:solidFill>
                  <a:srgbClr val="FF0000"/>
                </a:solidFill>
                <a:sym typeface="Symbol" pitchFamily="18" charset="2"/>
              </a:rPr>
              <a:t></a:t>
            </a:r>
            <a:r>
              <a:rPr lang="de-DE" sz="3800">
                <a:solidFill>
                  <a:srgbClr val="FF0000"/>
                </a:solidFill>
              </a:rPr>
              <a:t>)</a:t>
            </a:r>
            <a:r>
              <a:rPr lang="de-DE" sz="3800">
                <a:solidFill>
                  <a:srgbClr val="FF0000"/>
                </a:solidFill>
                <a:sym typeface="Symbol" pitchFamily="18" charset="2"/>
              </a:rPr>
              <a:t></a:t>
            </a:r>
            <a:r>
              <a:rPr lang="de-DE" sz="3800" baseline="-25000">
                <a:solidFill>
                  <a:srgbClr val="FF0000"/>
                </a:solidFill>
                <a:sym typeface="Symbol" pitchFamily="18" charset="2"/>
              </a:rPr>
              <a:t>p</a:t>
            </a:r>
            <a:endParaRPr lang="de-DE" sz="3800" baseline="-25000">
              <a:solidFill>
                <a:srgbClr val="FF0000"/>
              </a:solidFill>
              <a:latin typeface="cmmi10"/>
            </a:endParaRPr>
          </a:p>
        </p:txBody>
      </p:sp>
      <p:sp>
        <p:nvSpPr>
          <p:cNvPr id="5139" name="Text Box 61"/>
          <p:cNvSpPr txBox="1">
            <a:spLocks noChangeArrowheads="1"/>
          </p:cNvSpPr>
          <p:nvPr/>
        </p:nvSpPr>
        <p:spPr bwMode="auto">
          <a:xfrm>
            <a:off x="4648200" y="3062287"/>
            <a:ext cx="2306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2800">
                <a:solidFill>
                  <a:schemeClr val="bg2"/>
                </a:solidFill>
              </a:rPr>
              <a:t>q</a:t>
            </a:r>
            <a:r>
              <a:rPr lang="de-DE" sz="2800" baseline="50000">
                <a:solidFill>
                  <a:schemeClr val="bg2"/>
                </a:solidFill>
              </a:rPr>
              <a:t>2</a:t>
            </a:r>
            <a:r>
              <a:rPr lang="de-DE" sz="2800">
                <a:solidFill>
                  <a:schemeClr val="bg2"/>
                </a:solidFill>
              </a:rPr>
              <a:t> = -0.88m</a:t>
            </a:r>
            <a:r>
              <a:rPr lang="de-DE" sz="2800" b="1" baseline="-25000">
                <a:solidFill>
                  <a:schemeClr val="bg2"/>
                </a:solidFill>
                <a:sym typeface="Symbol" pitchFamily="18" charset="2"/>
              </a:rPr>
              <a:t></a:t>
            </a:r>
            <a:r>
              <a:rPr lang="de-DE" sz="2800" baseline="500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31806" name="Rectangle 6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Nucleon form factors</a:t>
            </a:r>
          </a:p>
        </p:txBody>
      </p:sp>
      <p:sp>
        <p:nvSpPr>
          <p:cNvPr id="29" name="Oval 38" descr="Diagonal hell nach unten"/>
          <p:cNvSpPr>
            <a:spLocks noChangeArrowheads="1"/>
          </p:cNvSpPr>
          <p:nvPr/>
        </p:nvSpPr>
        <p:spPr bwMode="auto">
          <a:xfrm>
            <a:off x="4292600" y="3973513"/>
            <a:ext cx="533400" cy="5334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1782" name="Oval 38" descr="Diagonal hell nach unten"/>
          <p:cNvSpPr>
            <a:spLocks noChangeArrowheads="1"/>
          </p:cNvSpPr>
          <p:nvPr/>
        </p:nvSpPr>
        <p:spPr bwMode="auto">
          <a:xfrm>
            <a:off x="4295775" y="3971925"/>
            <a:ext cx="533400" cy="533400"/>
          </a:xfrm>
          <a:prstGeom prst="ellipse">
            <a:avLst/>
          </a:prstGeom>
          <a:solidFill>
            <a:srgbClr val="FF0000">
              <a:alpha val="29020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43914" y="6236154"/>
            <a:ext cx="66383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Observable: Singlet capture </a:t>
            </a:r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 </a:t>
            </a:r>
            <a:r>
              <a:rPr lang="de-D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de-DE" sz="32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n-US" sz="32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4009184"/>
      </p:ext>
    </p:extLst>
  </p:cSld>
  <p:clrMapOvr>
    <a:masterClrMapping/>
  </p:clrMapOvr>
  <p:transition advTm="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External corrections to </a:t>
            </a:r>
            <a:r>
              <a:rPr lang="de-DE" sz="4000" smtClean="0">
                <a:solidFill>
                  <a:schemeClr val="folHlink"/>
                </a:solidFill>
                <a:latin typeface="Symbol" pitchFamily="18" charset="2"/>
              </a:rPr>
              <a:t>l</a:t>
            </a:r>
            <a:r>
              <a:rPr lang="de-DE" sz="4000" baseline="-25000" smtClean="0">
                <a:solidFill>
                  <a:schemeClr val="folHlink"/>
                </a:solidFill>
              </a:rPr>
              <a:t>-</a:t>
            </a:r>
          </a:p>
        </p:txBody>
      </p:sp>
      <p:pic>
        <p:nvPicPr>
          <p:cNvPr id="48131" name="Picture 1030" descr="Snapshot 2007-06-12 15-50-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4114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050"/>
          <p:cNvGrpSpPr>
            <a:grpSpLocks/>
          </p:cNvGrpSpPr>
          <p:nvPr/>
        </p:nvGrpSpPr>
        <p:grpSpPr bwMode="auto">
          <a:xfrm>
            <a:off x="5467350" y="1276350"/>
            <a:ext cx="2940050" cy="1238250"/>
            <a:chOff x="3444" y="804"/>
            <a:chExt cx="1852" cy="780"/>
          </a:xfrm>
        </p:grpSpPr>
        <p:sp>
          <p:nvSpPr>
            <p:cNvPr id="48141" name="Text Box 1038"/>
            <p:cNvSpPr txBox="1">
              <a:spLocks noChangeArrowheads="1"/>
            </p:cNvSpPr>
            <p:nvPr/>
          </p:nvSpPr>
          <p:spPr bwMode="auto">
            <a:xfrm>
              <a:off x="3456" y="1260"/>
              <a:ext cx="1840" cy="324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2400">
                  <a:solidFill>
                    <a:schemeClr val="bg2"/>
                  </a:solidFill>
                  <a:ea typeface="Arial Unicode MS" pitchFamily="34" charset="-128"/>
                  <a:cs typeface="Arial Unicode MS" pitchFamily="34" charset="-128"/>
                </a:rPr>
                <a:t>molecular formation</a:t>
              </a:r>
            </a:p>
          </p:txBody>
        </p:sp>
        <p:sp>
          <p:nvSpPr>
            <p:cNvPr id="207887" name="Rectangle 1039"/>
            <p:cNvSpPr>
              <a:spLocks noChangeArrowheads="1"/>
            </p:cNvSpPr>
            <p:nvPr/>
          </p:nvSpPr>
          <p:spPr bwMode="auto">
            <a:xfrm>
              <a:off x="3444" y="804"/>
              <a:ext cx="750" cy="384"/>
            </a:xfrm>
            <a:prstGeom prst="rect">
              <a:avLst/>
            </a:prstGeom>
            <a:noFill/>
            <a:ln w="5715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4" name="Group 1048"/>
          <p:cNvGrpSpPr>
            <a:grpSpLocks/>
          </p:cNvGrpSpPr>
          <p:nvPr/>
        </p:nvGrpSpPr>
        <p:grpSpPr bwMode="auto">
          <a:xfrm>
            <a:off x="2895600" y="1857375"/>
            <a:ext cx="1981200" cy="1571625"/>
            <a:chOff x="1824" y="1170"/>
            <a:chExt cx="1248" cy="990"/>
          </a:xfrm>
        </p:grpSpPr>
        <p:pic>
          <p:nvPicPr>
            <p:cNvPr id="48139" name="Picture 1031" descr="Snapshot 2007-06-12 15-51-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6"/>
            <a:stretch>
              <a:fillRect/>
            </a:stretch>
          </p:blipFill>
          <p:spPr bwMode="auto">
            <a:xfrm>
              <a:off x="1824" y="1810"/>
              <a:ext cx="1248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92" name="Line 1044"/>
            <p:cNvSpPr>
              <a:spLocks noChangeShapeType="1"/>
            </p:cNvSpPr>
            <p:nvPr/>
          </p:nvSpPr>
          <p:spPr bwMode="auto">
            <a:xfrm>
              <a:off x="2400" y="1170"/>
              <a:ext cx="48" cy="6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5" name="Group 1051"/>
          <p:cNvGrpSpPr>
            <a:grpSpLocks/>
          </p:cNvGrpSpPr>
          <p:nvPr/>
        </p:nvGrpSpPr>
        <p:grpSpPr bwMode="auto">
          <a:xfrm>
            <a:off x="3870325" y="2847975"/>
            <a:ext cx="2663825" cy="1266825"/>
            <a:chOff x="2438" y="1794"/>
            <a:chExt cx="1678" cy="798"/>
          </a:xfrm>
        </p:grpSpPr>
        <p:sp>
          <p:nvSpPr>
            <p:cNvPr id="48137" name="Text Box 1042"/>
            <p:cNvSpPr txBox="1">
              <a:spLocks noChangeArrowheads="1"/>
            </p:cNvSpPr>
            <p:nvPr/>
          </p:nvSpPr>
          <p:spPr bwMode="auto">
            <a:xfrm>
              <a:off x="2438" y="2268"/>
              <a:ext cx="1678" cy="324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2400">
                  <a:solidFill>
                    <a:schemeClr val="bg2"/>
                  </a:solidFill>
                  <a:ea typeface="Arial Unicode MS" pitchFamily="34" charset="-128"/>
                  <a:cs typeface="Arial Unicode MS" pitchFamily="34" charset="-128"/>
                </a:rPr>
                <a:t>bound state effect</a:t>
              </a:r>
            </a:p>
          </p:txBody>
        </p:sp>
        <p:sp>
          <p:nvSpPr>
            <p:cNvPr id="207891" name="Rectangle 1043"/>
            <p:cNvSpPr>
              <a:spLocks noChangeArrowheads="1"/>
            </p:cNvSpPr>
            <p:nvPr/>
          </p:nvSpPr>
          <p:spPr bwMode="auto">
            <a:xfrm>
              <a:off x="2448" y="1794"/>
              <a:ext cx="642" cy="384"/>
            </a:xfrm>
            <a:prstGeom prst="rect">
              <a:avLst/>
            </a:prstGeom>
            <a:noFill/>
            <a:ln w="571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88803" y="4669536"/>
            <a:ext cx="87703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sz="32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MuCap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prelim.*) </a:t>
            </a: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= </a:t>
            </a: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714.5 </a:t>
            </a: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/>
              </a:rPr>
              <a:t>±</a:t>
            </a: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5.4</a:t>
            </a:r>
            <a:r>
              <a:rPr lang="en-US" sz="3200" baseline="-25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stat</a:t>
            </a: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/>
              </a:rPr>
              <a:t>± 5.4</a:t>
            </a:r>
            <a:r>
              <a:rPr lang="en-US" sz="3200" baseline="-25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syst</a:t>
            </a: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</a:t>
            </a:r>
            <a:r>
              <a:rPr lang="en-US" sz="3200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-1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18570" y="6135366"/>
            <a:ext cx="5290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sz="2800" baseline="-25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(theory) = 711.5 </a:t>
            </a: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/>
              </a:rPr>
              <a:t>± 3.5 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± </a:t>
            </a: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/>
              </a:rPr>
              <a:t>3 </a:t>
            </a:r>
            <a:r>
              <a:rPr lang="en-US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</a:t>
            </a:r>
            <a:r>
              <a:rPr lang="en-US" sz="2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-1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952" y="5339942"/>
            <a:ext cx="89116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Small revision of molecular correction might affect </a:t>
            </a:r>
            <a:r>
              <a:rPr lang="en-U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sz="2000" baseline="-25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0.5s</a:t>
            </a:r>
            <a:r>
              <a:rPr lang="en-US" sz="20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r>
              <a:rPr lang="en-US" sz="2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syst. error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3587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-125406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3200" smtClean="0">
                <a:solidFill>
                  <a:schemeClr val="folHlink"/>
                </a:solidFill>
              </a:rPr>
              <a:t>Precise and unambiguous MuCap result</a:t>
            </a:r>
            <a:br>
              <a:rPr lang="de-DE" sz="3200" smtClean="0">
                <a:solidFill>
                  <a:schemeClr val="folHlink"/>
                </a:solidFill>
              </a:rPr>
            </a:br>
            <a:r>
              <a:rPr lang="de-DE" sz="3200" smtClean="0">
                <a:solidFill>
                  <a:schemeClr val="folHlink"/>
                </a:solidFill>
              </a:rPr>
              <a:t>solves longstanding puzzle</a:t>
            </a:r>
            <a:endParaRPr lang="de-DE" sz="3200" baseline="-25000" smtClean="0">
              <a:solidFill>
                <a:schemeClr val="folHlink"/>
              </a:solidFill>
            </a:endParaRPr>
          </a:p>
        </p:txBody>
      </p:sp>
      <p:sp>
        <p:nvSpPr>
          <p:cNvPr id="4" name="Rectangle 51"/>
          <p:cNvSpPr>
            <a:spLocks noChangeArrowheads="1"/>
          </p:cNvSpPr>
          <p:nvPr/>
        </p:nvSpPr>
        <p:spPr bwMode="auto">
          <a:xfrm>
            <a:off x="2851176" y="6383501"/>
            <a:ext cx="344164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de-DE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</a:t>
            </a:r>
            <a:r>
              <a:rPr lang="de-DE" sz="2400" baseline="-25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</a:t>
            </a:r>
            <a:r>
              <a:rPr lang="de-DE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(theory) </a:t>
            </a: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= </a:t>
            </a: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8.26 ± 0.23</a:t>
            </a:r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1542588" y="5729963"/>
            <a:ext cx="6048131" cy="58541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de-DE" sz="32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de-DE" sz="3200" baseline="-25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de-DE" sz="32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(MuCap prelim.) 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= </a:t>
            </a:r>
            <a:r>
              <a:rPr lang="de-DE" sz="32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8.07 ± 0.5</a:t>
            </a:r>
            <a:endParaRPr lang="de-DE" sz="3200" smtClean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/>
          <a:stretch/>
        </p:blipFill>
        <p:spPr>
          <a:xfrm>
            <a:off x="950976" y="987552"/>
            <a:ext cx="7239001" cy="46661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5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8" b="26226"/>
          <a:stretch/>
        </p:blipFill>
        <p:spPr bwMode="auto">
          <a:xfrm>
            <a:off x="1140110" y="150055"/>
            <a:ext cx="6860888" cy="35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6788" name="Rectangle 1028"/>
          <p:cNvSpPr>
            <a:spLocks noChangeArrowheads="1"/>
          </p:cNvSpPr>
          <p:nvPr/>
        </p:nvSpPr>
        <p:spPr bwMode="auto">
          <a:xfrm>
            <a:off x="2613130" y="3289858"/>
            <a:ext cx="411811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Subset of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MuCap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collaboration</a:t>
            </a:r>
            <a:endParaRPr lang="de-DE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6787" name="Rectangle 1027" descr="Light upward diagonal"/>
          <p:cNvSpPr>
            <a:spLocks noChangeArrowheads="1"/>
          </p:cNvSpPr>
          <p:nvPr/>
        </p:nvSpPr>
        <p:spPr bwMode="auto">
          <a:xfrm>
            <a:off x="4846408" y="3657600"/>
            <a:ext cx="3962400" cy="178510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0500" indent="-190500">
              <a:spcBef>
                <a:spcPts val="400"/>
              </a:spcBef>
              <a:buFontTx/>
              <a:buChar char="•"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Boston University</a:t>
            </a:r>
          </a:p>
          <a:p>
            <a:pPr marL="190500" indent="-190500">
              <a:spcBef>
                <a:spcPts val="400"/>
              </a:spcBef>
              <a:buFontTx/>
              <a:buChar char="•"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Regis University, Colorado</a:t>
            </a:r>
          </a:p>
          <a:p>
            <a:pPr marL="190500" indent="-190500" algn="l">
              <a:spcBef>
                <a:spcPts val="400"/>
              </a:spcBef>
              <a:buFontTx/>
              <a:buChar char="•"/>
              <a:defRPr/>
            </a:pPr>
            <a:r>
              <a:rPr lang="en-US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Université Catholique de </a:t>
            </a:r>
            <a:br>
              <a:rPr lang="en-US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</a:br>
            <a:r>
              <a:rPr lang="en-US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Louvain, Belgium</a:t>
            </a:r>
          </a:p>
          <a:p>
            <a:pPr marL="190500" indent="-190500" algn="l">
              <a:spcBef>
                <a:spcPts val="400"/>
              </a:spcBef>
              <a:buFontTx/>
              <a:buChar char="•"/>
              <a:defRPr/>
            </a:pPr>
            <a:r>
              <a:rPr lang="en-US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James </a:t>
            </a: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Madison </a:t>
            </a:r>
            <a:r>
              <a:rPr lang="en-US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University</a:t>
            </a: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3409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0719" y="5715000"/>
            <a:ext cx="644684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09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5720862"/>
            <a:ext cx="91440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027" descr="Light upward diagonal"/>
          <p:cNvSpPr>
            <a:spLocks noChangeArrowheads="1"/>
          </p:cNvSpPr>
          <p:nvPr/>
        </p:nvSpPr>
        <p:spPr bwMode="auto">
          <a:xfrm>
            <a:off x="381000" y="3657600"/>
            <a:ext cx="3962400" cy="281102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0500" indent="-190500" algn="l">
              <a:spcBef>
                <a:spcPts val="400"/>
              </a:spcBef>
              <a:buFontTx/>
              <a:buChar char="•"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Petersburg Nuclear Physics Institute, Gatchina, Russia</a:t>
            </a:r>
          </a:p>
          <a:p>
            <a:pPr marL="190500" indent="-190500" algn="l">
              <a:spcBef>
                <a:spcPts val="400"/>
              </a:spcBef>
              <a:buFontTx/>
              <a:buChar char="•"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Paul Scherrer Institute, CH </a:t>
            </a:r>
          </a:p>
          <a:p>
            <a:pPr marL="190500" indent="-190500" algn="l">
              <a:spcBef>
                <a:spcPts val="400"/>
              </a:spcBef>
              <a:buFontTx/>
              <a:buChar char="•"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University of </a:t>
            </a:r>
            <a:r>
              <a:rPr lang="en-US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California </a:t>
            </a: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190500" indent="-190500" algn="l">
              <a:spcBef>
                <a:spcPts val="400"/>
              </a:spcBef>
              <a:buFontTx/>
              <a:buChar char="•"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University of Illinois at </a:t>
            </a:r>
            <a:b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</a:br>
            <a:r>
              <a:rPr lang="en-US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Urbana-Champaign</a:t>
            </a:r>
          </a:p>
          <a:p>
            <a:pPr marL="190500" indent="-190500" algn="l">
              <a:spcBef>
                <a:spcPts val="400"/>
              </a:spcBef>
              <a:buFontTx/>
              <a:buChar char="•"/>
              <a:defRPr/>
            </a:pPr>
            <a:r>
              <a:rPr lang="en-US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University of Washington</a:t>
            </a:r>
          </a:p>
          <a:p>
            <a:pPr marL="190500" indent="-190500">
              <a:spcBef>
                <a:spcPts val="400"/>
              </a:spcBef>
              <a:buFontTx/>
              <a:buChar char="•"/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University of </a:t>
            </a:r>
            <a:r>
              <a:rPr lang="en-US" sz="20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Kentucky</a:t>
            </a:r>
            <a:endParaRPr lang="en-US" sz="200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449" y="5720862"/>
            <a:ext cx="91440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0453" y="5722571"/>
            <a:ext cx="91012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79806" y="6465316"/>
            <a:ext cx="81700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1800" b="0">
                <a:solidFill>
                  <a:srgbClr val="19FF15"/>
                </a:solidFill>
              </a:rPr>
              <a:t>Supported by NSF, DOE, Teragrid, PSI and Russian Acad. </a:t>
            </a:r>
            <a:r>
              <a:rPr lang="en-US" sz="1800" b="0" smtClean="0">
                <a:solidFill>
                  <a:srgbClr val="19FF15"/>
                </a:solidFill>
              </a:rPr>
              <a:t>Science and CRDF</a:t>
            </a:r>
            <a:endParaRPr lang="en-US" sz="1800" b="0">
              <a:solidFill>
                <a:srgbClr val="19FF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54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-125406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3200" smtClean="0">
                <a:solidFill>
                  <a:schemeClr val="folHlink"/>
                </a:solidFill>
              </a:rPr>
              <a:t>Precise and unambiguous MuCap result</a:t>
            </a:r>
            <a:br>
              <a:rPr lang="de-DE" sz="3200" smtClean="0">
                <a:solidFill>
                  <a:schemeClr val="folHlink"/>
                </a:solidFill>
              </a:rPr>
            </a:br>
            <a:r>
              <a:rPr lang="de-DE" sz="3200" smtClean="0">
                <a:solidFill>
                  <a:schemeClr val="folHlink"/>
                </a:solidFill>
              </a:rPr>
              <a:t>solves longstanding puzzle</a:t>
            </a:r>
            <a:endParaRPr lang="de-DE" sz="3200" baseline="-25000" smtClean="0">
              <a:solidFill>
                <a:schemeClr val="folHlink"/>
              </a:solidFill>
            </a:endParaRPr>
          </a:p>
        </p:txBody>
      </p:sp>
      <p:sp>
        <p:nvSpPr>
          <p:cNvPr id="4" name="Rectangle 51"/>
          <p:cNvSpPr>
            <a:spLocks noChangeArrowheads="1"/>
          </p:cNvSpPr>
          <p:nvPr/>
        </p:nvSpPr>
        <p:spPr bwMode="auto">
          <a:xfrm>
            <a:off x="2851176" y="6383501"/>
            <a:ext cx="3441648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de-DE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</a:t>
            </a:r>
            <a:r>
              <a:rPr lang="de-DE" sz="2400" baseline="-250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</a:t>
            </a:r>
            <a:r>
              <a:rPr lang="de-DE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(theory) </a:t>
            </a: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= </a:t>
            </a:r>
            <a:r>
              <a:rPr lang="de-DE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8.26 ± 0.23</a:t>
            </a:r>
          </a:p>
        </p:txBody>
      </p:sp>
      <p:sp>
        <p:nvSpPr>
          <p:cNvPr id="5" name="Rectangle 51"/>
          <p:cNvSpPr>
            <a:spLocks noChangeArrowheads="1"/>
          </p:cNvSpPr>
          <p:nvPr/>
        </p:nvSpPr>
        <p:spPr bwMode="auto">
          <a:xfrm>
            <a:off x="1542588" y="5729963"/>
            <a:ext cx="6048131" cy="58541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de-DE" sz="32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de-DE" sz="3200" baseline="-25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de-DE" sz="32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(MuCap prelim.) </a:t>
            </a: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= </a:t>
            </a:r>
            <a:r>
              <a:rPr lang="de-DE" sz="32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8.07 ± 0.5</a:t>
            </a:r>
            <a:endParaRPr lang="de-DE" sz="3200" smtClean="0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"/>
          <a:stretch/>
        </p:blipFill>
        <p:spPr>
          <a:xfrm>
            <a:off x="950976" y="987552"/>
            <a:ext cx="7239001" cy="4666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553669"/>
      </p:ext>
    </p:extLst>
  </p:cSld>
  <p:clrMapOvr>
    <a:masterClrMapping/>
  </p:clrMapOvr>
  <p:transition advTm="4553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Nucleon form factors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427070" y="1981200"/>
            <a:ext cx="5715000" cy="164338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118800" rIns="92075" bIns="118800">
            <a:spAutoFit/>
          </a:bodyPr>
          <a:lstStyle>
            <a:lvl1pPr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40000"/>
              </a:spcBef>
            </a:pPr>
            <a:r>
              <a:rPr lang="de-DE" sz="3800">
                <a:solidFill>
                  <a:srgbClr val="FF0000"/>
                </a:solidFill>
              </a:rPr>
              <a:t>V</a:t>
            </a:r>
            <a:r>
              <a:rPr lang="de-DE" sz="3800" baseline="50000">
                <a:solidFill>
                  <a:srgbClr val="FF0000"/>
                </a:solidFill>
                <a:sym typeface="Symbol" pitchFamily="18" charset="2"/>
              </a:rPr>
              <a:t></a:t>
            </a:r>
            <a:r>
              <a:rPr lang="de-DE" sz="3800">
                <a:solidFill>
                  <a:schemeClr val="bg2"/>
                </a:solidFill>
              </a:rPr>
              <a:t> =	   </a:t>
            </a:r>
            <a:r>
              <a:rPr lang="de-DE" sz="3800">
                <a:solidFill>
                  <a:srgbClr val="FF0000"/>
                </a:solidFill>
              </a:rPr>
              <a:t>g</a:t>
            </a:r>
            <a:r>
              <a:rPr lang="de-DE" sz="3800" baseline="-25000">
                <a:solidFill>
                  <a:srgbClr val="FF0000"/>
                </a:solidFill>
              </a:rPr>
              <a:t>V</a:t>
            </a:r>
            <a:r>
              <a:rPr lang="de-DE" sz="3800">
                <a:solidFill>
                  <a:srgbClr val="FF0000"/>
                </a:solidFill>
              </a:rPr>
              <a:t>(q</a:t>
            </a:r>
            <a:r>
              <a:rPr lang="de-DE" sz="3800" baseline="30000">
                <a:solidFill>
                  <a:srgbClr val="FF0000"/>
                </a:solidFill>
              </a:rPr>
              <a:t>2</a:t>
            </a:r>
            <a:r>
              <a:rPr lang="de-DE" sz="3800">
                <a:solidFill>
                  <a:srgbClr val="FF0000"/>
                </a:solidFill>
              </a:rPr>
              <a:t>) </a:t>
            </a:r>
            <a:r>
              <a:rPr lang="de-DE" sz="3800">
                <a:solidFill>
                  <a:schemeClr val="bg2"/>
                </a:solidFill>
                <a:sym typeface="Symbol" pitchFamily="18" charset="2"/>
              </a:rPr>
              <a:t></a:t>
            </a:r>
            <a:r>
              <a:rPr lang="de-DE" sz="3800" baseline="50000">
                <a:solidFill>
                  <a:schemeClr val="bg2"/>
                </a:solidFill>
                <a:sym typeface="Symbol" pitchFamily="18" charset="2"/>
              </a:rPr>
              <a:t></a:t>
            </a:r>
            <a:r>
              <a:rPr lang="de-DE" sz="3800">
                <a:solidFill>
                  <a:schemeClr val="bg2"/>
                </a:solidFill>
              </a:rPr>
              <a:t> </a:t>
            </a:r>
          </a:p>
          <a:p>
            <a:pPr eaLnBrk="1" hangingPunct="1">
              <a:spcBef>
                <a:spcPct val="40000"/>
              </a:spcBef>
            </a:pPr>
            <a:r>
              <a:rPr lang="de-DE" sz="3800">
                <a:solidFill>
                  <a:schemeClr val="bg2"/>
                </a:solidFill>
              </a:rPr>
              <a:t>	+ i </a:t>
            </a:r>
            <a:r>
              <a:rPr lang="de-DE" sz="3800">
                <a:solidFill>
                  <a:srgbClr val="FF0000"/>
                </a:solidFill>
              </a:rPr>
              <a:t>g</a:t>
            </a:r>
            <a:r>
              <a:rPr lang="de-DE" sz="3800" baseline="-25000">
                <a:solidFill>
                  <a:srgbClr val="FF0000"/>
                </a:solidFill>
              </a:rPr>
              <a:t>M</a:t>
            </a:r>
            <a:r>
              <a:rPr lang="de-DE" sz="3800">
                <a:solidFill>
                  <a:srgbClr val="FF0000"/>
                </a:solidFill>
              </a:rPr>
              <a:t>(q</a:t>
            </a:r>
            <a:r>
              <a:rPr lang="de-DE" sz="3800" baseline="30000">
                <a:solidFill>
                  <a:srgbClr val="FF0000"/>
                </a:solidFill>
              </a:rPr>
              <a:t>2</a:t>
            </a:r>
            <a:r>
              <a:rPr lang="de-DE" sz="3800">
                <a:solidFill>
                  <a:srgbClr val="FF0000"/>
                </a:solidFill>
              </a:rPr>
              <a:t>) </a:t>
            </a:r>
            <a:r>
              <a:rPr lang="de-DE" sz="3800">
                <a:solidFill>
                  <a:schemeClr val="bg2"/>
                </a:solidFill>
                <a:sym typeface="Symbol" pitchFamily="18" charset="2"/>
              </a:rPr>
              <a:t></a:t>
            </a:r>
            <a:r>
              <a:rPr lang="de-DE" sz="3800" baseline="50000">
                <a:solidFill>
                  <a:schemeClr val="bg2"/>
                </a:solidFill>
                <a:sym typeface="Symbol" pitchFamily="18" charset="2"/>
              </a:rPr>
              <a:t></a:t>
            </a:r>
            <a:r>
              <a:rPr lang="de-DE" sz="3800">
                <a:solidFill>
                  <a:schemeClr val="bg2"/>
                </a:solidFill>
              </a:rPr>
              <a:t>q</a:t>
            </a:r>
            <a:r>
              <a:rPr lang="de-DE" sz="3800" baseline="-25000">
                <a:solidFill>
                  <a:schemeClr val="bg2"/>
                </a:solidFill>
                <a:sym typeface="Symbol" pitchFamily="18" charset="2"/>
              </a:rPr>
              <a:t></a:t>
            </a:r>
            <a:r>
              <a:rPr lang="de-DE" sz="3800">
                <a:solidFill>
                  <a:schemeClr val="bg2"/>
                </a:solidFill>
              </a:rPr>
              <a:t>/</a:t>
            </a:r>
            <a:r>
              <a:rPr lang="de-DE" sz="3800" smtClean="0">
                <a:solidFill>
                  <a:schemeClr val="bg2"/>
                </a:solidFill>
              </a:rPr>
              <a:t>2M</a:t>
            </a:r>
            <a:r>
              <a:rPr lang="de-DE" sz="3800" baseline="-25000" smtClean="0">
                <a:solidFill>
                  <a:schemeClr val="bg2"/>
                </a:solidFill>
              </a:rPr>
              <a:t>N</a:t>
            </a:r>
            <a:endParaRPr lang="de-DE" sz="3800" baseline="-25000">
              <a:solidFill>
                <a:schemeClr val="bg2"/>
              </a:solidFill>
            </a:endParaRPr>
          </a:p>
        </p:txBody>
      </p:sp>
      <p:sp>
        <p:nvSpPr>
          <p:cNvPr id="6149" name="Text Box 12"/>
          <p:cNvSpPr txBox="1">
            <a:spLocks noChangeArrowheads="1"/>
          </p:cNvSpPr>
          <p:nvPr/>
        </p:nvSpPr>
        <p:spPr bwMode="auto">
          <a:xfrm>
            <a:off x="345429" y="990600"/>
            <a:ext cx="8450262" cy="823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118800" rIns="92075" bIns="118800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sz="3800">
                <a:solidFill>
                  <a:schemeClr val="bg2"/>
                </a:solidFill>
              </a:rPr>
              <a:t>M ~ G</a:t>
            </a:r>
            <a:r>
              <a:rPr lang="de-DE" sz="3800" baseline="-25000">
                <a:solidFill>
                  <a:schemeClr val="bg2"/>
                </a:solidFill>
              </a:rPr>
              <a:t>F</a:t>
            </a:r>
            <a:r>
              <a:rPr lang="de-DE" sz="3800">
                <a:solidFill>
                  <a:schemeClr val="bg2"/>
                </a:solidFill>
              </a:rPr>
              <a:t>V</a:t>
            </a:r>
            <a:r>
              <a:rPr lang="de-DE" sz="3800" baseline="-25000">
                <a:solidFill>
                  <a:schemeClr val="bg2"/>
                </a:solidFill>
              </a:rPr>
              <a:t>ud </a:t>
            </a:r>
            <a:r>
              <a:rPr lang="de-DE" sz="3800">
                <a:solidFill>
                  <a:schemeClr val="bg2"/>
                </a:solidFill>
              </a:rPr>
              <a:t>· </a:t>
            </a:r>
            <a:r>
              <a:rPr lang="de-DE" sz="3800">
                <a:solidFill>
                  <a:schemeClr val="bg2"/>
                </a:solidFill>
                <a:sym typeface="Symbol" pitchFamily="18" charset="2"/>
              </a:rPr>
              <a:t></a:t>
            </a:r>
            <a:r>
              <a:rPr lang="de-DE" sz="3800" baseline="-25000">
                <a:solidFill>
                  <a:schemeClr val="bg2"/>
                </a:solidFill>
                <a:sym typeface="Symbol" pitchFamily="18" charset="2"/>
              </a:rPr>
              <a:t></a:t>
            </a:r>
            <a:r>
              <a:rPr lang="de-DE" sz="3800" baseline="-25000">
                <a:solidFill>
                  <a:schemeClr val="bg2"/>
                </a:solidFill>
              </a:rPr>
              <a:t> </a:t>
            </a:r>
            <a:r>
              <a:rPr lang="de-DE" sz="3800">
                <a:solidFill>
                  <a:schemeClr val="bg2"/>
                </a:solidFill>
                <a:sym typeface="Symbol" pitchFamily="18" charset="2"/>
              </a:rPr>
              <a:t></a:t>
            </a:r>
            <a:r>
              <a:rPr lang="de-DE" sz="3800" baseline="-25000">
                <a:solidFill>
                  <a:schemeClr val="bg2"/>
                </a:solidFill>
                <a:sym typeface="Symbol" pitchFamily="18" charset="2"/>
              </a:rPr>
              <a:t></a:t>
            </a:r>
            <a:r>
              <a:rPr lang="de-DE" sz="3800">
                <a:solidFill>
                  <a:schemeClr val="bg2"/>
                </a:solidFill>
              </a:rPr>
              <a:t>(1-</a:t>
            </a:r>
            <a:r>
              <a:rPr lang="de-DE" sz="3800">
                <a:solidFill>
                  <a:schemeClr val="bg2"/>
                </a:solidFill>
                <a:sym typeface="Symbol" pitchFamily="18" charset="2"/>
              </a:rPr>
              <a:t></a:t>
            </a:r>
            <a:r>
              <a:rPr lang="de-DE" sz="3800" baseline="-25000">
                <a:solidFill>
                  <a:schemeClr val="bg2"/>
                </a:solidFill>
                <a:sym typeface="Symbol" pitchFamily="18" charset="2"/>
              </a:rPr>
              <a:t>5</a:t>
            </a:r>
            <a:r>
              <a:rPr lang="de-DE" sz="3800">
                <a:solidFill>
                  <a:schemeClr val="bg2"/>
                </a:solidFill>
              </a:rPr>
              <a:t>)</a:t>
            </a:r>
            <a:r>
              <a:rPr lang="de-DE" sz="3800">
                <a:solidFill>
                  <a:schemeClr val="bg2"/>
                </a:solidFill>
                <a:sym typeface="Symbol" pitchFamily="18" charset="2"/>
              </a:rPr>
              <a:t></a:t>
            </a:r>
            <a:r>
              <a:rPr lang="de-DE" sz="3800" baseline="-25000">
                <a:solidFill>
                  <a:schemeClr val="bg2"/>
                </a:solidFill>
                <a:sym typeface="Symbol" pitchFamily="18" charset="2"/>
              </a:rPr>
              <a:t></a:t>
            </a:r>
            <a:r>
              <a:rPr lang="de-DE" sz="3800">
                <a:solidFill>
                  <a:schemeClr val="bg2"/>
                </a:solidFill>
              </a:rPr>
              <a:t> · </a:t>
            </a:r>
            <a:r>
              <a:rPr lang="de-DE" sz="3800">
                <a:solidFill>
                  <a:srgbClr val="FF0000"/>
                </a:solidFill>
                <a:sym typeface="Symbol" pitchFamily="18" charset="2"/>
              </a:rPr>
              <a:t></a:t>
            </a:r>
            <a:r>
              <a:rPr lang="de-DE" sz="3800" baseline="-25000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de-DE" sz="3800">
                <a:solidFill>
                  <a:srgbClr val="FF0000"/>
                </a:solidFill>
              </a:rPr>
              <a:t>(V</a:t>
            </a:r>
            <a:r>
              <a:rPr lang="de-DE" sz="3800" baseline="50000">
                <a:solidFill>
                  <a:srgbClr val="FF0000"/>
                </a:solidFill>
                <a:sym typeface="Symbol" pitchFamily="18" charset="2"/>
              </a:rPr>
              <a:t></a:t>
            </a:r>
            <a:r>
              <a:rPr lang="de-DE" sz="3800">
                <a:solidFill>
                  <a:srgbClr val="FF0000"/>
                </a:solidFill>
              </a:rPr>
              <a:t>-A</a:t>
            </a:r>
            <a:r>
              <a:rPr lang="de-DE" sz="3800" baseline="50000">
                <a:solidFill>
                  <a:srgbClr val="FF0000"/>
                </a:solidFill>
                <a:sym typeface="Symbol" pitchFamily="18" charset="2"/>
              </a:rPr>
              <a:t></a:t>
            </a:r>
            <a:r>
              <a:rPr lang="de-DE" sz="3800">
                <a:solidFill>
                  <a:srgbClr val="FF0000"/>
                </a:solidFill>
              </a:rPr>
              <a:t>)</a:t>
            </a:r>
            <a:r>
              <a:rPr lang="de-DE" sz="3800">
                <a:solidFill>
                  <a:srgbClr val="FF0000"/>
                </a:solidFill>
                <a:sym typeface="Symbol" pitchFamily="18" charset="2"/>
              </a:rPr>
              <a:t></a:t>
            </a:r>
            <a:r>
              <a:rPr lang="de-DE" sz="3800" baseline="-25000">
                <a:solidFill>
                  <a:srgbClr val="FF0000"/>
                </a:solidFill>
                <a:sym typeface="Symbol" pitchFamily="18" charset="2"/>
              </a:rPr>
              <a:t>p</a:t>
            </a:r>
            <a:endParaRPr lang="de-DE" sz="3800" baseline="-25000">
              <a:solidFill>
                <a:srgbClr val="FF0000"/>
              </a:solidFill>
              <a:latin typeface="cmmi1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27070" y="3750860"/>
            <a:ext cx="4876800" cy="164338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118800" rIns="92075" bIns="118800">
            <a:spAutoFit/>
          </a:bodyPr>
          <a:lstStyle>
            <a:lvl1pPr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ct val="40000"/>
              </a:spcAft>
            </a:pPr>
            <a:r>
              <a:rPr lang="de-DE" sz="3800" dirty="0">
                <a:solidFill>
                  <a:srgbClr val="FF0000"/>
                </a:solidFill>
              </a:rPr>
              <a:t>A</a:t>
            </a:r>
            <a:r>
              <a:rPr lang="de-DE" sz="3800" baseline="50000" dirty="0">
                <a:solidFill>
                  <a:srgbClr val="FF0000"/>
                </a:solidFill>
                <a:sym typeface="Symbol" pitchFamily="18" charset="2"/>
              </a:rPr>
              <a:t></a:t>
            </a:r>
            <a:r>
              <a:rPr lang="de-DE" sz="3800" dirty="0">
                <a:solidFill>
                  <a:schemeClr val="bg2"/>
                </a:solidFill>
              </a:rPr>
              <a:t> =	   </a:t>
            </a:r>
            <a:r>
              <a:rPr lang="de-DE" sz="3800" dirty="0">
                <a:solidFill>
                  <a:srgbClr val="FF0000"/>
                </a:solidFill>
              </a:rPr>
              <a:t>g</a:t>
            </a:r>
            <a:r>
              <a:rPr lang="de-DE" sz="3800" baseline="-25000" dirty="0">
                <a:solidFill>
                  <a:srgbClr val="FF0000"/>
                </a:solidFill>
              </a:rPr>
              <a:t>A</a:t>
            </a:r>
            <a:r>
              <a:rPr lang="de-DE" sz="3800" dirty="0">
                <a:solidFill>
                  <a:srgbClr val="FF0000"/>
                </a:solidFill>
              </a:rPr>
              <a:t>(q</a:t>
            </a:r>
            <a:r>
              <a:rPr lang="de-DE" sz="3800" baseline="30000" dirty="0">
                <a:solidFill>
                  <a:srgbClr val="FF0000"/>
                </a:solidFill>
              </a:rPr>
              <a:t>2</a:t>
            </a:r>
            <a:r>
              <a:rPr lang="de-DE" sz="3800" dirty="0">
                <a:solidFill>
                  <a:srgbClr val="FF0000"/>
                </a:solidFill>
              </a:rPr>
              <a:t>) </a:t>
            </a:r>
            <a:r>
              <a:rPr lang="de-DE" sz="3800" dirty="0">
                <a:solidFill>
                  <a:schemeClr val="bg2"/>
                </a:solidFill>
                <a:sym typeface="Symbol" pitchFamily="18" charset="2"/>
              </a:rPr>
              <a:t></a:t>
            </a:r>
            <a:r>
              <a:rPr lang="de-DE" sz="3800" baseline="50000" dirty="0">
                <a:solidFill>
                  <a:schemeClr val="bg2"/>
                </a:solidFill>
                <a:sym typeface="Symbol" pitchFamily="18" charset="2"/>
              </a:rPr>
              <a:t></a:t>
            </a:r>
            <a:r>
              <a:rPr lang="de-DE" sz="3800" dirty="0">
                <a:solidFill>
                  <a:schemeClr val="bg2"/>
                </a:solidFill>
                <a:sym typeface="Symbol" pitchFamily="18" charset="2"/>
              </a:rPr>
              <a:t></a:t>
            </a:r>
            <a:r>
              <a:rPr lang="de-DE" sz="3800" baseline="-25000" dirty="0">
                <a:solidFill>
                  <a:schemeClr val="bg2"/>
                </a:solidFill>
                <a:sym typeface="Symbol" pitchFamily="18" charset="2"/>
              </a:rPr>
              <a:t>5</a:t>
            </a:r>
            <a:r>
              <a:rPr lang="de-DE" sz="3800" dirty="0">
                <a:solidFill>
                  <a:schemeClr val="bg2"/>
                </a:solidFill>
              </a:rPr>
              <a:t> </a:t>
            </a:r>
            <a:endParaRPr lang="de-DE" sz="3800" baseline="-25000" dirty="0">
              <a:solidFill>
                <a:schemeClr val="bg2"/>
              </a:solidFill>
              <a:latin typeface="cmmi10"/>
            </a:endParaRPr>
          </a:p>
          <a:p>
            <a:pPr eaLnBrk="1" hangingPunct="1">
              <a:spcAft>
                <a:spcPct val="40000"/>
              </a:spcAft>
            </a:pPr>
            <a:r>
              <a:rPr lang="de-DE" sz="3800" baseline="-25000" dirty="0">
                <a:solidFill>
                  <a:schemeClr val="bg2"/>
                </a:solidFill>
              </a:rPr>
              <a:t>	</a:t>
            </a:r>
            <a:r>
              <a:rPr lang="de-DE" sz="3800" dirty="0">
                <a:solidFill>
                  <a:schemeClr val="bg2"/>
                </a:solidFill>
              </a:rPr>
              <a:t>+ </a:t>
            </a:r>
            <a:r>
              <a:rPr lang="de-DE" sz="3800" dirty="0">
                <a:solidFill>
                  <a:srgbClr val="FF0000"/>
                </a:solidFill>
              </a:rPr>
              <a:t>g</a:t>
            </a:r>
            <a:r>
              <a:rPr lang="de-DE" sz="3800" baseline="-25000" dirty="0">
                <a:solidFill>
                  <a:srgbClr val="FF0000"/>
                </a:solidFill>
              </a:rPr>
              <a:t>P</a:t>
            </a:r>
            <a:r>
              <a:rPr lang="de-DE" sz="3800" dirty="0">
                <a:solidFill>
                  <a:srgbClr val="FF0000"/>
                </a:solidFill>
              </a:rPr>
              <a:t>(q</a:t>
            </a:r>
            <a:r>
              <a:rPr lang="de-DE" sz="3800" baseline="30000" dirty="0">
                <a:solidFill>
                  <a:srgbClr val="FF0000"/>
                </a:solidFill>
              </a:rPr>
              <a:t>2</a:t>
            </a:r>
            <a:r>
              <a:rPr lang="de-DE" sz="3800" dirty="0">
                <a:solidFill>
                  <a:srgbClr val="FF0000"/>
                </a:solidFill>
              </a:rPr>
              <a:t>) </a:t>
            </a:r>
            <a:r>
              <a:rPr lang="de-DE" sz="3800" dirty="0">
                <a:solidFill>
                  <a:schemeClr val="bg2"/>
                </a:solidFill>
              </a:rPr>
              <a:t>q</a:t>
            </a:r>
            <a:r>
              <a:rPr lang="de-DE" sz="3800" baseline="50000" dirty="0">
                <a:solidFill>
                  <a:schemeClr val="bg2"/>
                </a:solidFill>
                <a:sym typeface="Symbol" pitchFamily="18" charset="2"/>
              </a:rPr>
              <a:t></a:t>
            </a:r>
            <a:r>
              <a:rPr lang="de-DE" sz="3800" dirty="0">
                <a:solidFill>
                  <a:schemeClr val="bg2"/>
                </a:solidFill>
              </a:rPr>
              <a:t>/m</a:t>
            </a:r>
            <a:r>
              <a:rPr lang="de-DE" sz="3800" baseline="-25000" dirty="0">
                <a:solidFill>
                  <a:schemeClr val="bg2"/>
                </a:solidFill>
                <a:sym typeface="Symbol" pitchFamily="18" charset="2"/>
              </a:rPr>
              <a:t></a:t>
            </a:r>
            <a:r>
              <a:rPr lang="de-DE" sz="3800" dirty="0">
                <a:solidFill>
                  <a:schemeClr val="bg2"/>
                </a:solidFill>
                <a:sym typeface="Symbol" pitchFamily="18" charset="2"/>
              </a:rPr>
              <a:t></a:t>
            </a:r>
            <a:r>
              <a:rPr lang="de-DE" sz="3800" baseline="-25000" dirty="0">
                <a:solidFill>
                  <a:schemeClr val="bg2"/>
                </a:solidFill>
                <a:sym typeface="Symbol" pitchFamily="18" charset="2"/>
              </a:rPr>
              <a:t>5</a:t>
            </a:r>
          </a:p>
        </p:txBody>
      </p:sp>
      <p:pic>
        <p:nvPicPr>
          <p:cNvPr id="7" name="Picture 1035" descr="latex-image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43550"/>
            <a:ext cx="86868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82"/>
          <p:cNvGrpSpPr>
            <a:grpSpLocks/>
          </p:cNvGrpSpPr>
          <p:nvPr/>
        </p:nvGrpSpPr>
        <p:grpSpPr bwMode="auto">
          <a:xfrm>
            <a:off x="1371600" y="5543550"/>
            <a:ext cx="6096000" cy="1238250"/>
            <a:chOff x="864" y="2916"/>
            <a:chExt cx="3840" cy="780"/>
          </a:xfrm>
        </p:grpSpPr>
        <p:sp>
          <p:nvSpPr>
            <p:cNvPr id="11" name="Text Box 1038"/>
            <p:cNvSpPr txBox="1">
              <a:spLocks noChangeArrowheads="1"/>
            </p:cNvSpPr>
            <p:nvPr/>
          </p:nvSpPr>
          <p:spPr bwMode="auto">
            <a:xfrm>
              <a:off x="1018" y="3408"/>
              <a:ext cx="3529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de-DE" sz="2400">
                  <a:solidFill>
                    <a:srgbClr val="FF0000"/>
                  </a:solidFill>
                </a:rPr>
                <a:t>Contributes 0.45% uncertainty to </a:t>
              </a:r>
              <a:r>
                <a:rPr lang="de-DE" sz="2400">
                  <a:solidFill>
                    <a:srgbClr val="FF0000"/>
                  </a:solidFill>
                  <a:latin typeface="Symbol" pitchFamily="18" charset="2"/>
                  <a:sym typeface="cmmi10"/>
                </a:rPr>
                <a:t>L</a:t>
              </a:r>
              <a:r>
                <a:rPr lang="de-DE" sz="2400" baseline="-25000">
                  <a:solidFill>
                    <a:srgbClr val="FF0000"/>
                  </a:solidFill>
                </a:rPr>
                <a:t>S</a:t>
              </a:r>
              <a:r>
                <a:rPr lang="de-DE" sz="2400" baseline="30000">
                  <a:solidFill>
                    <a:srgbClr val="FF0000"/>
                  </a:solidFill>
                </a:rPr>
                <a:t>theory</a:t>
              </a:r>
            </a:p>
          </p:txBody>
        </p:sp>
        <p:sp>
          <p:nvSpPr>
            <p:cNvPr id="12" name="Rectangle 1037"/>
            <p:cNvSpPr>
              <a:spLocks noChangeArrowheads="1"/>
            </p:cNvSpPr>
            <p:nvPr/>
          </p:nvSpPr>
          <p:spPr bwMode="auto">
            <a:xfrm>
              <a:off x="864" y="2916"/>
              <a:ext cx="3840" cy="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13" name="Group 1081"/>
          <p:cNvGrpSpPr>
            <a:grpSpLocks/>
          </p:cNvGrpSpPr>
          <p:nvPr/>
        </p:nvGrpSpPr>
        <p:grpSpPr bwMode="auto">
          <a:xfrm>
            <a:off x="6248400" y="3048000"/>
            <a:ext cx="2597151" cy="1509713"/>
            <a:chOff x="288" y="1644"/>
            <a:chExt cx="1636" cy="951"/>
          </a:xfrm>
        </p:grpSpPr>
        <p:sp>
          <p:nvSpPr>
            <p:cNvPr id="14" name="Text Box 1061"/>
            <p:cNvSpPr txBox="1">
              <a:spLocks noChangeArrowheads="1"/>
            </p:cNvSpPr>
            <p:nvPr/>
          </p:nvSpPr>
          <p:spPr bwMode="auto">
            <a:xfrm>
              <a:off x="960" y="1745"/>
              <a:ext cx="288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144000" rIns="92075" bIns="144000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de-DE" sz="2400">
                  <a:sym typeface="Symbol" pitchFamily="18" charset="2"/>
                </a:rPr>
                <a:t></a:t>
              </a:r>
              <a:endParaRPr lang="de-DE" sz="2400" baseline="-25000"/>
            </a:p>
          </p:txBody>
        </p:sp>
        <p:grpSp>
          <p:nvGrpSpPr>
            <p:cNvPr id="15" name="Group 1074"/>
            <p:cNvGrpSpPr>
              <a:grpSpLocks/>
            </p:cNvGrpSpPr>
            <p:nvPr/>
          </p:nvGrpSpPr>
          <p:grpSpPr bwMode="auto">
            <a:xfrm>
              <a:off x="1373" y="1644"/>
              <a:ext cx="403" cy="545"/>
              <a:chOff x="1113" y="1663"/>
              <a:chExt cx="403" cy="545"/>
            </a:xfrm>
          </p:grpSpPr>
          <p:sp>
            <p:nvSpPr>
              <p:cNvPr id="21" name="Line 1066"/>
              <p:cNvSpPr>
                <a:spLocks noChangeShapeType="1"/>
              </p:cNvSpPr>
              <p:nvPr/>
            </p:nvSpPr>
            <p:spPr bwMode="auto">
              <a:xfrm flipH="1">
                <a:off x="1172" y="1986"/>
                <a:ext cx="270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22" name="Text Box 1068"/>
              <p:cNvSpPr txBox="1">
                <a:spLocks noChangeArrowheads="1"/>
              </p:cNvSpPr>
              <p:nvPr/>
            </p:nvSpPr>
            <p:spPr bwMode="auto">
              <a:xfrm>
                <a:off x="1113" y="1663"/>
                <a:ext cx="40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>
                  <a:defRPr/>
                </a:pPr>
                <a:r>
                  <a:rPr lang="de-DE" sz="240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18" charset="2"/>
                    <a:cs typeface="+mn-cs"/>
                    <a:sym typeface="cmmi10" pitchFamily="34" charset="0"/>
                  </a:rPr>
                  <a:t>d</a:t>
                </a:r>
                <a:r>
                  <a:rPr lang="de-DE" sz="24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g</a:t>
                </a:r>
                <a:r>
                  <a:rPr lang="de-DE" sz="2400" baseline="-250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P</a:t>
                </a:r>
              </a:p>
            </p:txBody>
          </p:sp>
          <p:sp>
            <p:nvSpPr>
              <p:cNvPr id="23" name="Text Box 1069"/>
              <p:cNvSpPr txBox="1">
                <a:spLocks noChangeArrowheads="1"/>
              </p:cNvSpPr>
              <p:nvPr/>
            </p:nvSpPr>
            <p:spPr bwMode="auto">
              <a:xfrm>
                <a:off x="1173" y="1920"/>
                <a:ext cx="3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>
                  <a:defRPr/>
                </a:pPr>
                <a:r>
                  <a:rPr lang="de-DE" sz="24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g</a:t>
                </a:r>
                <a:r>
                  <a:rPr lang="de-DE" sz="2400" baseline="-250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P</a:t>
                </a:r>
              </a:p>
            </p:txBody>
          </p:sp>
        </p:grpSp>
        <p:grpSp>
          <p:nvGrpSpPr>
            <p:cNvPr id="16" name="Group 1075"/>
            <p:cNvGrpSpPr>
              <a:grpSpLocks/>
            </p:cNvGrpSpPr>
            <p:nvPr/>
          </p:nvGrpSpPr>
          <p:grpSpPr bwMode="auto">
            <a:xfrm>
              <a:off x="333" y="1654"/>
              <a:ext cx="428" cy="521"/>
              <a:chOff x="388" y="2183"/>
              <a:chExt cx="428" cy="521"/>
            </a:xfrm>
          </p:grpSpPr>
          <p:sp>
            <p:nvSpPr>
              <p:cNvPr id="18" name="Text Box 1062"/>
              <p:cNvSpPr txBox="1">
                <a:spLocks noChangeArrowheads="1"/>
              </p:cNvSpPr>
              <p:nvPr/>
            </p:nvSpPr>
            <p:spPr bwMode="auto">
              <a:xfrm>
                <a:off x="388" y="2183"/>
                <a:ext cx="42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>
                  <a:defRPr/>
                </a:pPr>
                <a:r>
                  <a:rPr lang="de-DE" sz="240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18" charset="2"/>
                    <a:cs typeface="+mn-cs"/>
                    <a:sym typeface="cmmi10" pitchFamily="34" charset="0"/>
                  </a:rPr>
                  <a:t>dL</a:t>
                </a:r>
                <a:r>
                  <a:rPr lang="de-DE" sz="2400" baseline="-250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S</a:t>
                </a:r>
              </a:p>
            </p:txBody>
          </p:sp>
          <p:sp>
            <p:nvSpPr>
              <p:cNvPr id="19" name="Text Box 1067"/>
              <p:cNvSpPr txBox="1">
                <a:spLocks noChangeArrowheads="1"/>
              </p:cNvSpPr>
              <p:nvPr/>
            </p:nvSpPr>
            <p:spPr bwMode="auto">
              <a:xfrm>
                <a:off x="448" y="2416"/>
                <a:ext cx="33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>
                  <a:defRPr/>
                </a:pPr>
                <a:r>
                  <a:rPr lang="de-DE" sz="240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18" charset="2"/>
                    <a:cs typeface="+mn-cs"/>
                    <a:sym typeface="cmmi10" pitchFamily="34" charset="0"/>
                  </a:rPr>
                  <a:t>L</a:t>
                </a:r>
                <a:r>
                  <a:rPr lang="de-DE" sz="2400" baseline="-25000"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+mn-cs"/>
                  </a:rPr>
                  <a:t>S</a:t>
                </a:r>
              </a:p>
            </p:txBody>
          </p:sp>
          <p:sp>
            <p:nvSpPr>
              <p:cNvPr id="20" name="Line 1073"/>
              <p:cNvSpPr>
                <a:spLocks noChangeShapeType="1"/>
              </p:cNvSpPr>
              <p:nvPr/>
            </p:nvSpPr>
            <p:spPr bwMode="auto">
              <a:xfrm flipH="1">
                <a:off x="450" y="2496"/>
                <a:ext cx="270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17" name="Rectangle 1078"/>
            <p:cNvSpPr>
              <a:spLocks noChangeArrowheads="1"/>
            </p:cNvSpPr>
            <p:nvPr/>
          </p:nvSpPr>
          <p:spPr bwMode="auto">
            <a:xfrm>
              <a:off x="288" y="2304"/>
              <a:ext cx="16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spcBef>
                  <a:spcPct val="75000"/>
                </a:spcBef>
                <a:tabLst>
                  <a:tab pos="1524000" algn="l"/>
                </a:tabLst>
                <a:defRPr/>
              </a:pPr>
              <a:r>
                <a:rPr lang="de-DE" sz="2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1.0</a:t>
              </a:r>
              <a:r>
                <a:rPr lang="de-DE" sz="2400" dirty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%	  6.1</a:t>
              </a:r>
              <a:r>
                <a:rPr lang="de-DE" sz="2400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cs typeface="+mn-cs"/>
                </a:rPr>
                <a:t>%</a:t>
              </a:r>
              <a:endParaRPr lang="de-DE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77279451"/>
      </p:ext>
    </p:extLst>
  </p:cSld>
  <p:clrMapOvr>
    <a:masterClrMapping/>
  </p:clrMapOvr>
  <p:transition advTm="2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604832" y="4648200"/>
            <a:ext cx="79200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0500" indent="-19050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ChPT based on the spontaneous symmetry breaking</a:t>
            </a:r>
          </a:p>
          <a:p>
            <a:pPr marL="190500" indent="-19050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solid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QCD prediction via ChPT (2-3% level)</a:t>
            </a:r>
          </a:p>
          <a:p>
            <a:pPr marL="190500" indent="-19050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basic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test of chiral symmetries and low energy QCD</a:t>
            </a: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5800" y="-10886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de-DE" sz="4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Pseudoscalar form factor g</a:t>
            </a:r>
            <a:r>
              <a:rPr lang="de-DE" sz="4000" baseline="-25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90500" y="1001484"/>
            <a:ext cx="8648700" cy="1524000"/>
            <a:chOff x="120" y="672"/>
            <a:chExt cx="5448" cy="960"/>
          </a:xfrm>
        </p:grpSpPr>
        <p:sp>
          <p:nvSpPr>
            <p:cNvPr id="47136" name="Rectangle 32"/>
            <p:cNvSpPr>
              <a:spLocks noChangeArrowheads="1"/>
            </p:cNvSpPr>
            <p:nvPr/>
          </p:nvSpPr>
          <p:spPr bwMode="auto">
            <a:xfrm>
              <a:off x="120" y="672"/>
              <a:ext cx="5448" cy="96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55" name="Rectangle 28"/>
            <p:cNvSpPr>
              <a:spLocks noChangeArrowheads="1"/>
            </p:cNvSpPr>
            <p:nvPr/>
          </p:nvSpPr>
          <p:spPr bwMode="auto">
            <a:xfrm>
              <a:off x="127" y="912"/>
              <a:ext cx="5387" cy="4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de-DE" sz="3800">
                  <a:solidFill>
                    <a:schemeClr val="bg2"/>
                  </a:solidFill>
                </a:rPr>
                <a:t>g</a:t>
              </a:r>
              <a:r>
                <a:rPr lang="de-DE" sz="3800" baseline="-25000">
                  <a:solidFill>
                    <a:schemeClr val="bg2"/>
                  </a:solidFill>
                </a:rPr>
                <a:t>P</a:t>
              </a:r>
              <a:r>
                <a:rPr lang="de-DE" sz="3800">
                  <a:solidFill>
                    <a:schemeClr val="bg2"/>
                  </a:solidFill>
                </a:rPr>
                <a:t>(q</a:t>
              </a:r>
              <a:r>
                <a:rPr lang="de-DE" sz="3800" baseline="30000">
                  <a:solidFill>
                    <a:schemeClr val="bg2"/>
                  </a:solidFill>
                </a:rPr>
                <a:t>2</a:t>
              </a:r>
              <a:r>
                <a:rPr lang="de-DE" sz="3800">
                  <a:solidFill>
                    <a:schemeClr val="bg2"/>
                  </a:solidFill>
                </a:rPr>
                <a:t>) </a:t>
              </a:r>
              <a:r>
                <a:rPr lang="de-DE" sz="4000" baseline="-1000">
                  <a:solidFill>
                    <a:schemeClr val="bg2"/>
                  </a:solidFill>
                </a:rPr>
                <a:t>=</a:t>
              </a:r>
              <a:r>
                <a:rPr lang="de-DE" sz="3800">
                  <a:solidFill>
                    <a:schemeClr val="bg2"/>
                  </a:solidFill>
                </a:rPr>
                <a:t> -                      -</a:t>
              </a:r>
              <a:r>
                <a:rPr lang="de-DE" sz="4000" baseline="-1000">
                  <a:solidFill>
                    <a:schemeClr val="bg2"/>
                  </a:solidFill>
                </a:rPr>
                <a:t>      </a:t>
              </a:r>
              <a:r>
                <a:rPr lang="de-DE" sz="3800">
                  <a:solidFill>
                    <a:schemeClr val="bg2"/>
                  </a:solidFill>
                </a:rPr>
                <a:t>g</a:t>
              </a:r>
              <a:r>
                <a:rPr lang="de-DE" sz="3800" baseline="-25000">
                  <a:solidFill>
                    <a:schemeClr val="bg2"/>
                  </a:solidFill>
                </a:rPr>
                <a:t>A</a:t>
              </a:r>
              <a:r>
                <a:rPr lang="de-DE" sz="3800">
                  <a:solidFill>
                    <a:schemeClr val="bg2"/>
                  </a:solidFill>
                </a:rPr>
                <a:t>(0)m</a:t>
              </a:r>
              <a:r>
                <a:rPr lang="de-DE" sz="3800" baseline="-25000">
                  <a:solidFill>
                    <a:schemeClr val="bg2"/>
                  </a:solidFill>
                </a:rPr>
                <a:t>N</a:t>
              </a:r>
              <a:r>
                <a:rPr lang="de-DE" sz="3800">
                  <a:solidFill>
                    <a:schemeClr val="bg2"/>
                  </a:solidFill>
                </a:rPr>
                <a:t>m</a:t>
              </a:r>
              <a:r>
                <a:rPr lang="de-DE" sz="3800" baseline="-25000">
                  <a:solidFill>
                    <a:schemeClr val="bg2"/>
                  </a:solidFill>
                  <a:sym typeface="Symbol" pitchFamily="18" charset="2"/>
                </a:rPr>
                <a:t></a:t>
              </a:r>
              <a:r>
                <a:rPr lang="de-DE" sz="3800">
                  <a:solidFill>
                    <a:schemeClr val="bg2"/>
                  </a:solidFill>
                </a:rPr>
                <a:t>r</a:t>
              </a:r>
              <a:r>
                <a:rPr lang="de-DE" sz="3800" baseline="-25000">
                  <a:solidFill>
                    <a:schemeClr val="bg2"/>
                  </a:solidFill>
                </a:rPr>
                <a:t>A</a:t>
              </a:r>
              <a:r>
                <a:rPr lang="de-DE" sz="3800" baseline="3000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9256" name="Rectangle 29"/>
            <p:cNvSpPr>
              <a:spLocks noChangeArrowheads="1"/>
            </p:cNvSpPr>
            <p:nvPr/>
          </p:nvSpPr>
          <p:spPr bwMode="auto">
            <a:xfrm>
              <a:off x="1406" y="708"/>
              <a:ext cx="1728" cy="4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3800">
                  <a:solidFill>
                    <a:schemeClr val="bg2"/>
                  </a:solidFill>
                </a:rPr>
                <a:t>2m</a:t>
              </a:r>
              <a:r>
                <a:rPr lang="de-DE" sz="3800" baseline="-25000">
                  <a:solidFill>
                    <a:schemeClr val="bg2"/>
                  </a:solidFill>
                </a:rPr>
                <a:t>N</a:t>
              </a:r>
              <a:r>
                <a:rPr lang="de-DE" sz="3800">
                  <a:solidFill>
                    <a:schemeClr val="bg2"/>
                  </a:solidFill>
                </a:rPr>
                <a:t>m</a:t>
              </a:r>
              <a:r>
                <a:rPr lang="de-DE" sz="3800" baseline="-25000">
                  <a:solidFill>
                    <a:schemeClr val="bg2"/>
                  </a:solidFill>
                  <a:latin typeface="cmmi10"/>
                </a:rPr>
                <a:t>¹</a:t>
              </a:r>
              <a:r>
                <a:rPr lang="de-DE" sz="3800">
                  <a:solidFill>
                    <a:schemeClr val="bg2"/>
                  </a:solidFill>
                </a:rPr>
                <a:t>g</a:t>
              </a:r>
              <a:r>
                <a:rPr lang="de-DE" sz="3800" baseline="-25000">
                  <a:solidFill>
                    <a:schemeClr val="bg2"/>
                  </a:solidFill>
                </a:rPr>
                <a:t>A</a:t>
              </a:r>
              <a:r>
                <a:rPr lang="de-DE" sz="3800">
                  <a:solidFill>
                    <a:schemeClr val="bg2"/>
                  </a:solidFill>
                </a:rPr>
                <a:t>(0)</a:t>
              </a:r>
            </a:p>
          </p:txBody>
        </p:sp>
        <p:sp>
          <p:nvSpPr>
            <p:cNvPr id="9257" name="Rectangle 30"/>
            <p:cNvSpPr>
              <a:spLocks noChangeArrowheads="1"/>
            </p:cNvSpPr>
            <p:nvPr/>
          </p:nvSpPr>
          <p:spPr bwMode="auto">
            <a:xfrm>
              <a:off x="1890" y="1134"/>
              <a:ext cx="975" cy="4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3800">
                  <a:solidFill>
                    <a:schemeClr val="bg2"/>
                  </a:solidFill>
                </a:rPr>
                <a:t>q</a:t>
              </a:r>
              <a:r>
                <a:rPr lang="de-DE" sz="3800" baseline="30000">
                  <a:solidFill>
                    <a:schemeClr val="bg2"/>
                  </a:solidFill>
                </a:rPr>
                <a:t>2</a:t>
              </a:r>
              <a:r>
                <a:rPr lang="de-DE" sz="3800">
                  <a:solidFill>
                    <a:schemeClr val="bg2"/>
                  </a:solidFill>
                </a:rPr>
                <a:t>-m</a:t>
              </a:r>
              <a:r>
                <a:rPr lang="de-DE" sz="3800" baseline="-25000">
                  <a:solidFill>
                    <a:schemeClr val="bg2"/>
                  </a:solidFill>
                  <a:latin typeface="cmmi10"/>
                </a:rPr>
                <a:t>¼</a:t>
              </a:r>
              <a:r>
                <a:rPr lang="de-DE" sz="3800" baseline="30000">
                  <a:solidFill>
                    <a:schemeClr val="bg2"/>
                  </a:solidFill>
                </a:rPr>
                <a:t>2</a:t>
              </a:r>
              <a:endParaRPr lang="de-DE" sz="3800" baseline="50000">
                <a:solidFill>
                  <a:schemeClr val="bg2"/>
                </a:solidFill>
                <a:latin typeface="cmmi10"/>
              </a:endParaRPr>
            </a:p>
          </p:txBody>
        </p:sp>
        <p:sp>
          <p:nvSpPr>
            <p:cNvPr id="47135" name="Line 31"/>
            <p:cNvSpPr>
              <a:spLocks noChangeShapeType="1"/>
            </p:cNvSpPr>
            <p:nvPr/>
          </p:nvSpPr>
          <p:spPr bwMode="auto">
            <a:xfrm>
              <a:off x="1410" y="1158"/>
              <a:ext cx="174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59" name="Rectangle 33"/>
            <p:cNvSpPr>
              <a:spLocks noChangeArrowheads="1"/>
            </p:cNvSpPr>
            <p:nvPr/>
          </p:nvSpPr>
          <p:spPr bwMode="auto">
            <a:xfrm>
              <a:off x="3367" y="720"/>
              <a:ext cx="285" cy="4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380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9260" name="Rectangle 34"/>
            <p:cNvSpPr>
              <a:spLocks noChangeArrowheads="1"/>
            </p:cNvSpPr>
            <p:nvPr/>
          </p:nvSpPr>
          <p:spPr bwMode="auto">
            <a:xfrm>
              <a:off x="3366" y="1152"/>
              <a:ext cx="285" cy="4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380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47139" name="Line 35"/>
            <p:cNvSpPr>
              <a:spLocks noChangeShapeType="1"/>
            </p:cNvSpPr>
            <p:nvPr/>
          </p:nvSpPr>
          <p:spPr bwMode="auto">
            <a:xfrm>
              <a:off x="3396" y="1158"/>
              <a:ext cx="222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9222" name="Group 47"/>
          <p:cNvGrpSpPr>
            <a:grpSpLocks/>
          </p:cNvGrpSpPr>
          <p:nvPr/>
        </p:nvGrpSpPr>
        <p:grpSpPr bwMode="auto">
          <a:xfrm>
            <a:off x="190500" y="1001484"/>
            <a:ext cx="4867275" cy="1524000"/>
            <a:chOff x="120" y="672"/>
            <a:chExt cx="3066" cy="960"/>
          </a:xfrm>
        </p:grpSpPr>
        <p:sp>
          <p:nvSpPr>
            <p:cNvPr id="47142" name="Rectangle 38"/>
            <p:cNvSpPr>
              <a:spLocks noChangeArrowheads="1"/>
            </p:cNvSpPr>
            <p:nvPr/>
          </p:nvSpPr>
          <p:spPr bwMode="auto">
            <a:xfrm>
              <a:off x="120" y="672"/>
              <a:ext cx="3060" cy="96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50" name="Rectangle 39"/>
            <p:cNvSpPr>
              <a:spLocks noChangeArrowheads="1"/>
            </p:cNvSpPr>
            <p:nvPr/>
          </p:nvSpPr>
          <p:spPr bwMode="auto">
            <a:xfrm>
              <a:off x="127" y="912"/>
              <a:ext cx="3059" cy="4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de-DE" sz="3800">
                  <a:solidFill>
                    <a:schemeClr val="bg2"/>
                  </a:solidFill>
                </a:rPr>
                <a:t>g</a:t>
              </a:r>
              <a:r>
                <a:rPr lang="de-DE" sz="3800" baseline="-25000">
                  <a:solidFill>
                    <a:schemeClr val="bg2"/>
                  </a:solidFill>
                </a:rPr>
                <a:t>P</a:t>
              </a:r>
              <a:r>
                <a:rPr lang="de-DE" sz="3800">
                  <a:solidFill>
                    <a:schemeClr val="bg2"/>
                  </a:solidFill>
                </a:rPr>
                <a:t>(q</a:t>
              </a:r>
              <a:r>
                <a:rPr lang="de-DE" sz="3800" baseline="30000">
                  <a:solidFill>
                    <a:schemeClr val="bg2"/>
                  </a:solidFill>
                </a:rPr>
                <a:t>2</a:t>
              </a:r>
              <a:r>
                <a:rPr lang="de-DE" sz="3800">
                  <a:solidFill>
                    <a:schemeClr val="bg2"/>
                  </a:solidFill>
                </a:rPr>
                <a:t>) </a:t>
              </a:r>
              <a:r>
                <a:rPr lang="de-DE" sz="4000" baseline="-1000">
                  <a:solidFill>
                    <a:schemeClr val="bg2"/>
                  </a:solidFill>
                </a:rPr>
                <a:t>=</a:t>
              </a:r>
              <a:r>
                <a:rPr lang="de-DE" sz="3800">
                  <a:solidFill>
                    <a:schemeClr val="bg2"/>
                  </a:solidFill>
                </a:rPr>
                <a:t> -                     </a:t>
              </a:r>
            </a:p>
          </p:txBody>
        </p:sp>
        <p:sp>
          <p:nvSpPr>
            <p:cNvPr id="9251" name="Rectangle 40"/>
            <p:cNvSpPr>
              <a:spLocks noChangeArrowheads="1"/>
            </p:cNvSpPr>
            <p:nvPr/>
          </p:nvSpPr>
          <p:spPr bwMode="auto">
            <a:xfrm>
              <a:off x="1409" y="708"/>
              <a:ext cx="1723" cy="4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3800">
                  <a:solidFill>
                    <a:schemeClr val="bg2"/>
                  </a:solidFill>
                </a:rPr>
                <a:t>2m</a:t>
              </a:r>
              <a:r>
                <a:rPr lang="de-DE" sz="3800" baseline="-25000">
                  <a:solidFill>
                    <a:schemeClr val="bg2"/>
                  </a:solidFill>
                </a:rPr>
                <a:t>N</a:t>
              </a:r>
              <a:r>
                <a:rPr lang="de-DE" sz="3800">
                  <a:solidFill>
                    <a:schemeClr val="bg2"/>
                  </a:solidFill>
                </a:rPr>
                <a:t>m</a:t>
              </a:r>
              <a:r>
                <a:rPr lang="de-DE" sz="3800" baseline="-25000">
                  <a:solidFill>
                    <a:schemeClr val="bg2"/>
                  </a:solidFill>
                  <a:sym typeface="Symbol" pitchFamily="18" charset="2"/>
                </a:rPr>
                <a:t></a:t>
              </a:r>
              <a:r>
                <a:rPr lang="de-DE" sz="3800">
                  <a:solidFill>
                    <a:schemeClr val="bg2"/>
                  </a:solidFill>
                </a:rPr>
                <a:t>g</a:t>
              </a:r>
              <a:r>
                <a:rPr lang="de-DE" sz="3800" baseline="-25000">
                  <a:solidFill>
                    <a:schemeClr val="bg2"/>
                  </a:solidFill>
                </a:rPr>
                <a:t>A</a:t>
              </a:r>
              <a:r>
                <a:rPr lang="de-DE" sz="3800">
                  <a:solidFill>
                    <a:schemeClr val="bg2"/>
                  </a:solidFill>
                </a:rPr>
                <a:t>(0)</a:t>
              </a:r>
            </a:p>
          </p:txBody>
        </p:sp>
        <p:sp>
          <p:nvSpPr>
            <p:cNvPr id="9252" name="Rectangle 41"/>
            <p:cNvSpPr>
              <a:spLocks noChangeArrowheads="1"/>
            </p:cNvSpPr>
            <p:nvPr/>
          </p:nvSpPr>
          <p:spPr bwMode="auto">
            <a:xfrm>
              <a:off x="1892" y="1134"/>
              <a:ext cx="971" cy="4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3800">
                  <a:solidFill>
                    <a:schemeClr val="bg2"/>
                  </a:solidFill>
                </a:rPr>
                <a:t>q</a:t>
              </a:r>
              <a:r>
                <a:rPr lang="de-DE" sz="3800" baseline="30000">
                  <a:solidFill>
                    <a:schemeClr val="bg2"/>
                  </a:solidFill>
                </a:rPr>
                <a:t>2</a:t>
              </a:r>
              <a:r>
                <a:rPr lang="de-DE" sz="3800">
                  <a:solidFill>
                    <a:schemeClr val="bg2"/>
                  </a:solidFill>
                </a:rPr>
                <a:t>-m</a:t>
              </a:r>
              <a:r>
                <a:rPr lang="de-DE" sz="3800" baseline="-25000">
                  <a:solidFill>
                    <a:schemeClr val="bg2"/>
                  </a:solidFill>
                  <a:sym typeface="Symbol" pitchFamily="18" charset="2"/>
                </a:rPr>
                <a:t></a:t>
              </a:r>
              <a:r>
                <a:rPr lang="de-DE" sz="3800" baseline="3000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47146" name="Line 42"/>
            <p:cNvSpPr>
              <a:spLocks noChangeShapeType="1"/>
            </p:cNvSpPr>
            <p:nvPr/>
          </p:nvSpPr>
          <p:spPr bwMode="auto">
            <a:xfrm>
              <a:off x="1410" y="1158"/>
              <a:ext cx="1746" cy="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1874838" y="2677884"/>
            <a:ext cx="33718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PCAC pole term</a:t>
            </a:r>
          </a:p>
          <a:p>
            <a:pPr algn="ctr">
              <a:defRPr/>
            </a:pPr>
            <a: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(Adler, Dothan, Wolfenstein)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627688" y="2592159"/>
            <a:ext cx="3117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de-DE" sz="3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NLO (ChPT)</a:t>
            </a:r>
          </a:p>
          <a:p>
            <a:pPr algn="ctr">
              <a:defRPr/>
            </a:pPr>
            <a: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Bernard, Kaiser, Meissner</a:t>
            </a:r>
            <a:b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de-DE" sz="2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PR D50, 6899 (1994)</a:t>
            </a: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2453941" y="3897084"/>
            <a:ext cx="4212307" cy="770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de-DE" sz="4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</a:t>
            </a:r>
            <a:r>
              <a:rPr lang="de-DE" sz="4400" baseline="-25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</a:t>
            </a:r>
            <a:r>
              <a:rPr lang="de-DE" sz="4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= </a:t>
            </a:r>
            <a:r>
              <a:rPr lang="de-DE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8.26 ± 0.23</a:t>
            </a:r>
          </a:p>
        </p:txBody>
      </p: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5257800" y="950684"/>
            <a:ext cx="3733800" cy="3557588"/>
            <a:chOff x="1536" y="1050"/>
            <a:chExt cx="2688" cy="2197"/>
          </a:xfrm>
        </p:grpSpPr>
        <p:sp>
          <p:nvSpPr>
            <p:cNvPr id="47158" name="Rectangle 54"/>
            <p:cNvSpPr>
              <a:spLocks noChangeArrowheads="1"/>
            </p:cNvSpPr>
            <p:nvPr/>
          </p:nvSpPr>
          <p:spPr bwMode="auto">
            <a:xfrm>
              <a:off x="1536" y="1170"/>
              <a:ext cx="2688" cy="207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>
                <a:defRPr/>
              </a:pPr>
              <a:endParaRPr lang="de-DE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endParaRPr>
            </a:p>
          </p:txBody>
        </p:sp>
        <p:grpSp>
          <p:nvGrpSpPr>
            <p:cNvPr id="9228" name="Group 55"/>
            <p:cNvGrpSpPr>
              <a:grpSpLocks/>
            </p:cNvGrpSpPr>
            <p:nvPr/>
          </p:nvGrpSpPr>
          <p:grpSpPr bwMode="auto">
            <a:xfrm flipV="1">
              <a:off x="2112" y="2718"/>
              <a:ext cx="1536" cy="336"/>
              <a:chOff x="1872" y="240"/>
              <a:chExt cx="1536" cy="336"/>
            </a:xfrm>
          </p:grpSpPr>
          <p:sp>
            <p:nvSpPr>
              <p:cNvPr id="47160" name="Line 56"/>
              <p:cNvSpPr>
                <a:spLocks noChangeShapeType="1"/>
              </p:cNvSpPr>
              <p:nvPr/>
            </p:nvSpPr>
            <p:spPr bwMode="auto">
              <a:xfrm>
                <a:off x="1872" y="240"/>
                <a:ext cx="768" cy="336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47161" name="Line 57"/>
              <p:cNvSpPr>
                <a:spLocks noChangeShapeType="1"/>
              </p:cNvSpPr>
              <p:nvPr/>
            </p:nvSpPr>
            <p:spPr bwMode="auto">
              <a:xfrm flipH="1">
                <a:off x="2640" y="240"/>
                <a:ext cx="768" cy="336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pPr algn="ctr" eaLnBrk="0" hangingPunct="0"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sp>
          <p:nvSpPr>
            <p:cNvPr id="47162" name="Line 58"/>
            <p:cNvSpPr>
              <a:spLocks noChangeShapeType="1"/>
            </p:cNvSpPr>
            <p:nvPr/>
          </p:nvSpPr>
          <p:spPr bwMode="auto">
            <a:xfrm>
              <a:off x="2106" y="1296"/>
              <a:ext cx="768" cy="3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63" name="Line 59"/>
            <p:cNvSpPr>
              <a:spLocks noChangeShapeType="1"/>
            </p:cNvSpPr>
            <p:nvPr/>
          </p:nvSpPr>
          <p:spPr bwMode="auto">
            <a:xfrm flipH="1">
              <a:off x="2874" y="1296"/>
              <a:ext cx="768" cy="3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31" name="Rectangle 60"/>
            <p:cNvSpPr>
              <a:spLocks noChangeArrowheads="1"/>
            </p:cNvSpPr>
            <p:nvPr/>
          </p:nvSpPr>
          <p:spPr bwMode="auto">
            <a:xfrm>
              <a:off x="3619" y="1067"/>
              <a:ext cx="304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3600" b="1">
                  <a:solidFill>
                    <a:schemeClr val="bg2"/>
                  </a:solidFill>
                  <a:sym typeface="Symbol" pitchFamily="18" charset="2"/>
                </a:rPr>
                <a:t></a:t>
              </a:r>
              <a:endParaRPr lang="de-DE" sz="3600" b="1">
                <a:solidFill>
                  <a:schemeClr val="bg2"/>
                </a:solidFill>
                <a:latin typeface="cmmi10"/>
              </a:endParaRPr>
            </a:p>
          </p:txBody>
        </p:sp>
        <p:sp>
          <p:nvSpPr>
            <p:cNvPr id="9232" name="Rectangle 61"/>
            <p:cNvSpPr>
              <a:spLocks noChangeArrowheads="1"/>
            </p:cNvSpPr>
            <p:nvPr/>
          </p:nvSpPr>
          <p:spPr bwMode="auto">
            <a:xfrm>
              <a:off x="1787" y="1050"/>
              <a:ext cx="323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3600" b="1">
                  <a:solidFill>
                    <a:schemeClr val="bg2"/>
                  </a:solidFill>
                  <a:sym typeface="Symbol" pitchFamily="18" charset="2"/>
                </a:rPr>
                <a:t></a:t>
              </a:r>
              <a:endParaRPr lang="de-DE" sz="3600" b="1">
                <a:solidFill>
                  <a:schemeClr val="bg2"/>
                </a:solidFill>
              </a:endParaRPr>
            </a:p>
          </p:txBody>
        </p:sp>
        <p:sp>
          <p:nvSpPr>
            <p:cNvPr id="47166" name="Line 62"/>
            <p:cNvSpPr>
              <a:spLocks noChangeShapeType="1"/>
            </p:cNvSpPr>
            <p:nvPr/>
          </p:nvSpPr>
          <p:spPr bwMode="auto">
            <a:xfrm flipH="1">
              <a:off x="2880" y="1632"/>
              <a:ext cx="6" cy="109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34" name="Rectangle 63"/>
            <p:cNvSpPr>
              <a:spLocks noChangeArrowheads="1"/>
            </p:cNvSpPr>
            <p:nvPr/>
          </p:nvSpPr>
          <p:spPr bwMode="auto">
            <a:xfrm>
              <a:off x="1741" y="2832"/>
              <a:ext cx="345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3800" b="1">
                  <a:solidFill>
                    <a:schemeClr val="bg2"/>
                  </a:solidFill>
                </a:rPr>
                <a:t>p</a:t>
              </a:r>
            </a:p>
          </p:txBody>
        </p:sp>
        <p:sp>
          <p:nvSpPr>
            <p:cNvPr id="9235" name="Rectangle 64"/>
            <p:cNvSpPr>
              <a:spLocks noChangeArrowheads="1"/>
            </p:cNvSpPr>
            <p:nvPr/>
          </p:nvSpPr>
          <p:spPr bwMode="auto">
            <a:xfrm>
              <a:off x="3661" y="2832"/>
              <a:ext cx="345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3800" b="1">
                  <a:solidFill>
                    <a:schemeClr val="bg2"/>
                  </a:solidFill>
                </a:rPr>
                <a:t>n</a:t>
              </a:r>
            </a:p>
          </p:txBody>
        </p:sp>
        <p:sp>
          <p:nvSpPr>
            <p:cNvPr id="47169" name="Line 65"/>
            <p:cNvSpPr>
              <a:spLocks noChangeAspect="1" noChangeShapeType="1"/>
            </p:cNvSpPr>
            <p:nvPr/>
          </p:nvSpPr>
          <p:spPr bwMode="auto">
            <a:xfrm>
              <a:off x="2445" y="1446"/>
              <a:ext cx="91" cy="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70" name="Line 66"/>
            <p:cNvSpPr>
              <a:spLocks noChangeAspect="1" noChangeShapeType="1"/>
            </p:cNvSpPr>
            <p:nvPr/>
          </p:nvSpPr>
          <p:spPr bwMode="auto">
            <a:xfrm rot="10800000" flipH="1">
              <a:off x="3221" y="1440"/>
              <a:ext cx="91" cy="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71" name="Line 67"/>
            <p:cNvSpPr>
              <a:spLocks noChangeAspect="1" noChangeShapeType="1"/>
            </p:cNvSpPr>
            <p:nvPr/>
          </p:nvSpPr>
          <p:spPr bwMode="auto">
            <a:xfrm rot="10800000" flipH="1">
              <a:off x="2400" y="2888"/>
              <a:ext cx="91" cy="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72" name="Line 68"/>
            <p:cNvSpPr>
              <a:spLocks noChangeAspect="1" noChangeShapeType="1"/>
            </p:cNvSpPr>
            <p:nvPr/>
          </p:nvSpPr>
          <p:spPr bwMode="auto">
            <a:xfrm>
              <a:off x="3365" y="2931"/>
              <a:ext cx="91" cy="2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74" name="Oval 70"/>
            <p:cNvSpPr>
              <a:spLocks noChangeArrowheads="1"/>
            </p:cNvSpPr>
            <p:nvPr/>
          </p:nvSpPr>
          <p:spPr bwMode="auto">
            <a:xfrm>
              <a:off x="2838" y="158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47175" name="Oval 71"/>
            <p:cNvSpPr>
              <a:spLocks noChangeArrowheads="1"/>
            </p:cNvSpPr>
            <p:nvPr/>
          </p:nvSpPr>
          <p:spPr bwMode="auto">
            <a:xfrm>
              <a:off x="2838" y="2676"/>
              <a:ext cx="96" cy="82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9243" name="Rectangle 72"/>
            <p:cNvSpPr>
              <a:spLocks noChangeArrowheads="1"/>
            </p:cNvSpPr>
            <p:nvPr/>
          </p:nvSpPr>
          <p:spPr bwMode="auto">
            <a:xfrm>
              <a:off x="2855" y="1928"/>
              <a:ext cx="273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2800">
                  <a:solidFill>
                    <a:srgbClr val="FF0000"/>
                  </a:solidFill>
                  <a:sym typeface="Symbol" pitchFamily="18" charset="2"/>
                </a:rPr>
                <a:t></a:t>
              </a:r>
              <a:endParaRPr lang="de-DE" sz="2400">
                <a:solidFill>
                  <a:schemeClr val="bg2"/>
                </a:solidFill>
              </a:endParaRPr>
            </a:p>
          </p:txBody>
        </p:sp>
        <p:sp>
          <p:nvSpPr>
            <p:cNvPr id="9245" name="Rectangle 74"/>
            <p:cNvSpPr>
              <a:spLocks noChangeArrowheads="1"/>
            </p:cNvSpPr>
            <p:nvPr/>
          </p:nvSpPr>
          <p:spPr bwMode="auto">
            <a:xfrm>
              <a:off x="2646" y="2725"/>
              <a:ext cx="621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2800">
                  <a:solidFill>
                    <a:srgbClr val="FF0000"/>
                  </a:solidFill>
                </a:rPr>
                <a:t>g</a:t>
              </a:r>
              <a:r>
                <a:rPr lang="de-DE" sz="2800" baseline="-25000">
                  <a:solidFill>
                    <a:srgbClr val="FF0000"/>
                  </a:solidFill>
                  <a:sym typeface="Symbol" pitchFamily="18" charset="2"/>
                </a:rPr>
                <a:t></a:t>
              </a:r>
              <a:r>
                <a:rPr lang="de-DE" sz="2800" baseline="-25000">
                  <a:solidFill>
                    <a:srgbClr val="FF0000"/>
                  </a:solidFill>
                </a:rPr>
                <a:t>NN</a:t>
              </a:r>
            </a:p>
          </p:txBody>
        </p:sp>
        <p:sp>
          <p:nvSpPr>
            <p:cNvPr id="9246" name="Rectangle 75"/>
            <p:cNvSpPr>
              <a:spLocks noChangeArrowheads="1"/>
            </p:cNvSpPr>
            <p:nvPr/>
          </p:nvSpPr>
          <p:spPr bwMode="auto">
            <a:xfrm>
              <a:off x="2734" y="1245"/>
              <a:ext cx="298" cy="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de-DE" sz="2800">
                  <a:solidFill>
                    <a:srgbClr val="FF0000"/>
                  </a:solidFill>
                </a:rPr>
                <a:t>f</a:t>
              </a:r>
              <a:r>
                <a:rPr lang="de-DE" sz="2800" baseline="-25000">
                  <a:solidFill>
                    <a:srgbClr val="FF0000"/>
                  </a:solidFill>
                  <a:sym typeface="Symbol" pitchFamily="18" charset="2"/>
                </a:rPr>
                <a:t></a:t>
              </a:r>
              <a:endParaRPr lang="de-DE" sz="2800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05546" y="6226628"/>
            <a:ext cx="7537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chemeClr val="tx1"/>
                </a:solidFill>
              </a:rPr>
              <a:t>Recent review: </a:t>
            </a:r>
            <a:br>
              <a:rPr lang="en-US" sz="1800" smtClean="0">
                <a:solidFill>
                  <a:schemeClr val="tx1"/>
                </a:solidFill>
              </a:rPr>
            </a:br>
            <a:r>
              <a:rPr lang="en-US" sz="1800" smtClean="0">
                <a:solidFill>
                  <a:schemeClr val="tx1"/>
                </a:solidFill>
              </a:rPr>
              <a:t>Kammel, P. and Kubodera, K., Annu. Rev. Nucl. Part. Sci. 60 (2010), 327</a:t>
            </a:r>
            <a:endParaRPr lang="en-US" sz="180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160851"/>
      </p:ext>
    </p:extLst>
  </p:cSld>
  <p:clrMapOvr>
    <a:masterClrMapping/>
  </p:clrMapOvr>
  <p:transition advTm="3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3" grpId="0" autoUpdateAnimBg="0"/>
      <p:bldP spid="47155" grpId="0" autoUpdateAnimBg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smtClean="0">
                <a:solidFill>
                  <a:schemeClr val="folHlink"/>
                </a:solidFill>
              </a:rPr>
              <a:t>How to access g</a:t>
            </a:r>
            <a:r>
              <a:rPr lang="de-DE" sz="4000" baseline="-25000" smtClean="0">
                <a:solidFill>
                  <a:schemeClr val="folHlink"/>
                </a:solidFill>
              </a:rPr>
              <a:t>P</a:t>
            </a:r>
            <a:r>
              <a:rPr lang="de-DE" sz="4000" smtClean="0">
                <a:solidFill>
                  <a:schemeClr val="folHlink"/>
                </a:solidFill>
              </a:rPr>
              <a:t>?</a:t>
            </a:r>
          </a:p>
        </p:txBody>
      </p:sp>
      <p:sp>
        <p:nvSpPr>
          <p:cNvPr id="95236" name="Rectangle 1028"/>
          <p:cNvSpPr>
            <a:spLocks noChangeArrowheads="1"/>
          </p:cNvSpPr>
          <p:nvPr/>
        </p:nvSpPr>
        <p:spPr bwMode="auto">
          <a:xfrm>
            <a:off x="201613" y="1376363"/>
            <a:ext cx="8864606" cy="250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1524000" indent="-1524000" algn="l" eaLnBrk="1" hangingPunct="1">
              <a:lnSpc>
                <a:spcPct val="115000"/>
              </a:lnSpc>
              <a:spcBef>
                <a:spcPct val="50000"/>
              </a:spcBef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 principle any process directly involving axial current:</a:t>
            </a:r>
          </a:p>
          <a:p>
            <a:pPr marL="1524000" indent="-1524000" algn="l" eaLnBrk="1" hangingPunct="1">
              <a:lnSpc>
                <a:spcPct val="115000"/>
              </a:lnSpc>
              <a:spcBef>
                <a:spcPct val="50000"/>
              </a:spcBef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-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b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decay: Not sensitive since </a:t>
            </a:r>
            <a:r>
              <a:rPr lang="de-DE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de-DE" sz="2800" b="1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term </a:t>
            </a:r>
            <a:r>
              <a:rPr lang="de-DE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de-DE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proportional to </a:t>
            </a:r>
            <a:r>
              <a:rPr lang="de-DE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</a:t>
            </a:r>
            <a:endParaRPr lang="de-DE" sz="2800" b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524000" indent="-1524000" algn="l" eaLnBrk="1" hangingPunct="1">
              <a:lnSpc>
                <a:spcPct val="115000"/>
              </a:lnSpc>
              <a:spcBef>
                <a:spcPct val="50000"/>
              </a:spcBef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	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scattering difficult to measure</a:t>
            </a:r>
          </a:p>
        </p:txBody>
      </p:sp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530225" y="3851275"/>
            <a:ext cx="8083550" cy="1711325"/>
            <a:chOff x="334" y="2139"/>
            <a:chExt cx="5092" cy="1078"/>
          </a:xfrm>
        </p:grpSpPr>
        <p:sp>
          <p:nvSpPr>
            <p:cNvPr id="95237" name="Rectangle 1029"/>
            <p:cNvSpPr>
              <a:spLocks noChangeArrowheads="1"/>
            </p:cNvSpPr>
            <p:nvPr/>
          </p:nvSpPr>
          <p:spPr bwMode="auto">
            <a:xfrm>
              <a:off x="334" y="2761"/>
              <a:ext cx="5092" cy="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1" hangingPunct="1">
                <a:lnSpc>
                  <a:spcPct val="115000"/>
                </a:lnSpc>
                <a:spcBef>
                  <a:spcPct val="50000"/>
                </a:spcBef>
                <a:defRPr/>
              </a:pPr>
              <a:r>
                <a:rPr lang="de-DE" sz="36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Muon capture most direct source for g</a:t>
              </a:r>
              <a:r>
                <a:rPr lang="de-DE" sz="3600" baseline="-250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</a:t>
              </a:r>
            </a:p>
          </p:txBody>
        </p:sp>
        <p:sp>
          <p:nvSpPr>
            <p:cNvPr id="95238" name="Rectangle 1030"/>
            <p:cNvSpPr>
              <a:spLocks noChangeArrowheads="1"/>
            </p:cNvSpPr>
            <p:nvPr/>
          </p:nvSpPr>
          <p:spPr bwMode="auto">
            <a:xfrm>
              <a:off x="2712" y="2139"/>
              <a:ext cx="32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1" hangingPunct="1">
                <a:defRPr/>
              </a:pPr>
              <a:r>
                <a:rPr lang="de-DE" sz="4400">
                  <a:effectLst>
                    <a:outerShdw blurRad="38100" dist="38100" dir="2700000" algn="tl">
                      <a:srgbClr val="000000"/>
                    </a:outerShdw>
                  </a:effectLst>
                  <a:sym typeface="Symbol" pitchFamily="18" charset="2"/>
                </a:rPr>
                <a:t></a:t>
              </a:r>
              <a:endParaRPr lang="de-DE" sz="44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48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5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5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 build="p" autoUpdateAnimBg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dirty="0" smtClean="0">
                <a:solidFill>
                  <a:schemeClr val="folHlink"/>
                </a:solidFill>
              </a:rPr>
              <a:t>Muon capture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825843" y="1587852"/>
            <a:ext cx="7484421" cy="323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952500" indent="-952500" algn="l" eaLnBrk="1" hangingPunct="1">
              <a:lnSpc>
                <a:spcPct val="105000"/>
              </a:lnSpc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-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Ordinary muon capture (OMC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): 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m</a:t>
            </a:r>
            <a:r>
              <a:rPr lang="de-DE" sz="2800" baseline="30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52500" indent="-952500" algn="l" eaLnBrk="1" hangingPunct="1">
              <a:lnSpc>
                <a:spcPct val="105000"/>
              </a:lnSpc>
              <a:spcBef>
                <a:spcPct val="50000"/>
              </a:spcBef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-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Radiative muon capture (RMC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): 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m</a:t>
            </a:r>
            <a:r>
              <a:rPr lang="de-DE" sz="2800" baseline="30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g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/>
            </a:r>
            <a:b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</a:b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BR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= ~10</a:t>
            </a:r>
            <a:r>
              <a:rPr lang="de-DE" sz="2800" baseline="30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-8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for E</a:t>
            </a:r>
            <a:r>
              <a:rPr lang="de-DE" sz="2800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&gt;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60 MeV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52500" indent="-952500" algn="l" eaLnBrk="1" hangingPunct="1">
              <a:lnSpc>
                <a:spcPct val="105000"/>
              </a:lnSpc>
              <a:spcBef>
                <a:spcPct val="50000"/>
              </a:spcBef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-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m</a:t>
            </a:r>
            <a:r>
              <a:rPr lang="de-DE" sz="2800" baseline="30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- 3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He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 </a:t>
            </a:r>
            <a:r>
              <a:rPr lang="de-DE" sz="2800" baseline="30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 or other </a:t>
            </a:r>
            <a:r>
              <a:rPr lang="de-DE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nuclei</a:t>
            </a:r>
            <a:endParaRPr lang="de-DE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54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uild="p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dirty="0" smtClean="0">
                <a:solidFill>
                  <a:schemeClr val="folHlink"/>
                </a:solidFill>
              </a:rPr>
              <a:t>Muon capture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25843" y="1587852"/>
            <a:ext cx="7484421" cy="323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952500" indent="-952500" algn="l" eaLnBrk="1" hangingPunct="1">
              <a:lnSpc>
                <a:spcPct val="105000"/>
              </a:lnSpc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-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Ordinary muon capture (OMC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): 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800" smtClean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m</a:t>
            </a:r>
            <a:r>
              <a:rPr lang="de-DE" sz="2800" baseline="30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</a:t>
            </a:r>
            <a:r>
              <a:rPr lang="de-D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28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52500" indent="-952500" algn="l" eaLnBrk="1" hangingPunct="1">
              <a:lnSpc>
                <a:spcPct val="105000"/>
              </a:lnSpc>
              <a:spcBef>
                <a:spcPct val="50000"/>
              </a:spcBef>
              <a:defRPr/>
            </a:pP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-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Radiative muon capture (RMC</a:t>
            </a:r>
            <a:r>
              <a:rPr lang="de-DE" sz="280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): </a:t>
            </a:r>
            <a:r>
              <a:rPr lang="de-DE" sz="28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8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m</a:t>
            </a:r>
            <a:r>
              <a:rPr lang="de-DE" sz="2800" baseline="300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 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 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g</a:t>
            </a:r>
            <a:r>
              <a:rPr lang="de-DE" sz="280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/>
            </a:r>
            <a:br>
              <a:rPr lang="de-DE" sz="280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</a:br>
            <a:r>
              <a:rPr lang="de-DE" sz="28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 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~10</a:t>
            </a:r>
            <a:r>
              <a:rPr lang="de-DE" sz="2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-8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 E</a:t>
            </a:r>
            <a:r>
              <a:rPr lang="de-DE" sz="28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g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&gt;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 MeV</a:t>
            </a:r>
            <a:r>
              <a:rPr lang="de-DE" sz="280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de-DE" sz="280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de-DE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52500" indent="-952500" algn="l" eaLnBrk="1" hangingPunct="1">
              <a:lnSpc>
                <a:spcPct val="105000"/>
              </a:lnSpc>
              <a:spcBef>
                <a:spcPct val="50000"/>
              </a:spcBef>
              <a:defRPr/>
            </a:pP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-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m</a:t>
            </a:r>
            <a:r>
              <a:rPr lang="de-DE" sz="2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- 3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cmmi10" pitchFamily="34" charset="0"/>
              </a:rPr>
              <a:t> 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sym typeface="cmmi10" pitchFamily="34" charset="0"/>
              </a:rPr>
              <a:t>n </a:t>
            </a:r>
            <a:r>
              <a:rPr lang="de-DE" sz="2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de-DE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 or other </a:t>
            </a:r>
            <a:r>
              <a:rPr lang="de-DE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nuclei</a:t>
            </a:r>
            <a:endParaRPr lang="de-DE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921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WINTER@AEJIM8NFUVWXYL28" val="2771"/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2"/>
</p:tagLst>
</file>

<file path=ppt/theme/theme1.xml><?xml version="1.0" encoding="utf-8"?>
<a:theme xmlns:a="http://schemas.openxmlformats.org/drawingml/2006/main" name="Aufsteigend">
  <a:themeElements>
    <a:clrScheme name="Aufsteigend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Custom 1">
      <a:majorFont>
        <a:latin typeface="Arial Unicode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Aufsteigend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ufsteigend">
  <a:themeElements>
    <a:clrScheme name="Aufsteigend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Custom 1">
      <a:majorFont>
        <a:latin typeface="Arial Unicode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Aufsteigend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E:\Programme\Microsoft Office\Templates\Presentation Designs\Aufsteigend.pot</Template>
  <TotalTime>10373</TotalTime>
  <Words>1513</Words>
  <Application>Microsoft Office PowerPoint</Application>
  <PresentationFormat>On-screen Show (4:3)</PresentationFormat>
  <Paragraphs>439</Paragraphs>
  <Slides>43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Wingdings</vt:lpstr>
      <vt:lpstr>Calibri</vt:lpstr>
      <vt:lpstr>Times New Roman</vt:lpstr>
      <vt:lpstr>ＭＳ Ｐゴシック</vt:lpstr>
      <vt:lpstr>Arial Unicode MS</vt:lpstr>
      <vt:lpstr>cmmi10</vt:lpstr>
      <vt:lpstr>Symbol</vt:lpstr>
      <vt:lpstr>Aufsteigend</vt:lpstr>
      <vt:lpstr>1_Aufsteigend</vt:lpstr>
      <vt:lpstr> Muon Capture on the Proton Final results from the MuCap experiment   </vt:lpstr>
      <vt:lpstr>Overview</vt:lpstr>
      <vt:lpstr>Nucleon form factors</vt:lpstr>
      <vt:lpstr>Nucleon form factors</vt:lpstr>
      <vt:lpstr>Nucleon form factors</vt:lpstr>
      <vt:lpstr>PowerPoint Presentation</vt:lpstr>
      <vt:lpstr>How to access gP?</vt:lpstr>
      <vt:lpstr>Muon capture</vt:lpstr>
      <vt:lpstr>Muon capture</vt:lpstr>
      <vt:lpstr>Methods to measure OMC rate</vt:lpstr>
      <vt:lpstr> l+ known to 1 ppm!  </vt:lpstr>
      <vt:lpstr>MuCap key elements</vt:lpstr>
      <vt:lpstr>Muon kinetics</vt:lpstr>
      <vt:lpstr>Muon kinetics</vt:lpstr>
      <vt:lpstr>PowerPoint Presentation</vt:lpstr>
      <vt:lpstr>Muon kinetics</vt:lpstr>
      <vt:lpstr>Previous results</vt:lpstr>
      <vt:lpstr>Requirement of clean target</vt:lpstr>
      <vt:lpstr>Deuterium removal unit</vt:lpstr>
      <vt:lpstr>Requirement of clean target</vt:lpstr>
      <vt:lpstr>High-Z in MuCap</vt:lpstr>
      <vt:lpstr>Requirement of clean target</vt:lpstr>
      <vt:lpstr>The facility: pE3 beamline at PSI</vt:lpstr>
      <vt:lpstr>MuCap</vt:lpstr>
      <vt:lpstr>TPC - the active target</vt:lpstr>
      <vt:lpstr>TPC - the active target</vt:lpstr>
      <vt:lpstr>A sample event</vt:lpstr>
      <vt:lpstr>10 times increased statistics</vt:lpstr>
      <vt:lpstr>Lifetime spectra</vt:lpstr>
      <vt:lpstr>Consistency checks</vt:lpstr>
      <vt:lpstr>Consistency: Rate versus run</vt:lpstr>
      <vt:lpstr>Rate versus azimuth</vt:lpstr>
      <vt:lpstr>Blinded measurement</vt:lpstr>
      <vt:lpstr>Double blinded</vt:lpstr>
      <vt:lpstr>Relative unblinded</vt:lpstr>
      <vt:lpstr>Unblinded</vt:lpstr>
      <vt:lpstr>Systematic corrections and errors</vt:lpstr>
      <vt:lpstr>Impurity monitoring </vt:lpstr>
      <vt:lpstr>Final high-Z impurity correction</vt:lpstr>
      <vt:lpstr>External corrections to l-</vt:lpstr>
      <vt:lpstr>Precise and unambiguous MuCap result solves longstanding puzzle</vt:lpstr>
      <vt:lpstr>PowerPoint Presentation</vt:lpstr>
      <vt:lpstr>Precise and unambiguous MuCap result solves longstanding puzzle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Muon capture as a probe of the nucleon's axial structure</dc:title>
  <dc:creator>Peter Winter</dc:creator>
  <cp:lastModifiedBy>Peter Winter</cp:lastModifiedBy>
  <cp:revision>1160</cp:revision>
  <cp:lastPrinted>1601-01-01T00:00:00Z</cp:lastPrinted>
  <dcterms:created xsi:type="dcterms:W3CDTF">2007-07-31T16:43:50Z</dcterms:created>
  <dcterms:modified xsi:type="dcterms:W3CDTF">2012-04-01T17:48:57Z</dcterms:modified>
</cp:coreProperties>
</file>