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27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8.xml" ContentType="application/vnd.openxmlformats-officedocument.presentationml.tags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4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29.xml" ContentType="application/vnd.openxmlformats-officedocument.presentationml.tags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9.xml" ContentType="application/vnd.openxmlformats-officedocument.presentationml.tags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6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</p:sldMasterIdLst>
  <p:notesMasterIdLst>
    <p:notesMasterId r:id="rId64"/>
  </p:notesMasterIdLst>
  <p:sldIdLst>
    <p:sldId id="257" r:id="rId2"/>
    <p:sldId id="397" r:id="rId3"/>
    <p:sldId id="268" r:id="rId4"/>
    <p:sldId id="350" r:id="rId5"/>
    <p:sldId id="351" r:id="rId6"/>
    <p:sldId id="352" r:id="rId7"/>
    <p:sldId id="354" r:id="rId8"/>
    <p:sldId id="373" r:id="rId9"/>
    <p:sldId id="353" r:id="rId10"/>
    <p:sldId id="296" r:id="rId11"/>
    <p:sldId id="299" r:id="rId12"/>
    <p:sldId id="416" r:id="rId13"/>
    <p:sldId id="372" r:id="rId14"/>
    <p:sldId id="374" r:id="rId15"/>
    <p:sldId id="375" r:id="rId16"/>
    <p:sldId id="376" r:id="rId17"/>
    <p:sldId id="380" r:id="rId18"/>
    <p:sldId id="349" r:id="rId19"/>
    <p:sldId id="381" r:id="rId20"/>
    <p:sldId id="259" r:id="rId21"/>
    <p:sldId id="260" r:id="rId22"/>
    <p:sldId id="261" r:id="rId23"/>
    <p:sldId id="264" r:id="rId24"/>
    <p:sldId id="282" r:id="rId25"/>
    <p:sldId id="258" r:id="rId26"/>
    <p:sldId id="419" r:id="rId27"/>
    <p:sldId id="287" r:id="rId28"/>
    <p:sldId id="280" r:id="rId29"/>
    <p:sldId id="286" r:id="rId30"/>
    <p:sldId id="285" r:id="rId31"/>
    <p:sldId id="279" r:id="rId32"/>
    <p:sldId id="288" r:id="rId33"/>
    <p:sldId id="382" r:id="rId34"/>
    <p:sldId id="290" r:id="rId35"/>
    <p:sldId id="384" r:id="rId36"/>
    <p:sldId id="385" r:id="rId37"/>
    <p:sldId id="300" r:id="rId38"/>
    <p:sldId id="306" r:id="rId39"/>
    <p:sldId id="305" r:id="rId40"/>
    <p:sldId id="301" r:id="rId41"/>
    <p:sldId id="316" r:id="rId42"/>
    <p:sldId id="312" r:id="rId43"/>
    <p:sldId id="387" r:id="rId44"/>
    <p:sldId id="320" r:id="rId45"/>
    <p:sldId id="302" r:id="rId46"/>
    <p:sldId id="321" r:id="rId47"/>
    <p:sldId id="324" r:id="rId48"/>
    <p:sldId id="322" r:id="rId49"/>
    <p:sldId id="323" r:id="rId50"/>
    <p:sldId id="326" r:id="rId51"/>
    <p:sldId id="325" r:id="rId52"/>
    <p:sldId id="420" r:id="rId53"/>
    <p:sldId id="386" r:id="rId54"/>
    <p:sldId id="333" r:id="rId55"/>
    <p:sldId id="390" r:id="rId56"/>
    <p:sldId id="335" r:id="rId57"/>
    <p:sldId id="338" r:id="rId58"/>
    <p:sldId id="336" r:id="rId59"/>
    <p:sldId id="345" r:id="rId60"/>
    <p:sldId id="417" r:id="rId61"/>
    <p:sldId id="393" r:id="rId62"/>
    <p:sldId id="421" r:id="rId63"/>
  </p:sldIdLst>
  <p:sldSz cx="9144000" cy="6858000" type="screen4x3"/>
  <p:notesSz cx="6858000" cy="9144000"/>
  <p:embeddedFontLst>
    <p:embeddedFont>
      <p:font typeface="Arial Unicode MS" pitchFamily="34" charset="-128"/>
      <p:regular r:id="rId65"/>
    </p:embeddedFont>
    <p:embeddedFont>
      <p:font typeface="cmmi10"/>
      <p:regular r:id="rId66"/>
    </p:embeddedFont>
    <p:embeddedFont>
      <p:font typeface="Garamond" pitchFamily="18" charset="0"/>
      <p:regular r:id="rId67"/>
      <p:bold r:id="rId68"/>
      <p:italic r:id="rId69"/>
    </p:embeddedFont>
  </p:embeddedFontLst>
  <p:custDataLst>
    <p:tags r:id="rId70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500" kern="1200">
        <a:solidFill>
          <a:schemeClr val="fol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500" kern="1200">
        <a:solidFill>
          <a:schemeClr val="fol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500" kern="1200">
        <a:solidFill>
          <a:schemeClr val="fol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500" kern="1200">
        <a:solidFill>
          <a:schemeClr val="fol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500" kern="1200">
        <a:solidFill>
          <a:schemeClr val="fol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500" kern="1200">
        <a:solidFill>
          <a:schemeClr val="fol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500" kern="1200">
        <a:solidFill>
          <a:schemeClr val="fol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500" kern="1200">
        <a:solidFill>
          <a:schemeClr val="fol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500" kern="1200">
        <a:solidFill>
          <a:schemeClr val="fol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FFFF"/>
    <a:srgbClr val="FF0000"/>
    <a:srgbClr val="66FF66"/>
    <a:srgbClr val="99FF66"/>
    <a:srgbClr val="010000"/>
    <a:srgbClr val="663300"/>
    <a:srgbClr val="FF0066"/>
    <a:srgbClr val="3AF400"/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6176" autoAdjust="0"/>
    <p:restoredTop sz="90929"/>
  </p:normalViewPr>
  <p:slideViewPr>
    <p:cSldViewPr>
      <p:cViewPr varScale="1">
        <p:scale>
          <a:sx n="89" d="100"/>
          <a:sy n="89" d="100"/>
        </p:scale>
        <p:origin x="-160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59D2B098-D63A-483D-8CED-4E637DE1AD6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B0093-B74C-4F36-9AB3-739A417380D9}" type="slidenum">
              <a:rPr lang="de-DE"/>
              <a:pPr>
                <a:defRPr/>
              </a:pPr>
              <a:t>1</a:t>
            </a:fld>
            <a:endParaRPr lang="de-DE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5EB1C4-7A4F-4E84-A019-C3E39BFBFC2F}" type="slidenum">
              <a:rPr lang="de-DE"/>
              <a:pPr>
                <a:defRPr/>
              </a:pPr>
              <a:t>11</a:t>
            </a:fld>
            <a:endParaRPr lang="de-DE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07E6CE-BE4C-43AE-8310-6ED053102C3D}" type="slidenum">
              <a:rPr lang="de-DE"/>
              <a:pPr>
                <a:defRPr/>
              </a:pPr>
              <a:t>13</a:t>
            </a:fld>
            <a:endParaRPr lang="de-DE"/>
          </a:p>
        </p:txBody>
      </p:sp>
      <p:sp>
        <p:nvSpPr>
          <p:cNvPr id="11059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ADB83F-53C4-48AB-9F7F-850255526E27}" type="slidenum">
              <a:rPr lang="de-DE"/>
              <a:pPr>
                <a:defRPr/>
              </a:pPr>
              <a:t>14</a:t>
            </a:fld>
            <a:endParaRPr lang="de-DE"/>
          </a:p>
        </p:txBody>
      </p:sp>
      <p:sp>
        <p:nvSpPr>
          <p:cNvPr id="111619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205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07869F-D8DE-4CEC-A50D-0F0A0F653ABE}" type="slidenum">
              <a:rPr lang="de-DE"/>
              <a:pPr>
                <a:defRPr/>
              </a:pPr>
              <a:t>15</a:t>
            </a:fld>
            <a:endParaRPr lang="de-DE"/>
          </a:p>
        </p:txBody>
      </p:sp>
      <p:sp>
        <p:nvSpPr>
          <p:cNvPr id="112643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4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CAA5C5-7AC3-4151-956D-407F34B96BFA}" type="slidenum">
              <a:rPr lang="de-DE"/>
              <a:pPr>
                <a:defRPr/>
              </a:pPr>
              <a:t>16</a:t>
            </a:fld>
            <a:endParaRPr lang="de-DE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79FA8D-64C1-46AD-98B1-0DA0255A5C55}" type="slidenum">
              <a:rPr lang="de-DE"/>
              <a:pPr>
                <a:defRPr/>
              </a:pPr>
              <a:t>17</a:t>
            </a:fld>
            <a:endParaRPr lang="de-DE"/>
          </a:p>
        </p:txBody>
      </p:sp>
      <p:sp>
        <p:nvSpPr>
          <p:cNvPr id="11673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4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691C2D-584E-4B21-B0F4-9F8EBA10A8A4}" type="slidenum">
              <a:rPr lang="de-DE"/>
              <a:pPr>
                <a:defRPr/>
              </a:pPr>
              <a:t>18</a:t>
            </a:fld>
            <a:endParaRPr lang="de-DE"/>
          </a:p>
        </p:txBody>
      </p:sp>
      <p:sp>
        <p:nvSpPr>
          <p:cNvPr id="117763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205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33E5C0-C9C6-4185-B0D7-DF8D87BCAB28}" type="slidenum">
              <a:rPr lang="de-DE"/>
              <a:pPr>
                <a:defRPr/>
              </a:pPr>
              <a:t>19</a:t>
            </a:fld>
            <a:endParaRPr lang="de-DE"/>
          </a:p>
        </p:txBody>
      </p:sp>
      <p:sp>
        <p:nvSpPr>
          <p:cNvPr id="1198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4BC004-B3EF-4C8D-8674-7E51090BCABE}" type="slidenum">
              <a:rPr lang="de-DE"/>
              <a:pPr>
                <a:defRPr/>
              </a:pPr>
              <a:t>20</a:t>
            </a:fld>
            <a:endParaRPr lang="de-DE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1E7D01-82D7-47CB-909C-2661F0FDAF91}" type="slidenum">
              <a:rPr lang="de-DE"/>
              <a:pPr>
                <a:defRPr/>
              </a:pPr>
              <a:t>21</a:t>
            </a:fld>
            <a:endParaRPr lang="de-DE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E6D559-1A09-45B6-9B67-36CC315F28F0}" type="slidenum">
              <a:rPr lang="de-DE"/>
              <a:pPr>
                <a:defRPr/>
              </a:pPr>
              <a:t>3</a:t>
            </a:fld>
            <a:endParaRPr lang="de-DE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76D1C8-6653-4359-ADD4-7DF155699E6C}" type="slidenum">
              <a:rPr lang="de-DE"/>
              <a:pPr>
                <a:defRPr/>
              </a:pPr>
              <a:t>22</a:t>
            </a:fld>
            <a:endParaRPr lang="de-DE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DED2F6-6A02-427C-8EC1-E7CF3F50DE1B}" type="slidenum">
              <a:rPr lang="de-DE"/>
              <a:pPr>
                <a:defRPr/>
              </a:pPr>
              <a:t>23</a:t>
            </a:fld>
            <a:endParaRPr lang="de-DE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15950" y="-635000"/>
            <a:ext cx="8096250" cy="6072188"/>
          </a:xfrm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45B81D-4918-4F1C-945B-43E93C3E04EC}" type="slidenum">
              <a:rPr lang="de-DE"/>
              <a:pPr>
                <a:defRPr/>
              </a:pPr>
              <a:t>24</a:t>
            </a:fld>
            <a:endParaRPr lang="de-DE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C38DCC-3F76-45A8-AD72-A77CB2B8760F}" type="slidenum">
              <a:rPr lang="de-DE"/>
              <a:pPr>
                <a:defRPr/>
              </a:pPr>
              <a:t>25</a:t>
            </a:fld>
            <a:endParaRPr lang="de-DE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C38DCC-3F76-45A8-AD72-A77CB2B8760F}" type="slidenum">
              <a:rPr lang="de-DE"/>
              <a:pPr>
                <a:defRPr/>
              </a:pPr>
              <a:t>26</a:t>
            </a:fld>
            <a:endParaRPr lang="de-DE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736A31-513A-4002-9DD8-DEAF1166C4EC}" type="slidenum">
              <a:rPr lang="de-DE"/>
              <a:pPr>
                <a:defRPr/>
              </a:pPr>
              <a:t>27</a:t>
            </a:fld>
            <a:endParaRPr lang="de-DE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D6A134-7A7C-4E6C-8CB8-231867EBCCAE}" type="slidenum">
              <a:rPr lang="de-DE"/>
              <a:pPr>
                <a:defRPr/>
              </a:pPr>
              <a:t>28</a:t>
            </a:fld>
            <a:endParaRPr lang="de-DE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3F226D-3AC2-4260-919A-2A36835CF3CB}" type="slidenum">
              <a:rPr lang="de-DE"/>
              <a:pPr>
                <a:defRPr/>
              </a:pPr>
              <a:t>29</a:t>
            </a:fld>
            <a:endParaRPr lang="de-DE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0E2356-C2D2-4E83-A94B-CA53B26601D0}" type="slidenum">
              <a:rPr lang="de-DE"/>
              <a:pPr>
                <a:defRPr/>
              </a:pPr>
              <a:t>30</a:t>
            </a:fld>
            <a:endParaRPr lang="de-DE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61E3B5-B090-4A7F-81D5-D93EA0D763C0}" type="slidenum">
              <a:rPr lang="de-DE"/>
              <a:pPr>
                <a:defRPr/>
              </a:pPr>
              <a:t>31</a:t>
            </a:fld>
            <a:endParaRPr lang="de-DE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15950" y="-635000"/>
            <a:ext cx="8096250" cy="6072188"/>
          </a:xfrm>
          <a:solidFill>
            <a:srgbClr val="FFFFFF"/>
          </a:solidFill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4988"/>
            <a:ext cx="5026025" cy="41116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7BABBA-1CE8-4A90-A1FC-AA95552A87ED}" type="slidenum">
              <a:rPr lang="de-DE"/>
              <a:pPr>
                <a:defRPr/>
              </a:pPr>
              <a:t>4</a:t>
            </a:fld>
            <a:endParaRPr lang="de-DE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089497-CC55-4C82-A4A6-CA6B13B2AB10}" type="slidenum">
              <a:rPr lang="de-DE"/>
              <a:pPr>
                <a:defRPr/>
              </a:pPr>
              <a:t>32</a:t>
            </a:fld>
            <a:endParaRPr lang="de-DE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EE78F-5A7B-4E9E-B583-78474E22E99B}" type="slidenum">
              <a:rPr lang="de-DE"/>
              <a:pPr>
                <a:defRPr/>
              </a:pPr>
              <a:t>33</a:t>
            </a:fld>
            <a:endParaRPr lang="de-DE"/>
          </a:p>
        </p:txBody>
      </p:sp>
      <p:sp>
        <p:nvSpPr>
          <p:cNvPr id="140291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205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8E0A5D-947D-469C-A70B-CB2716CCA3A2}" type="slidenum">
              <a:rPr lang="de-DE"/>
              <a:pPr>
                <a:defRPr/>
              </a:pPr>
              <a:t>34</a:t>
            </a:fld>
            <a:endParaRPr lang="de-DE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4A732-65BA-41C9-9B26-324EC3D7F6A8}" type="slidenum">
              <a:rPr lang="de-DE"/>
              <a:pPr>
                <a:defRPr/>
              </a:pPr>
              <a:t>35</a:t>
            </a:fld>
            <a:endParaRPr lang="de-DE"/>
          </a:p>
        </p:txBody>
      </p:sp>
      <p:sp>
        <p:nvSpPr>
          <p:cNvPr id="1443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6B37F3-9C02-4B97-8106-DB118FCF15D2}" type="slidenum">
              <a:rPr lang="de-DE"/>
              <a:pPr>
                <a:defRPr/>
              </a:pPr>
              <a:t>36</a:t>
            </a:fld>
            <a:endParaRPr lang="de-DE"/>
          </a:p>
        </p:txBody>
      </p:sp>
      <p:sp>
        <p:nvSpPr>
          <p:cNvPr id="1454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4783EF-B38B-42E3-89A9-6301F622C874}" type="slidenum">
              <a:rPr lang="de-DE"/>
              <a:pPr>
                <a:defRPr/>
              </a:pPr>
              <a:t>37</a:t>
            </a:fld>
            <a:endParaRPr lang="de-DE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A2ACBB-A86D-488D-AA9B-2F0F4216E460}" type="slidenum">
              <a:rPr lang="de-DE"/>
              <a:pPr>
                <a:defRPr/>
              </a:pPr>
              <a:t>38</a:t>
            </a:fld>
            <a:endParaRPr lang="de-DE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DBE946-4557-4DDD-8A81-A239C6BE9D57}" type="slidenum">
              <a:rPr lang="de-DE"/>
              <a:pPr>
                <a:defRPr/>
              </a:pPr>
              <a:t>39</a:t>
            </a:fld>
            <a:endParaRPr lang="de-DE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885230-7370-4B34-93CD-77001AEB7B61}" type="slidenum">
              <a:rPr lang="de-DE"/>
              <a:pPr>
                <a:defRPr/>
              </a:pPr>
              <a:t>40</a:t>
            </a:fld>
            <a:endParaRPr lang="de-DE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0F48FC-7FA7-46E6-8A77-048C79786A81}" type="slidenum">
              <a:rPr lang="de-DE"/>
              <a:pPr>
                <a:defRPr/>
              </a:pPr>
              <a:t>41</a:t>
            </a:fld>
            <a:endParaRPr lang="de-DE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52E7BB-8555-4121-A85E-7BB65C6E6313}" type="slidenum">
              <a:rPr lang="de-DE"/>
              <a:pPr>
                <a:defRPr/>
              </a:pPr>
              <a:t>5</a:t>
            </a:fld>
            <a:endParaRPr lang="de-DE"/>
          </a:p>
        </p:txBody>
      </p:sp>
      <p:sp>
        <p:nvSpPr>
          <p:cNvPr id="1013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42BDBB-7A24-415D-B144-E41D41900614}" type="slidenum">
              <a:rPr lang="de-DE"/>
              <a:pPr>
                <a:defRPr/>
              </a:pPr>
              <a:t>42</a:t>
            </a:fld>
            <a:endParaRPr lang="de-DE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B09D6-8184-452F-8770-8CBC988AAF34}" type="slidenum">
              <a:rPr lang="de-DE"/>
              <a:pPr>
                <a:defRPr/>
              </a:pPr>
              <a:t>43</a:t>
            </a:fld>
            <a:endParaRPr lang="de-DE"/>
          </a:p>
        </p:txBody>
      </p:sp>
      <p:sp>
        <p:nvSpPr>
          <p:cNvPr id="15565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5D0D92-4193-43BD-8770-0D31CD74E805}" type="slidenum">
              <a:rPr lang="de-DE"/>
              <a:pPr>
                <a:defRPr/>
              </a:pPr>
              <a:t>44</a:t>
            </a:fld>
            <a:endParaRPr lang="de-DE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AE56BA-A3BA-4990-943C-37A1BD10B5F9}" type="slidenum">
              <a:rPr lang="de-DE"/>
              <a:pPr>
                <a:defRPr/>
              </a:pPr>
              <a:t>45</a:t>
            </a:fld>
            <a:endParaRPr lang="de-DE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290223-A0F5-41F4-8476-B18FACB2B6CD}" type="slidenum">
              <a:rPr lang="de-DE"/>
              <a:pPr>
                <a:defRPr/>
              </a:pPr>
              <a:t>46</a:t>
            </a:fld>
            <a:endParaRPr lang="de-DE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AF35C-2F03-4624-9D7B-B701A6FBA0FE}" type="slidenum">
              <a:rPr lang="de-DE"/>
              <a:pPr>
                <a:defRPr/>
              </a:pPr>
              <a:t>47</a:t>
            </a:fld>
            <a:endParaRPr lang="de-DE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36023B-2166-4D1E-B204-39F5405447F0}" type="slidenum">
              <a:rPr lang="de-DE"/>
              <a:pPr>
                <a:defRPr/>
              </a:pPr>
              <a:t>48</a:t>
            </a:fld>
            <a:endParaRPr lang="de-DE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080AA0-1F25-46EA-A128-266395261ADA}" type="slidenum">
              <a:rPr lang="de-DE"/>
              <a:pPr>
                <a:defRPr/>
              </a:pPr>
              <a:t>49</a:t>
            </a:fld>
            <a:endParaRPr lang="de-DE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D4CC20-E882-4B7F-95D0-D2ED5E6085BE}" type="slidenum">
              <a:rPr lang="de-DE"/>
              <a:pPr>
                <a:defRPr/>
              </a:pPr>
              <a:t>50</a:t>
            </a:fld>
            <a:endParaRPr lang="de-DE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0976DC-68F7-4C47-BEEF-3E27A1075657}" type="slidenum">
              <a:rPr lang="de-DE"/>
              <a:pPr>
                <a:defRPr/>
              </a:pPr>
              <a:t>51</a:t>
            </a:fld>
            <a:endParaRPr lang="de-DE"/>
          </a:p>
        </p:txBody>
      </p:sp>
      <p:sp>
        <p:nvSpPr>
          <p:cNvPr id="1638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82CD30-0FF4-4AD9-96AC-D477B1239617}" type="slidenum">
              <a:rPr lang="de-DE"/>
              <a:pPr>
                <a:defRPr/>
              </a:pPr>
              <a:t>6</a:t>
            </a:fld>
            <a:endParaRPr lang="de-DE"/>
          </a:p>
        </p:txBody>
      </p:sp>
      <p:sp>
        <p:nvSpPr>
          <p:cNvPr id="1024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707F9E-8CF3-470E-8E6B-18A106108F8D}" type="slidenum">
              <a:rPr lang="de-DE"/>
              <a:pPr>
                <a:defRPr/>
              </a:pPr>
              <a:t>52</a:t>
            </a:fld>
            <a:endParaRPr lang="de-DE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0535E0-E925-4ACD-8590-E6701BA75E11}" type="slidenum">
              <a:rPr lang="de-DE"/>
              <a:pPr>
                <a:defRPr/>
              </a:pPr>
              <a:t>53</a:t>
            </a:fld>
            <a:endParaRPr lang="de-DE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A52A15-24C7-4D5D-A753-A59F39515C33}" type="slidenum">
              <a:rPr lang="de-DE"/>
              <a:pPr>
                <a:defRPr/>
              </a:pPr>
              <a:t>54</a:t>
            </a:fld>
            <a:endParaRPr lang="de-DE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FCED69-5C0A-4B77-8096-A72EAA572312}" type="slidenum">
              <a:rPr lang="de-DE"/>
              <a:pPr>
                <a:defRPr/>
              </a:pPr>
              <a:t>55</a:t>
            </a:fld>
            <a:endParaRPr lang="de-DE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4CB56C-097C-46A6-AFDB-7D73AA79FE0F}" type="slidenum">
              <a:rPr lang="de-DE"/>
              <a:pPr>
                <a:defRPr/>
              </a:pPr>
              <a:t>56</a:t>
            </a:fld>
            <a:endParaRPr lang="de-DE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0584AC-1D36-4478-A0E3-4907EFDFF72E}" type="slidenum">
              <a:rPr lang="de-DE"/>
              <a:pPr>
                <a:defRPr/>
              </a:pPr>
              <a:t>57</a:t>
            </a:fld>
            <a:endParaRPr lang="de-DE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DEE0CA-4169-4859-979D-8D14F2D8957A}" type="slidenum">
              <a:rPr lang="de-DE"/>
              <a:pPr>
                <a:defRPr/>
              </a:pPr>
              <a:t>58</a:t>
            </a:fld>
            <a:endParaRPr lang="de-DE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121D91-B36E-4E31-824C-7ADADB0F8592}" type="slidenum">
              <a:rPr lang="de-DE"/>
              <a:pPr>
                <a:defRPr/>
              </a:pPr>
              <a:t>59</a:t>
            </a:fld>
            <a:endParaRPr lang="de-DE"/>
          </a:p>
        </p:txBody>
      </p:sp>
      <p:sp>
        <p:nvSpPr>
          <p:cNvPr id="1802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DFBC19-080E-4D0F-8874-B448B9149DD9}" type="slidenum">
              <a:rPr lang="de-DE"/>
              <a:pPr>
                <a:defRPr/>
              </a:pPr>
              <a:t>61</a:t>
            </a:fld>
            <a:endParaRPr lang="de-DE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97C64-035C-4BB4-8D89-1DCE813E9008}" type="slidenum">
              <a:rPr lang="de-DE"/>
              <a:pPr>
                <a:defRPr/>
              </a:pPr>
              <a:t>62</a:t>
            </a:fld>
            <a:endParaRPr lang="de-DE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DEE299-E3BD-4815-B4A8-F92AD925D5A2}" type="slidenum">
              <a:rPr lang="de-DE"/>
              <a:pPr>
                <a:defRPr/>
              </a:pPr>
              <a:t>7</a:t>
            </a:fld>
            <a:endParaRPr lang="de-DE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D248BF-5DE6-481D-8CCE-A2153BB953FD}" type="slidenum">
              <a:rPr lang="de-DE"/>
              <a:pPr>
                <a:defRPr/>
              </a:pPr>
              <a:t>8</a:t>
            </a:fld>
            <a:endParaRPr lang="de-DE"/>
          </a:p>
        </p:txBody>
      </p:sp>
      <p:sp>
        <p:nvSpPr>
          <p:cNvPr id="104451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07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858AA4-F25B-46EA-9798-075801E4AD89}" type="slidenum">
              <a:rPr lang="de-DE"/>
              <a:pPr>
                <a:defRPr/>
              </a:pPr>
              <a:t>9</a:t>
            </a:fld>
            <a:endParaRPr lang="de-DE"/>
          </a:p>
        </p:txBody>
      </p:sp>
      <p:sp>
        <p:nvSpPr>
          <p:cNvPr id="1054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10059-4B8A-4554-8F82-7CCBC95FE472}" type="slidenum">
              <a:rPr lang="de-DE"/>
              <a:pPr>
                <a:defRPr/>
              </a:pPr>
              <a:t>10</a:t>
            </a:fld>
            <a:endParaRPr lang="de-DE"/>
          </a:p>
        </p:txBody>
      </p:sp>
      <p:sp>
        <p:nvSpPr>
          <p:cNvPr id="1064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00"/>
            <a:ext cx="7772400" cy="1143000"/>
          </a:xfrm>
        </p:spPr>
        <p:txBody>
          <a:bodyPr anchor="b"/>
          <a:lstStyle>
            <a:lvl1pPr>
              <a:defRPr sz="4000">
                <a:solidFill>
                  <a:schemeClr val="folHlink"/>
                </a:solidFill>
              </a:defRPr>
            </a:lvl1pPr>
          </a:lstStyle>
          <a:p>
            <a:r>
              <a:rPr lang="de-DE"/>
              <a:t>Klicken Sie, um das Titelformat zu bearbeiten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Klicken Sie, um das Format des Untertitelmasters zu bearbeiten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B3B8A-5394-44AF-AC8A-C73FEF3A86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557C6-BF6B-4AD2-BD0B-F1C45E983C6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5108C-4EA3-4E7D-A4FF-1D4303C948C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2DBEE-4F32-413A-B330-F6E77AFC723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6966F-02A4-4D76-98B0-3546023DBDA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B563D-8225-4B5C-8547-CDE1F20A1DB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06CD4-3A17-4155-8EDA-967CED71A63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68344-2F13-4327-9C7F-DA1FE2B3C9F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6A5AE-856C-49F9-B20E-49264E466BE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88904-0677-46A0-B785-A26B45655E0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41737-BF69-4D81-B092-8A762AD03D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0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05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C57B44B-A7AF-4549-ADE8-DED3E59F680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1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8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32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9.png"/><Relationship Id="rId2" Type="http://schemas.openxmlformats.org/officeDocument/2006/relationships/tags" Target="../tags/tag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4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wmf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123825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/>
            </a:r>
            <a:br>
              <a:rPr lang="de-DE" sz="4000" smtClean="0">
                <a:solidFill>
                  <a:schemeClr val="folHlink"/>
                </a:solidFill>
              </a:rPr>
            </a:br>
            <a:r>
              <a:rPr lang="de-DE" sz="4000" smtClean="0">
                <a:solidFill>
                  <a:schemeClr val="folHlink"/>
                </a:solidFill>
              </a:rPr>
              <a:t>In a muon's lifetime: From Fermi's constant to calibrating the sun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419725" y="1704975"/>
            <a:ext cx="3429000" cy="150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 eaLnBrk="1" hangingPunct="1">
              <a:spcAft>
                <a:spcPct val="50000"/>
              </a:spcAft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Peter Winter</a:t>
            </a:r>
          </a:p>
          <a:p>
            <a:pPr algn="l" eaLnBrk="1" hangingPunct="1">
              <a:spcAft>
                <a:spcPct val="50000"/>
              </a:spcAft>
              <a:defRPr/>
            </a:pPr>
            <a:r>
              <a:rPr lang="de-DE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University of </a:t>
            </a:r>
            <a:r>
              <a:rPr lang="de-DE" sz="2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Washington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spcAft>
                <a:spcPct val="50000"/>
              </a:spcAft>
              <a:defRPr/>
            </a:pPr>
            <a:endParaRPr lang="de-DE" sz="2000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6148" name="Group 5"/>
          <p:cNvGrpSpPr>
            <a:grpSpLocks/>
          </p:cNvGrpSpPr>
          <p:nvPr/>
        </p:nvGrpSpPr>
        <p:grpSpPr bwMode="auto">
          <a:xfrm>
            <a:off x="228600" y="1524000"/>
            <a:ext cx="4572000" cy="3352800"/>
            <a:chOff x="793" y="654"/>
            <a:chExt cx="4126" cy="3360"/>
          </a:xfrm>
        </p:grpSpPr>
        <p:pic>
          <p:nvPicPr>
            <p:cNvPr id="6155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3" y="654"/>
              <a:ext cx="4126" cy="3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3" name="Line 7"/>
            <p:cNvSpPr>
              <a:spLocks noChangeShapeType="1"/>
            </p:cNvSpPr>
            <p:nvPr/>
          </p:nvSpPr>
          <p:spPr bwMode="auto">
            <a:xfrm>
              <a:off x="1996" y="2200"/>
              <a:ext cx="543" cy="1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 flipV="1">
              <a:off x="2519" y="936"/>
              <a:ext cx="933" cy="140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705" name="Oval 9"/>
            <p:cNvSpPr>
              <a:spLocks noChangeArrowheads="1"/>
            </p:cNvSpPr>
            <p:nvPr/>
          </p:nvSpPr>
          <p:spPr bwMode="auto">
            <a:xfrm>
              <a:off x="2728" y="1955"/>
              <a:ext cx="56" cy="57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706" name="Oval 10"/>
            <p:cNvSpPr>
              <a:spLocks noChangeArrowheads="1"/>
            </p:cNvSpPr>
            <p:nvPr/>
          </p:nvSpPr>
          <p:spPr bwMode="auto">
            <a:xfrm>
              <a:off x="2948" y="1632"/>
              <a:ext cx="56" cy="56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707" name="Oval 11"/>
            <p:cNvSpPr>
              <a:spLocks noChangeArrowheads="1"/>
            </p:cNvSpPr>
            <p:nvPr/>
          </p:nvSpPr>
          <p:spPr bwMode="auto">
            <a:xfrm>
              <a:off x="3048" y="1477"/>
              <a:ext cx="56" cy="57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708" name="Oval 12"/>
            <p:cNvSpPr>
              <a:spLocks noChangeArrowheads="1"/>
            </p:cNvSpPr>
            <p:nvPr/>
          </p:nvSpPr>
          <p:spPr bwMode="auto">
            <a:xfrm>
              <a:off x="2100" y="2221"/>
              <a:ext cx="27" cy="32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709" name="Oval 13"/>
            <p:cNvSpPr>
              <a:spLocks noChangeArrowheads="1"/>
            </p:cNvSpPr>
            <p:nvPr/>
          </p:nvSpPr>
          <p:spPr bwMode="auto">
            <a:xfrm>
              <a:off x="2175" y="2237"/>
              <a:ext cx="26" cy="32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710" name="Oval 14"/>
            <p:cNvSpPr>
              <a:spLocks noChangeArrowheads="1"/>
            </p:cNvSpPr>
            <p:nvPr/>
          </p:nvSpPr>
          <p:spPr bwMode="auto">
            <a:xfrm>
              <a:off x="2254" y="2267"/>
              <a:ext cx="27" cy="32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711" name="Oval 15"/>
            <p:cNvSpPr>
              <a:spLocks noChangeArrowheads="1"/>
            </p:cNvSpPr>
            <p:nvPr/>
          </p:nvSpPr>
          <p:spPr bwMode="auto">
            <a:xfrm>
              <a:off x="2335" y="2297"/>
              <a:ext cx="27" cy="32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712" name="Oval 16"/>
            <p:cNvSpPr>
              <a:spLocks noChangeArrowheads="1"/>
            </p:cNvSpPr>
            <p:nvPr/>
          </p:nvSpPr>
          <p:spPr bwMode="auto">
            <a:xfrm>
              <a:off x="2428" y="2318"/>
              <a:ext cx="27" cy="32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6150" name="Picture 19" descr="dscf01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76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 Box 20"/>
          <p:cNvSpPr txBox="1">
            <a:spLocks noChangeArrowheads="1"/>
          </p:cNvSpPr>
          <p:nvPr/>
        </p:nvSpPr>
        <p:spPr bwMode="auto">
          <a:xfrm>
            <a:off x="4114800" y="6019800"/>
            <a:ext cx="5334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en-US" sz="2400" b="1">
                <a:effectLst/>
                <a:latin typeface="Symbol" pitchFamily="18" charset="2"/>
              </a:rPr>
              <a:t>t</a:t>
            </a:r>
            <a:r>
              <a:rPr lang="en-US" sz="2400" b="1" baseline="-25000">
                <a:effectLst/>
                <a:latin typeface="Symbol" pitchFamily="18" charset="2"/>
              </a:rPr>
              <a:t>m</a:t>
            </a:r>
          </a:p>
        </p:txBody>
      </p:sp>
      <p:sp>
        <p:nvSpPr>
          <p:cNvPr id="6152" name="Text Box 21"/>
          <p:cNvSpPr txBox="1">
            <a:spLocks noChangeArrowheads="1"/>
          </p:cNvSpPr>
          <p:nvPr/>
        </p:nvSpPr>
        <p:spPr bwMode="auto">
          <a:xfrm>
            <a:off x="3657600" y="4800600"/>
            <a:ext cx="5334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en-US" sz="2400" b="1">
                <a:effectLst/>
              </a:rPr>
              <a:t>g</a:t>
            </a:r>
            <a:r>
              <a:rPr lang="en-US" sz="2400" b="1" baseline="-25000">
                <a:effectLst/>
              </a:rPr>
              <a:t>P</a:t>
            </a:r>
          </a:p>
        </p:txBody>
      </p:sp>
      <p:pic>
        <p:nvPicPr>
          <p:cNvPr id="6153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4376738"/>
            <a:ext cx="2971800" cy="207803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sp>
        <p:nvSpPr>
          <p:cNvPr id="6154" name="Rectangle 23" descr="Light upward diagonal"/>
          <p:cNvSpPr>
            <a:spLocks noChangeArrowheads="1"/>
          </p:cNvSpPr>
          <p:nvPr/>
        </p:nvSpPr>
        <p:spPr bwMode="auto">
          <a:xfrm>
            <a:off x="1524000" y="6400800"/>
            <a:ext cx="12128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>
                <a:effectLst/>
              </a:rPr>
              <a:t>L</a:t>
            </a:r>
            <a:r>
              <a:rPr lang="de-DE" sz="2400" b="1" baseline="-25000">
                <a:effectLst/>
              </a:rPr>
              <a:t>1A</a:t>
            </a:r>
            <a:r>
              <a:rPr lang="de-DE" sz="2400" b="1">
                <a:effectLst/>
              </a:rPr>
              <a:t> / d</a:t>
            </a:r>
            <a:r>
              <a:rPr lang="de-DE" sz="2400" b="1" baseline="-25000">
                <a:effectLst/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The Kicker</a:t>
            </a:r>
          </a:p>
        </p:txBody>
      </p:sp>
      <p:pic>
        <p:nvPicPr>
          <p:cNvPr id="14339" name="Picture 4" descr="F:\EigeneDateien\MuCap\Vorträge\Troia2007\piE3.JPG"/>
          <p:cNvPicPr>
            <a:picLocks noChangeAspect="1" noChangeArrowheads="1"/>
          </p:cNvPicPr>
          <p:nvPr/>
        </p:nvPicPr>
        <p:blipFill>
          <a:blip r:embed="rId4" cstate="print"/>
          <a:srcRect l="4666" t="6999" r="7782" b="12001"/>
          <a:stretch>
            <a:fillRect/>
          </a:stretch>
        </p:blipFill>
        <p:spPr bwMode="auto">
          <a:xfrm>
            <a:off x="609600" y="990600"/>
            <a:ext cx="4572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092325" y="2057400"/>
            <a:ext cx="2555875" cy="762000"/>
            <a:chOff x="2352" y="1296"/>
            <a:chExt cx="1610" cy="480"/>
          </a:xfrm>
        </p:grpSpPr>
        <p:sp>
          <p:nvSpPr>
            <p:cNvPr id="123911" name="Oval 7"/>
            <p:cNvSpPr>
              <a:spLocks noChangeArrowheads="1"/>
            </p:cNvSpPr>
            <p:nvPr/>
          </p:nvSpPr>
          <p:spPr bwMode="auto">
            <a:xfrm>
              <a:off x="2352" y="1296"/>
              <a:ext cx="912" cy="4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44" name="Text Box 8"/>
            <p:cNvSpPr txBox="1">
              <a:spLocks noChangeArrowheads="1"/>
            </p:cNvSpPr>
            <p:nvPr/>
          </p:nvSpPr>
          <p:spPr bwMode="auto">
            <a:xfrm>
              <a:off x="3312" y="1392"/>
              <a:ext cx="650" cy="28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>
                  <a:solidFill>
                    <a:srgbClr val="FF0000"/>
                  </a:solidFill>
                  <a:effectLst/>
                </a:rPr>
                <a:t>Kicker</a:t>
              </a:r>
            </a:p>
          </p:txBody>
        </p:sp>
      </p:grpSp>
      <p:pic>
        <p:nvPicPr>
          <p:cNvPr id="123926" name="Picture 22" descr="F:\EigeneDateien\MuLan\Kicker\PICT0313.JPG"/>
          <p:cNvPicPr>
            <a:picLocks noChangeAspect="1" noChangeArrowheads="1"/>
          </p:cNvPicPr>
          <p:nvPr/>
        </p:nvPicPr>
        <p:blipFill>
          <a:blip r:embed="rId5" cstate="print"/>
          <a:srcRect r="9833"/>
          <a:stretch>
            <a:fillRect/>
          </a:stretch>
        </p:blipFill>
        <p:spPr bwMode="auto">
          <a:xfrm>
            <a:off x="228600" y="1066800"/>
            <a:ext cx="41925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27" name="Rectangle 23"/>
          <p:cNvSpPr>
            <a:spLocks noChangeArrowheads="1"/>
          </p:cNvSpPr>
          <p:nvPr/>
        </p:nvSpPr>
        <p:spPr bwMode="auto">
          <a:xfrm>
            <a:off x="5410200" y="2057400"/>
            <a:ext cx="3581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190500" indent="-190500" algn="l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Design at TRIUMF</a:t>
            </a:r>
          </a:p>
          <a:p>
            <a:pPr marL="190500" indent="-190500" algn="l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MOSFET based</a:t>
            </a:r>
          </a:p>
          <a:p>
            <a:pPr marL="190500" indent="-190500" algn="l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50 ns switching time</a:t>
            </a:r>
            <a:endParaRPr lang="de-DE" sz="2800"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2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3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2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Other elements</a:t>
            </a:r>
          </a:p>
        </p:txBody>
      </p:sp>
      <p:pic>
        <p:nvPicPr>
          <p:cNvPr id="16387" name="Picture 3" descr="F:\EigeneDateien\MuCap\Vorträge\Troia2007\piE3.JPG"/>
          <p:cNvPicPr>
            <a:picLocks noChangeAspect="1" noChangeArrowheads="1"/>
          </p:cNvPicPr>
          <p:nvPr/>
        </p:nvPicPr>
        <p:blipFill>
          <a:blip r:embed="rId4" cstate="print"/>
          <a:srcRect l="4666" t="6999" r="7782" b="12001"/>
          <a:stretch>
            <a:fillRect/>
          </a:stretch>
        </p:blipFill>
        <p:spPr bwMode="auto">
          <a:xfrm>
            <a:off x="609600" y="990600"/>
            <a:ext cx="4572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981200" y="2895600"/>
            <a:ext cx="3535363" cy="1676400"/>
            <a:chOff x="1248" y="1824"/>
            <a:chExt cx="2227" cy="1056"/>
          </a:xfrm>
        </p:grpSpPr>
        <p:sp>
          <p:nvSpPr>
            <p:cNvPr id="134156" name="Oval 12"/>
            <p:cNvSpPr>
              <a:spLocks noChangeArrowheads="1"/>
            </p:cNvSpPr>
            <p:nvPr/>
          </p:nvSpPr>
          <p:spPr bwMode="auto">
            <a:xfrm>
              <a:off x="1296" y="1824"/>
              <a:ext cx="912" cy="4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98" name="Text Box 13"/>
            <p:cNvSpPr txBox="1">
              <a:spLocks noChangeArrowheads="1"/>
            </p:cNvSpPr>
            <p:nvPr/>
          </p:nvSpPr>
          <p:spPr bwMode="auto">
            <a:xfrm>
              <a:off x="2258" y="1920"/>
              <a:ext cx="1217" cy="28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de-DE" sz="2400">
                  <a:solidFill>
                    <a:srgbClr val="FF0000"/>
                  </a:solidFill>
                  <a:effectLst/>
                </a:rPr>
                <a:t>Quadrupoles</a:t>
              </a:r>
            </a:p>
          </p:txBody>
        </p:sp>
        <p:sp>
          <p:nvSpPr>
            <p:cNvPr id="134158" name="Oval 14"/>
            <p:cNvSpPr>
              <a:spLocks noChangeArrowheads="1"/>
            </p:cNvSpPr>
            <p:nvPr/>
          </p:nvSpPr>
          <p:spPr bwMode="auto">
            <a:xfrm>
              <a:off x="1248" y="2400"/>
              <a:ext cx="912" cy="4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981200" y="4648200"/>
            <a:ext cx="3276600" cy="1371600"/>
            <a:chOff x="1248" y="2928"/>
            <a:chExt cx="2064" cy="864"/>
          </a:xfrm>
        </p:grpSpPr>
        <p:sp>
          <p:nvSpPr>
            <p:cNvPr id="134161" name="Oval 17"/>
            <p:cNvSpPr>
              <a:spLocks noChangeArrowheads="1"/>
            </p:cNvSpPr>
            <p:nvPr/>
          </p:nvSpPr>
          <p:spPr bwMode="auto">
            <a:xfrm>
              <a:off x="1248" y="2928"/>
              <a:ext cx="1104" cy="8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96" name="Text Box 18"/>
            <p:cNvSpPr txBox="1">
              <a:spLocks noChangeArrowheads="1"/>
            </p:cNvSpPr>
            <p:nvPr/>
          </p:nvSpPr>
          <p:spPr bwMode="auto">
            <a:xfrm>
              <a:off x="2470" y="3216"/>
              <a:ext cx="842" cy="28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de-DE" sz="2400">
                  <a:solidFill>
                    <a:srgbClr val="FF0000"/>
                  </a:solidFill>
                  <a:effectLst/>
                </a:rPr>
                <a:t>Detector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057400" y="1371600"/>
            <a:ext cx="6475413" cy="1905000"/>
            <a:chOff x="1296" y="864"/>
            <a:chExt cx="4079" cy="1200"/>
          </a:xfrm>
        </p:grpSpPr>
        <p:grpSp>
          <p:nvGrpSpPr>
            <p:cNvPr id="16391" name="Group 4"/>
            <p:cNvGrpSpPr>
              <a:grpSpLocks/>
            </p:cNvGrpSpPr>
            <p:nvPr/>
          </p:nvGrpSpPr>
          <p:grpSpPr bwMode="auto">
            <a:xfrm>
              <a:off x="1296" y="1584"/>
              <a:ext cx="1922" cy="480"/>
              <a:chOff x="2352" y="1296"/>
              <a:chExt cx="1922" cy="480"/>
            </a:xfrm>
          </p:grpSpPr>
          <p:sp>
            <p:nvSpPr>
              <p:cNvPr id="134149" name="Oval 5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912" cy="48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94" name="Text Box 6"/>
              <p:cNvSpPr txBox="1">
                <a:spLocks noChangeArrowheads="1"/>
              </p:cNvSpPr>
              <p:nvPr/>
            </p:nvSpPr>
            <p:spPr bwMode="auto">
              <a:xfrm>
                <a:off x="3314" y="1392"/>
                <a:ext cx="960" cy="288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de-DE" sz="2400">
                    <a:solidFill>
                      <a:srgbClr val="FF0000"/>
                    </a:solidFill>
                    <a:effectLst/>
                  </a:rPr>
                  <a:t>Separator</a:t>
                </a:r>
              </a:p>
            </p:txBody>
          </p:sp>
        </p:grpSp>
        <p:sp>
          <p:nvSpPr>
            <p:cNvPr id="134164" name="Rectangle 20"/>
            <p:cNvSpPr>
              <a:spLocks noChangeArrowheads="1"/>
            </p:cNvSpPr>
            <p:nvPr/>
          </p:nvSpPr>
          <p:spPr bwMode="auto">
            <a:xfrm>
              <a:off x="3564" y="864"/>
              <a:ext cx="1811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190500" indent="-190500" algn="l" eaLnBrk="1" hangingPunct="1">
                <a:spcBef>
                  <a:spcPct val="50000"/>
                </a:spcBef>
                <a:defRPr/>
              </a:pPr>
              <a:r>
                <a:rPr lang="de-DE" sz="2800"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Separator: </a:t>
              </a:r>
              <a:br>
                <a:rPr lang="de-DE" sz="2800"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</a:br>
              <a:r>
                <a:rPr lang="de-DE" sz="2800"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Suppression of</a:t>
              </a:r>
              <a:br>
                <a:rPr lang="de-DE" sz="2800"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</a:br>
              <a:r>
                <a:rPr lang="de-DE" sz="2800"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e</a:t>
              </a:r>
              <a:r>
                <a:rPr lang="de-DE" sz="2800" baseline="30000"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+</a:t>
              </a:r>
              <a:r>
                <a:rPr lang="de-DE" sz="2800"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 or e</a:t>
              </a:r>
              <a:r>
                <a:rPr lang="de-DE" sz="2800" baseline="30000"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-</a:t>
              </a:r>
              <a:r>
                <a:rPr lang="de-DE" sz="2800"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 in beam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a.uky.edu/~tishenko/eLog/eLogs/MuLan/Presentations/001649/attachments/MuLanBall_v2b_art_hit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6736">
            <a:off x="3886307" y="2492163"/>
            <a:ext cx="5339493" cy="4007477"/>
          </a:xfrm>
          <a:prstGeom prst="rect">
            <a:avLst/>
          </a:prstGeom>
          <a:noFill/>
        </p:spPr>
      </p:pic>
      <p:sp>
        <p:nvSpPr>
          <p:cNvPr id="2053" name="Oval 5"/>
          <p:cNvSpPr>
            <a:spLocks noChangeArrowheads="1"/>
          </p:cNvSpPr>
          <p:nvPr/>
        </p:nvSpPr>
        <p:spPr bwMode="auto">
          <a:xfrm>
            <a:off x="6813766" y="460160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Oval 6"/>
          <p:cNvSpPr>
            <a:spLocks noChangeArrowheads="1"/>
          </p:cNvSpPr>
          <p:nvPr/>
        </p:nvSpPr>
        <p:spPr bwMode="auto">
          <a:xfrm>
            <a:off x="6794716" y="461430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Oval 7"/>
          <p:cNvSpPr>
            <a:spLocks noChangeArrowheads="1"/>
          </p:cNvSpPr>
          <p:nvPr/>
        </p:nvSpPr>
        <p:spPr bwMode="auto">
          <a:xfrm>
            <a:off x="6813766" y="460795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6" name="Oval 8"/>
          <p:cNvSpPr>
            <a:spLocks noChangeArrowheads="1"/>
          </p:cNvSpPr>
          <p:nvPr/>
        </p:nvSpPr>
        <p:spPr bwMode="auto">
          <a:xfrm>
            <a:off x="6801066" y="460160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7" name="Oval 9"/>
          <p:cNvSpPr>
            <a:spLocks noChangeArrowheads="1"/>
          </p:cNvSpPr>
          <p:nvPr/>
        </p:nvSpPr>
        <p:spPr bwMode="auto">
          <a:xfrm>
            <a:off x="6820116" y="455715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8" name="Oval 10"/>
          <p:cNvSpPr>
            <a:spLocks noChangeArrowheads="1"/>
          </p:cNvSpPr>
          <p:nvPr/>
        </p:nvSpPr>
        <p:spPr bwMode="auto">
          <a:xfrm>
            <a:off x="6775666" y="458890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6794716" y="462700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6820116" y="463335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6820116" y="455715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6775666" y="457620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2792412" y="605146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64" name="Oval 16"/>
          <p:cNvSpPr>
            <a:spLocks noChangeArrowheads="1"/>
          </p:cNvSpPr>
          <p:nvPr/>
        </p:nvSpPr>
        <p:spPr bwMode="auto">
          <a:xfrm>
            <a:off x="2913062" y="597209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65" name="Oval 17"/>
          <p:cNvSpPr>
            <a:spLocks noChangeArrowheads="1"/>
          </p:cNvSpPr>
          <p:nvPr/>
        </p:nvSpPr>
        <p:spPr bwMode="auto">
          <a:xfrm>
            <a:off x="2921000" y="594192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66" name="Oval 18"/>
          <p:cNvSpPr>
            <a:spLocks noChangeArrowheads="1"/>
          </p:cNvSpPr>
          <p:nvPr/>
        </p:nvSpPr>
        <p:spPr bwMode="auto">
          <a:xfrm>
            <a:off x="2897187" y="591811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67" name="Oval 19"/>
          <p:cNvSpPr>
            <a:spLocks noChangeArrowheads="1"/>
          </p:cNvSpPr>
          <p:nvPr/>
        </p:nvSpPr>
        <p:spPr bwMode="auto">
          <a:xfrm>
            <a:off x="2830512" y="582286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68" name="Oval 20"/>
          <p:cNvSpPr>
            <a:spLocks noChangeArrowheads="1"/>
          </p:cNvSpPr>
          <p:nvPr/>
        </p:nvSpPr>
        <p:spPr bwMode="auto">
          <a:xfrm>
            <a:off x="2754312" y="588477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69" name="Oval 21"/>
          <p:cNvSpPr>
            <a:spLocks noChangeArrowheads="1"/>
          </p:cNvSpPr>
          <p:nvPr/>
        </p:nvSpPr>
        <p:spPr bwMode="auto">
          <a:xfrm>
            <a:off x="2859087" y="590541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70" name="Oval 22"/>
          <p:cNvSpPr>
            <a:spLocks noChangeArrowheads="1"/>
          </p:cNvSpPr>
          <p:nvPr/>
        </p:nvSpPr>
        <p:spPr bwMode="auto">
          <a:xfrm>
            <a:off x="2860675" y="593557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71" name="Line 23"/>
          <p:cNvSpPr>
            <a:spLocks noChangeShapeType="1"/>
          </p:cNvSpPr>
          <p:nvPr/>
        </p:nvSpPr>
        <p:spPr bwMode="auto">
          <a:xfrm>
            <a:off x="823913" y="1063625"/>
            <a:ext cx="0" cy="22987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2" name="Line 24"/>
          <p:cNvSpPr>
            <a:spLocks noChangeShapeType="1"/>
          </p:cNvSpPr>
          <p:nvPr/>
        </p:nvSpPr>
        <p:spPr bwMode="auto">
          <a:xfrm>
            <a:off x="823913" y="3362325"/>
            <a:ext cx="3286125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3" name="Line 25"/>
          <p:cNvSpPr>
            <a:spLocks noChangeShapeType="1"/>
          </p:cNvSpPr>
          <p:nvPr/>
        </p:nvSpPr>
        <p:spPr bwMode="auto">
          <a:xfrm flipV="1">
            <a:off x="1611313" y="923925"/>
            <a:ext cx="0" cy="2438400"/>
          </a:xfrm>
          <a:prstGeom prst="line">
            <a:avLst/>
          </a:prstGeom>
          <a:noFill/>
          <a:ln w="3810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4" name="Line 26"/>
          <p:cNvSpPr>
            <a:spLocks noChangeShapeType="1"/>
          </p:cNvSpPr>
          <p:nvPr/>
        </p:nvSpPr>
        <p:spPr bwMode="auto">
          <a:xfrm flipV="1">
            <a:off x="906463" y="2787650"/>
            <a:ext cx="42862" cy="5540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5" name="Freeform 27"/>
          <p:cNvSpPr>
            <a:spLocks/>
          </p:cNvSpPr>
          <p:nvPr/>
        </p:nvSpPr>
        <p:spPr bwMode="auto">
          <a:xfrm>
            <a:off x="947738" y="2366963"/>
            <a:ext cx="42862" cy="425450"/>
          </a:xfrm>
          <a:custGeom>
            <a:avLst/>
            <a:gdLst/>
            <a:ahLst/>
            <a:cxnLst>
              <a:cxn ang="0">
                <a:pos x="1" y="152"/>
              </a:cxn>
              <a:cxn ang="0">
                <a:pos x="3" y="132"/>
              </a:cxn>
              <a:cxn ang="0">
                <a:pos x="17" y="0"/>
              </a:cxn>
            </a:cxnLst>
            <a:rect l="0" t="0" r="r" b="b"/>
            <a:pathLst>
              <a:path w="17" h="157">
                <a:moveTo>
                  <a:pt x="1" y="152"/>
                </a:moveTo>
                <a:cubicBezTo>
                  <a:pt x="0" y="154"/>
                  <a:pt x="0" y="157"/>
                  <a:pt x="3" y="132"/>
                </a:cubicBezTo>
                <a:cubicBezTo>
                  <a:pt x="6" y="107"/>
                  <a:pt x="14" y="22"/>
                  <a:pt x="17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6" name="Freeform 28"/>
          <p:cNvSpPr>
            <a:spLocks/>
          </p:cNvSpPr>
          <p:nvPr/>
        </p:nvSpPr>
        <p:spPr bwMode="auto">
          <a:xfrm>
            <a:off x="992188" y="2193925"/>
            <a:ext cx="28575" cy="184150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10" y="50"/>
              </a:cxn>
              <a:cxn ang="0">
                <a:pos x="18" y="0"/>
              </a:cxn>
            </a:cxnLst>
            <a:rect l="0" t="0" r="r" b="b"/>
            <a:pathLst>
              <a:path w="18" h="116">
                <a:moveTo>
                  <a:pt x="0" y="116"/>
                </a:moveTo>
                <a:cubicBezTo>
                  <a:pt x="3" y="92"/>
                  <a:pt x="7" y="69"/>
                  <a:pt x="10" y="50"/>
                </a:cubicBezTo>
                <a:cubicBezTo>
                  <a:pt x="13" y="31"/>
                  <a:pt x="15" y="15"/>
                  <a:pt x="18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7" name="Freeform 29"/>
          <p:cNvSpPr>
            <a:spLocks/>
          </p:cNvSpPr>
          <p:nvPr/>
        </p:nvSpPr>
        <p:spPr bwMode="auto">
          <a:xfrm>
            <a:off x="1020763" y="1965325"/>
            <a:ext cx="63500" cy="234950"/>
          </a:xfrm>
          <a:custGeom>
            <a:avLst/>
            <a:gdLst/>
            <a:ahLst/>
            <a:cxnLst>
              <a:cxn ang="0">
                <a:pos x="0" y="148"/>
              </a:cxn>
              <a:cxn ang="0">
                <a:pos x="14" y="76"/>
              </a:cxn>
              <a:cxn ang="0">
                <a:pos x="40" y="0"/>
              </a:cxn>
            </a:cxnLst>
            <a:rect l="0" t="0" r="r" b="b"/>
            <a:pathLst>
              <a:path w="40" h="148">
                <a:moveTo>
                  <a:pt x="0" y="148"/>
                </a:moveTo>
                <a:cubicBezTo>
                  <a:pt x="3" y="124"/>
                  <a:pt x="7" y="101"/>
                  <a:pt x="14" y="76"/>
                </a:cubicBezTo>
                <a:cubicBezTo>
                  <a:pt x="21" y="51"/>
                  <a:pt x="30" y="25"/>
                  <a:pt x="40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" name="Freeform 30"/>
          <p:cNvSpPr>
            <a:spLocks/>
          </p:cNvSpPr>
          <p:nvPr/>
        </p:nvSpPr>
        <p:spPr bwMode="auto">
          <a:xfrm>
            <a:off x="1084263" y="1828800"/>
            <a:ext cx="63500" cy="142875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16" y="48"/>
              </a:cxn>
              <a:cxn ang="0">
                <a:pos x="40" y="0"/>
              </a:cxn>
            </a:cxnLst>
            <a:rect l="0" t="0" r="r" b="b"/>
            <a:pathLst>
              <a:path w="40" h="90">
                <a:moveTo>
                  <a:pt x="0" y="90"/>
                </a:moveTo>
                <a:cubicBezTo>
                  <a:pt x="4" y="76"/>
                  <a:pt x="9" y="63"/>
                  <a:pt x="16" y="48"/>
                </a:cubicBezTo>
                <a:cubicBezTo>
                  <a:pt x="23" y="33"/>
                  <a:pt x="35" y="9"/>
                  <a:pt x="40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9" name="Freeform 31"/>
          <p:cNvSpPr>
            <a:spLocks/>
          </p:cNvSpPr>
          <p:nvPr/>
        </p:nvSpPr>
        <p:spPr bwMode="auto">
          <a:xfrm>
            <a:off x="1141413" y="1701800"/>
            <a:ext cx="85725" cy="139700"/>
          </a:xfrm>
          <a:custGeom>
            <a:avLst/>
            <a:gdLst/>
            <a:ahLst/>
            <a:cxnLst>
              <a:cxn ang="0">
                <a:pos x="0" y="88"/>
              </a:cxn>
              <a:cxn ang="0">
                <a:pos x="18" y="46"/>
              </a:cxn>
              <a:cxn ang="0">
                <a:pos x="54" y="0"/>
              </a:cxn>
            </a:cxnLst>
            <a:rect l="0" t="0" r="r" b="b"/>
            <a:pathLst>
              <a:path w="54" h="88">
                <a:moveTo>
                  <a:pt x="0" y="88"/>
                </a:moveTo>
                <a:cubicBezTo>
                  <a:pt x="4" y="74"/>
                  <a:pt x="9" y="61"/>
                  <a:pt x="18" y="46"/>
                </a:cubicBezTo>
                <a:cubicBezTo>
                  <a:pt x="27" y="31"/>
                  <a:pt x="40" y="15"/>
                  <a:pt x="54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80" name="Freeform 32"/>
          <p:cNvSpPr>
            <a:spLocks/>
          </p:cNvSpPr>
          <p:nvPr/>
        </p:nvSpPr>
        <p:spPr bwMode="auto">
          <a:xfrm>
            <a:off x="1217613" y="1584325"/>
            <a:ext cx="165100" cy="127000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34" y="44"/>
              </a:cxn>
              <a:cxn ang="0">
                <a:pos x="104" y="0"/>
              </a:cxn>
            </a:cxnLst>
            <a:rect l="0" t="0" r="r" b="b"/>
            <a:pathLst>
              <a:path w="104" h="80">
                <a:moveTo>
                  <a:pt x="0" y="80"/>
                </a:moveTo>
                <a:cubicBezTo>
                  <a:pt x="8" y="68"/>
                  <a:pt x="17" y="57"/>
                  <a:pt x="34" y="44"/>
                </a:cubicBezTo>
                <a:cubicBezTo>
                  <a:pt x="51" y="31"/>
                  <a:pt x="90" y="6"/>
                  <a:pt x="104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81" name="Freeform 33"/>
          <p:cNvSpPr>
            <a:spLocks/>
          </p:cNvSpPr>
          <p:nvPr/>
        </p:nvSpPr>
        <p:spPr bwMode="auto">
          <a:xfrm>
            <a:off x="1373188" y="1549400"/>
            <a:ext cx="231775" cy="34925"/>
          </a:xfrm>
          <a:custGeom>
            <a:avLst/>
            <a:gdLst/>
            <a:ahLst/>
            <a:cxnLst>
              <a:cxn ang="0">
                <a:pos x="0" y="22"/>
              </a:cxn>
              <a:cxn ang="0">
                <a:pos x="68" y="4"/>
              </a:cxn>
              <a:cxn ang="0">
                <a:pos x="146" y="0"/>
              </a:cxn>
            </a:cxnLst>
            <a:rect l="0" t="0" r="r" b="b"/>
            <a:pathLst>
              <a:path w="146" h="22">
                <a:moveTo>
                  <a:pt x="0" y="22"/>
                </a:moveTo>
                <a:cubicBezTo>
                  <a:pt x="22" y="15"/>
                  <a:pt x="44" y="8"/>
                  <a:pt x="68" y="4"/>
                </a:cubicBezTo>
                <a:cubicBezTo>
                  <a:pt x="92" y="0"/>
                  <a:pt x="119" y="0"/>
                  <a:pt x="146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82" name="Line 34"/>
          <p:cNvSpPr>
            <a:spLocks noChangeShapeType="1"/>
          </p:cNvSpPr>
          <p:nvPr/>
        </p:nvSpPr>
        <p:spPr bwMode="auto">
          <a:xfrm>
            <a:off x="1601788" y="1546225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3" name="Line 35"/>
          <p:cNvSpPr>
            <a:spLocks noChangeShapeType="1"/>
          </p:cNvSpPr>
          <p:nvPr/>
        </p:nvSpPr>
        <p:spPr bwMode="auto">
          <a:xfrm>
            <a:off x="1903413" y="1806575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4" name="Line 36"/>
          <p:cNvSpPr>
            <a:spLocks noChangeShapeType="1"/>
          </p:cNvSpPr>
          <p:nvPr/>
        </p:nvSpPr>
        <p:spPr bwMode="auto">
          <a:xfrm>
            <a:off x="2490788" y="2314575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5" name="Line 37"/>
          <p:cNvSpPr>
            <a:spLocks noChangeShapeType="1"/>
          </p:cNvSpPr>
          <p:nvPr/>
        </p:nvSpPr>
        <p:spPr bwMode="auto">
          <a:xfrm>
            <a:off x="2784475" y="2571750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6" name="Line 38"/>
          <p:cNvSpPr>
            <a:spLocks noChangeShapeType="1"/>
          </p:cNvSpPr>
          <p:nvPr/>
        </p:nvSpPr>
        <p:spPr bwMode="auto">
          <a:xfrm>
            <a:off x="2195513" y="2058988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7" name="Line 39"/>
          <p:cNvSpPr>
            <a:spLocks noChangeShapeType="1"/>
          </p:cNvSpPr>
          <p:nvPr/>
        </p:nvSpPr>
        <p:spPr bwMode="auto">
          <a:xfrm>
            <a:off x="3009900" y="2768600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8" name="Line 40"/>
          <p:cNvSpPr>
            <a:spLocks noChangeShapeType="1"/>
          </p:cNvSpPr>
          <p:nvPr/>
        </p:nvSpPr>
        <p:spPr bwMode="auto">
          <a:xfrm>
            <a:off x="3225800" y="2955925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9" name="Line 41"/>
          <p:cNvSpPr>
            <a:spLocks noChangeShapeType="1"/>
          </p:cNvSpPr>
          <p:nvPr/>
        </p:nvSpPr>
        <p:spPr bwMode="auto">
          <a:xfrm>
            <a:off x="3374316" y="3092450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90" name="Text Box 42"/>
          <p:cNvSpPr txBox="1">
            <a:spLocks noChangeArrowheads="1"/>
          </p:cNvSpPr>
          <p:nvPr/>
        </p:nvSpPr>
        <p:spPr bwMode="auto">
          <a:xfrm>
            <a:off x="2414588" y="833438"/>
            <a:ext cx="1187450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/>
            <a:r>
              <a:rPr lang="en-US">
                <a:solidFill>
                  <a:srgbClr val="0099FF"/>
                </a:solidFill>
              </a:rPr>
              <a:t>Kicker On</a:t>
            </a:r>
          </a:p>
        </p:txBody>
      </p:sp>
      <p:sp>
        <p:nvSpPr>
          <p:cNvPr id="2091" name="Line 43"/>
          <p:cNvSpPr>
            <a:spLocks noChangeShapeType="1"/>
          </p:cNvSpPr>
          <p:nvPr/>
        </p:nvSpPr>
        <p:spPr bwMode="auto">
          <a:xfrm flipH="1">
            <a:off x="1725613" y="1050925"/>
            <a:ext cx="635000" cy="0"/>
          </a:xfrm>
          <a:prstGeom prst="line">
            <a:avLst/>
          </a:prstGeom>
          <a:noFill/>
          <a:ln w="57150">
            <a:solidFill>
              <a:srgbClr val="0099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92" name="Text Box 44"/>
          <p:cNvSpPr txBox="1">
            <a:spLocks noChangeArrowheads="1"/>
          </p:cNvSpPr>
          <p:nvPr/>
        </p:nvSpPr>
        <p:spPr bwMode="auto">
          <a:xfrm>
            <a:off x="652463" y="3779838"/>
            <a:ext cx="1200150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Fill Period</a:t>
            </a:r>
          </a:p>
        </p:txBody>
      </p:sp>
      <p:sp>
        <p:nvSpPr>
          <p:cNvPr id="2093" name="Line 45"/>
          <p:cNvSpPr>
            <a:spLocks noChangeShapeType="1"/>
          </p:cNvSpPr>
          <p:nvPr/>
        </p:nvSpPr>
        <p:spPr bwMode="auto">
          <a:xfrm flipV="1">
            <a:off x="1243013" y="2816225"/>
            <a:ext cx="0" cy="977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94" name="Text Box 46"/>
          <p:cNvSpPr txBox="1">
            <a:spLocks noChangeArrowheads="1"/>
          </p:cNvSpPr>
          <p:nvPr/>
        </p:nvSpPr>
        <p:spPr bwMode="auto">
          <a:xfrm>
            <a:off x="2325688" y="1773238"/>
            <a:ext cx="2305050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/>
            <a:r>
              <a:rPr lang="en-US">
                <a:solidFill>
                  <a:srgbClr val="33CC33"/>
                </a:solidFill>
              </a:rPr>
              <a:t>Measurement Period</a:t>
            </a:r>
          </a:p>
        </p:txBody>
      </p:sp>
      <p:sp>
        <p:nvSpPr>
          <p:cNvPr id="2095" name="Text Box 47"/>
          <p:cNvSpPr txBox="1">
            <a:spLocks noChangeArrowheads="1"/>
          </p:cNvSpPr>
          <p:nvPr/>
        </p:nvSpPr>
        <p:spPr bwMode="auto">
          <a:xfrm>
            <a:off x="1599167" y="152400"/>
            <a:ext cx="4783600" cy="52318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/>
            <a:r>
              <a:rPr lang="en-US" sz="2800">
                <a:solidFill>
                  <a:schemeClr val="bg2"/>
                </a:solidFill>
              </a:rPr>
              <a:t>The experimental </a:t>
            </a:r>
            <a:r>
              <a:rPr lang="en-US" sz="2800" smtClean="0">
                <a:solidFill>
                  <a:schemeClr val="bg2"/>
                </a:solidFill>
              </a:rPr>
              <a:t>concept…</a:t>
            </a:r>
            <a:endParaRPr lang="en-US" sz="2800">
              <a:solidFill>
                <a:schemeClr val="bg2"/>
              </a:solidFill>
            </a:endParaRPr>
          </a:p>
        </p:txBody>
      </p:sp>
      <p:sp>
        <p:nvSpPr>
          <p:cNvPr id="2096" name="Text Box 48"/>
          <p:cNvSpPr txBox="1">
            <a:spLocks noChangeArrowheads="1"/>
          </p:cNvSpPr>
          <p:nvPr/>
        </p:nvSpPr>
        <p:spPr bwMode="auto">
          <a:xfrm>
            <a:off x="2497138" y="3411538"/>
            <a:ext cx="548467" cy="32312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/>
            <a:r>
              <a:rPr lang="en-US">
                <a:solidFill>
                  <a:schemeClr val="bg2"/>
                </a:solidFill>
              </a:rPr>
              <a:t>time</a:t>
            </a:r>
          </a:p>
        </p:txBody>
      </p:sp>
      <p:sp>
        <p:nvSpPr>
          <p:cNvPr id="2097" name="Text Box 49"/>
          <p:cNvSpPr txBox="1">
            <a:spLocks noChangeArrowheads="1"/>
          </p:cNvSpPr>
          <p:nvPr/>
        </p:nvSpPr>
        <p:spPr bwMode="auto">
          <a:xfrm rot="16200000">
            <a:off x="-461324" y="2164123"/>
            <a:ext cx="1813236" cy="32312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/>
            <a:r>
              <a:rPr lang="en-US">
                <a:solidFill>
                  <a:schemeClr val="bg2"/>
                </a:solidFill>
              </a:rPr>
              <a:t>Number (log scale)</a:t>
            </a:r>
          </a:p>
        </p:txBody>
      </p:sp>
      <p:sp>
        <p:nvSpPr>
          <p:cNvPr id="2099" name="Rectangle 51"/>
          <p:cNvSpPr>
            <a:spLocks noChangeArrowheads="1"/>
          </p:cNvSpPr>
          <p:nvPr/>
        </p:nvSpPr>
        <p:spPr bwMode="auto">
          <a:xfrm rot="-1047448">
            <a:off x="2986087" y="6121315"/>
            <a:ext cx="1436688" cy="109538"/>
          </a:xfrm>
          <a:prstGeom prst="rect">
            <a:avLst/>
          </a:prstGeom>
          <a:solidFill>
            <a:schemeClr val="bg2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00" name="Rectangle 52"/>
          <p:cNvSpPr>
            <a:spLocks noChangeArrowheads="1"/>
          </p:cNvSpPr>
          <p:nvPr/>
        </p:nvSpPr>
        <p:spPr bwMode="auto">
          <a:xfrm rot="-998948">
            <a:off x="2700337" y="5245034"/>
            <a:ext cx="1447800" cy="111125"/>
          </a:xfrm>
          <a:prstGeom prst="rect">
            <a:avLst/>
          </a:prstGeom>
          <a:solidFill>
            <a:schemeClr val="bg2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01" name="Text Box 53"/>
          <p:cNvSpPr txBox="1">
            <a:spLocks noChangeArrowheads="1"/>
          </p:cNvSpPr>
          <p:nvPr/>
        </p:nvSpPr>
        <p:spPr bwMode="auto">
          <a:xfrm rot="20625452">
            <a:off x="3019792" y="4933613"/>
            <a:ext cx="1092200" cy="2746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lIns="91400" tIns="45702" rIns="91400" bIns="4570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3333CC"/>
                </a:solidFill>
              </a:rPr>
              <a:t>-12.5 kV</a:t>
            </a:r>
          </a:p>
        </p:txBody>
      </p:sp>
      <p:sp>
        <p:nvSpPr>
          <p:cNvPr id="2102" name="Text Box 54"/>
          <p:cNvSpPr txBox="1">
            <a:spLocks noChangeArrowheads="1"/>
          </p:cNvSpPr>
          <p:nvPr/>
        </p:nvSpPr>
        <p:spPr bwMode="auto">
          <a:xfrm rot="-1020029">
            <a:off x="3584564" y="6148782"/>
            <a:ext cx="708025" cy="2746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/>
            <a:r>
              <a:rPr lang="en-US" sz="1200" b="1">
                <a:solidFill>
                  <a:srgbClr val="3333CC"/>
                </a:solidFill>
              </a:rPr>
              <a:t>12.5 kV</a:t>
            </a: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 rot="399382">
            <a:off x="3062287" y="5283115"/>
            <a:ext cx="1103313" cy="877888"/>
            <a:chOff x="1921" y="3264"/>
            <a:chExt cx="695" cy="553"/>
          </a:xfrm>
        </p:grpSpPr>
        <p:sp>
          <p:nvSpPr>
            <p:cNvPr id="2104" name="Line 56"/>
            <p:cNvSpPr>
              <a:spLocks noChangeShapeType="1"/>
            </p:cNvSpPr>
            <p:nvPr/>
          </p:nvSpPr>
          <p:spPr bwMode="auto">
            <a:xfrm flipH="1" flipV="1">
              <a:off x="2480" y="3264"/>
              <a:ext cx="136" cy="296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5" name="Line 57"/>
            <p:cNvSpPr>
              <a:spLocks noChangeShapeType="1"/>
            </p:cNvSpPr>
            <p:nvPr/>
          </p:nvSpPr>
          <p:spPr bwMode="auto">
            <a:xfrm flipH="1" flipV="1">
              <a:off x="1921" y="3521"/>
              <a:ext cx="136" cy="296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6" name="Line 58"/>
            <p:cNvSpPr>
              <a:spLocks noChangeShapeType="1"/>
            </p:cNvSpPr>
            <p:nvPr/>
          </p:nvSpPr>
          <p:spPr bwMode="auto">
            <a:xfrm flipH="1" flipV="1">
              <a:off x="2094" y="3434"/>
              <a:ext cx="136" cy="296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7" name="Line 59"/>
            <p:cNvSpPr>
              <a:spLocks noChangeShapeType="1"/>
            </p:cNvSpPr>
            <p:nvPr/>
          </p:nvSpPr>
          <p:spPr bwMode="auto">
            <a:xfrm flipH="1" flipV="1">
              <a:off x="2283" y="3347"/>
              <a:ext cx="136" cy="296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08" name="Oval 60"/>
          <p:cNvSpPr>
            <a:spLocks noChangeArrowheads="1"/>
          </p:cNvSpPr>
          <p:nvPr/>
        </p:nvSpPr>
        <p:spPr bwMode="auto">
          <a:xfrm>
            <a:off x="2647950" y="6008603"/>
            <a:ext cx="112712" cy="109537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09" name="Text Box 61"/>
          <p:cNvSpPr txBox="1">
            <a:spLocks noChangeArrowheads="1"/>
          </p:cNvSpPr>
          <p:nvPr/>
        </p:nvSpPr>
        <p:spPr bwMode="auto">
          <a:xfrm>
            <a:off x="1443038" y="820738"/>
            <a:ext cx="1010132" cy="32312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Real data</a:t>
            </a:r>
          </a:p>
        </p:txBody>
      </p:sp>
      <p:sp>
        <p:nvSpPr>
          <p:cNvPr id="2110" name="AutoShape 62"/>
          <p:cNvSpPr>
            <a:spLocks noChangeArrowheads="1"/>
          </p:cNvSpPr>
          <p:nvPr/>
        </p:nvSpPr>
        <p:spPr bwMode="auto">
          <a:xfrm>
            <a:off x="228600" y="152400"/>
            <a:ext cx="8077200" cy="5334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112" name="Picture 64" descr="ExperimentalOverviewFromData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152525"/>
            <a:ext cx="3914775" cy="2846388"/>
          </a:xfrm>
          <a:prstGeom prst="rect">
            <a:avLst/>
          </a:prstGeom>
          <a:noFill/>
        </p:spPr>
      </p:pic>
      <p:pic>
        <p:nvPicPr>
          <p:cNvPr id="61" name="Picture 22" descr="F:\EigeneDateien\MuLan\Kicker\PICT0313.JPG"/>
          <p:cNvPicPr>
            <a:picLocks noChangeAspect="1" noChangeArrowheads="1"/>
          </p:cNvPicPr>
          <p:nvPr/>
        </p:nvPicPr>
        <p:blipFill>
          <a:blip r:embed="rId5" cstate="print"/>
          <a:srcRect r="9833"/>
          <a:stretch>
            <a:fillRect/>
          </a:stretch>
        </p:blipFill>
        <p:spPr bwMode="auto">
          <a:xfrm>
            <a:off x="228600" y="4191000"/>
            <a:ext cx="2058988" cy="254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6941600" y="430568"/>
            <a:ext cx="2212975" cy="2078038"/>
            <a:chOff x="3754" y="2693"/>
            <a:chExt cx="1394" cy="1309"/>
          </a:xfrm>
        </p:grpSpPr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3754" y="3148"/>
              <a:ext cx="1098" cy="854"/>
              <a:chOff x="4086" y="3338"/>
              <a:chExt cx="1098" cy="854"/>
            </a:xfrm>
          </p:grpSpPr>
          <p:sp>
            <p:nvSpPr>
              <p:cNvPr id="66" name="Line 47"/>
              <p:cNvSpPr>
                <a:spLocks noChangeShapeType="1"/>
              </p:cNvSpPr>
              <p:nvPr/>
            </p:nvSpPr>
            <p:spPr bwMode="auto">
              <a:xfrm flipH="1">
                <a:off x="4756" y="3444"/>
                <a:ext cx="428" cy="287"/>
              </a:xfrm>
              <a:prstGeom prst="line">
                <a:avLst/>
              </a:prstGeom>
              <a:noFill/>
              <a:ln w="3672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AutoShape 48"/>
              <p:cNvSpPr>
                <a:spLocks noChangeArrowheads="1"/>
              </p:cNvSpPr>
              <p:nvPr/>
            </p:nvSpPr>
            <p:spPr bwMode="auto">
              <a:xfrm rot="1260000">
                <a:off x="4341" y="3338"/>
                <a:ext cx="735" cy="657"/>
              </a:xfrm>
              <a:prstGeom prst="triangle">
                <a:avLst>
                  <a:gd name="adj" fmla="val 50000"/>
                </a:avLst>
              </a:prstGeom>
              <a:solidFill>
                <a:srgbClr val="BBE0E3"/>
              </a:solidFill>
              <a:ln w="9360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BBE0E3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8" name="AutoShape 49"/>
              <p:cNvSpPr>
                <a:spLocks noChangeArrowheads="1"/>
              </p:cNvSpPr>
              <p:nvPr/>
            </p:nvSpPr>
            <p:spPr bwMode="auto">
              <a:xfrm rot="1260000">
                <a:off x="4176" y="3452"/>
                <a:ext cx="735" cy="657"/>
              </a:xfrm>
              <a:prstGeom prst="triangle">
                <a:avLst>
                  <a:gd name="adj" fmla="val 50000"/>
                </a:avLst>
              </a:prstGeom>
              <a:solidFill>
                <a:srgbClr val="BBE0E3"/>
              </a:solidFill>
              <a:ln w="9360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BBE0E3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9" name="Line 50"/>
              <p:cNvSpPr>
                <a:spLocks noChangeShapeType="1"/>
              </p:cNvSpPr>
              <p:nvPr/>
            </p:nvSpPr>
            <p:spPr bwMode="auto">
              <a:xfrm flipH="1">
                <a:off x="4086" y="3905"/>
                <a:ext cx="428" cy="287"/>
              </a:xfrm>
              <a:prstGeom prst="line">
                <a:avLst/>
              </a:prstGeom>
              <a:noFill/>
              <a:ln w="3672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5" name="Text Box 51"/>
            <p:cNvSpPr txBox="1">
              <a:spLocks noChangeArrowheads="1"/>
            </p:cNvSpPr>
            <p:nvPr/>
          </p:nvSpPr>
          <p:spPr bwMode="auto">
            <a:xfrm>
              <a:off x="4336" y="2693"/>
              <a:ext cx="812" cy="3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/>
            <a:lstStyle/>
            <a:p>
              <a:pPr defTabSz="457200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</a:tabLst>
              </a:pPr>
              <a:r>
                <a:rPr lang="en-GB" sz="2000">
                  <a:solidFill>
                    <a:srgbClr val="FF0000"/>
                  </a:solidFill>
                  <a:effectLst/>
                  <a:ea typeface="msgothic"/>
                  <a:cs typeface="msgothic"/>
                </a:rPr>
                <a:t>Inner/Outer</a:t>
              </a:r>
            </a:p>
            <a:p>
              <a:pPr defTabSz="457200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</a:tabLst>
              </a:pPr>
              <a:r>
                <a:rPr lang="en-GB" sz="2000">
                  <a:solidFill>
                    <a:srgbClr val="FF0000"/>
                  </a:solidFill>
                  <a:effectLst/>
                  <a:ea typeface="msgothic"/>
                  <a:cs typeface="msgothic"/>
                </a:rPr>
                <a:t>tile pair</a:t>
              </a:r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5147723" y="1646592"/>
            <a:ext cx="3136900" cy="1385888"/>
            <a:chOff x="2956" y="3637"/>
            <a:chExt cx="1976" cy="873"/>
          </a:xfrm>
        </p:grpSpPr>
        <p:sp>
          <p:nvSpPr>
            <p:cNvPr id="71" name="Freeform 54"/>
            <p:cNvSpPr>
              <a:spLocks noChangeArrowheads="1"/>
            </p:cNvSpPr>
            <p:nvPr/>
          </p:nvSpPr>
          <p:spPr bwMode="auto">
            <a:xfrm>
              <a:off x="2978" y="4055"/>
              <a:ext cx="577" cy="138"/>
            </a:xfrm>
            <a:custGeom>
              <a:avLst/>
              <a:gdLst/>
              <a:ahLst/>
              <a:cxnLst>
                <a:cxn ang="0">
                  <a:pos x="0" y="606"/>
                </a:cxn>
                <a:cxn ang="0">
                  <a:pos x="640" y="606"/>
                </a:cxn>
                <a:cxn ang="0">
                  <a:pos x="640" y="0"/>
                </a:cxn>
                <a:cxn ang="0">
                  <a:pos x="1919" y="0"/>
                </a:cxn>
                <a:cxn ang="0">
                  <a:pos x="1919" y="606"/>
                </a:cxn>
                <a:cxn ang="0">
                  <a:pos x="2542" y="606"/>
                </a:cxn>
              </a:cxnLst>
              <a:rect l="0" t="0" r="r" b="b"/>
              <a:pathLst>
                <a:path w="2543" h="607">
                  <a:moveTo>
                    <a:pt x="0" y="606"/>
                  </a:moveTo>
                  <a:lnTo>
                    <a:pt x="640" y="606"/>
                  </a:lnTo>
                  <a:lnTo>
                    <a:pt x="640" y="0"/>
                  </a:lnTo>
                  <a:lnTo>
                    <a:pt x="1919" y="0"/>
                  </a:lnTo>
                  <a:lnTo>
                    <a:pt x="1919" y="606"/>
                  </a:lnTo>
                  <a:lnTo>
                    <a:pt x="2542" y="606"/>
                  </a:lnTo>
                </a:path>
              </a:pathLst>
            </a:cu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Freeform 55"/>
            <p:cNvSpPr>
              <a:spLocks noChangeArrowheads="1"/>
            </p:cNvSpPr>
            <p:nvPr/>
          </p:nvSpPr>
          <p:spPr bwMode="auto">
            <a:xfrm>
              <a:off x="3156" y="4131"/>
              <a:ext cx="577" cy="138"/>
            </a:xfrm>
            <a:custGeom>
              <a:avLst/>
              <a:gdLst/>
              <a:ahLst/>
              <a:cxnLst>
                <a:cxn ang="0">
                  <a:pos x="0" y="606"/>
                </a:cxn>
                <a:cxn ang="0">
                  <a:pos x="640" y="606"/>
                </a:cxn>
                <a:cxn ang="0">
                  <a:pos x="640" y="0"/>
                </a:cxn>
                <a:cxn ang="0">
                  <a:pos x="1919" y="0"/>
                </a:cxn>
                <a:cxn ang="0">
                  <a:pos x="1919" y="606"/>
                </a:cxn>
                <a:cxn ang="0">
                  <a:pos x="2542" y="606"/>
                </a:cxn>
              </a:cxnLst>
              <a:rect l="0" t="0" r="r" b="b"/>
              <a:pathLst>
                <a:path w="2543" h="607">
                  <a:moveTo>
                    <a:pt x="0" y="606"/>
                  </a:moveTo>
                  <a:lnTo>
                    <a:pt x="640" y="606"/>
                  </a:lnTo>
                  <a:lnTo>
                    <a:pt x="640" y="0"/>
                  </a:lnTo>
                  <a:lnTo>
                    <a:pt x="1919" y="0"/>
                  </a:lnTo>
                  <a:lnTo>
                    <a:pt x="1919" y="606"/>
                  </a:lnTo>
                  <a:lnTo>
                    <a:pt x="2542" y="606"/>
                  </a:lnTo>
                </a:path>
              </a:pathLst>
            </a:cu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Text Box 56"/>
            <p:cNvSpPr txBox="1">
              <a:spLocks noChangeArrowheads="1"/>
            </p:cNvSpPr>
            <p:nvPr/>
          </p:nvSpPr>
          <p:spPr bwMode="auto">
            <a:xfrm>
              <a:off x="2956" y="3637"/>
              <a:ext cx="581" cy="3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/>
            <a:lstStyle/>
            <a:p>
              <a:pPr defTabSz="457200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</a:tabLst>
              </a:pPr>
              <a:r>
                <a:rPr lang="en-GB" sz="2000">
                  <a:solidFill>
                    <a:srgbClr val="FF0000"/>
                  </a:solidFill>
                  <a:effectLst/>
                  <a:ea typeface="msgothic"/>
                  <a:cs typeface="msgothic"/>
                </a:rPr>
                <a:t>MHTDC</a:t>
              </a:r>
            </a:p>
            <a:p>
              <a:pPr defTabSz="457200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</a:tabLst>
              </a:pPr>
              <a:r>
                <a:rPr lang="en-GB" sz="2000">
                  <a:solidFill>
                    <a:srgbClr val="FF0000"/>
                  </a:solidFill>
                  <a:effectLst/>
                  <a:ea typeface="msgothic"/>
                  <a:cs typeface="msgothic"/>
                </a:rPr>
                <a:t>(2004)</a:t>
              </a:r>
            </a:p>
          </p:txBody>
        </p:sp>
        <p:sp>
          <p:nvSpPr>
            <p:cNvPr id="74" name="Freeform 57"/>
            <p:cNvSpPr>
              <a:spLocks/>
            </p:cNvSpPr>
            <p:nvPr/>
          </p:nvSpPr>
          <p:spPr bwMode="auto">
            <a:xfrm>
              <a:off x="3644" y="4156"/>
              <a:ext cx="803" cy="115"/>
            </a:xfrm>
            <a:custGeom>
              <a:avLst/>
              <a:gdLst/>
              <a:ahLst/>
              <a:cxnLst>
                <a:cxn ang="0">
                  <a:pos x="3541" y="0"/>
                </a:cxn>
                <a:cxn ang="0">
                  <a:pos x="0" y="155"/>
                </a:cxn>
              </a:cxnLst>
              <a:rect l="0" t="0" r="r" b="b"/>
              <a:pathLst>
                <a:path w="3542" h="506">
                  <a:moveTo>
                    <a:pt x="3541" y="0"/>
                  </a:moveTo>
                  <a:cubicBezTo>
                    <a:pt x="1906" y="505"/>
                    <a:pt x="0" y="155"/>
                    <a:pt x="0" y="155"/>
                  </a:cubicBezTo>
                </a:path>
              </a:pathLst>
            </a:custGeom>
            <a:noFill/>
            <a:ln w="3672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Freeform 58"/>
            <p:cNvSpPr>
              <a:spLocks/>
            </p:cNvSpPr>
            <p:nvPr/>
          </p:nvSpPr>
          <p:spPr bwMode="auto">
            <a:xfrm>
              <a:off x="3441" y="4165"/>
              <a:ext cx="1491" cy="724"/>
            </a:xfrm>
            <a:custGeom>
              <a:avLst/>
              <a:gdLst/>
              <a:ahLst/>
              <a:cxnLst>
                <a:cxn ang="0">
                  <a:pos x="6576" y="0"/>
                </a:cxn>
                <a:cxn ang="0">
                  <a:pos x="0" y="389"/>
                </a:cxn>
              </a:cxnLst>
              <a:rect l="0" t="0" r="r" b="b"/>
              <a:pathLst>
                <a:path w="6577" h="3191">
                  <a:moveTo>
                    <a:pt x="6576" y="0"/>
                  </a:moveTo>
                  <a:cubicBezTo>
                    <a:pt x="2607" y="3190"/>
                    <a:pt x="0" y="389"/>
                    <a:pt x="0" y="389"/>
                  </a:cubicBezTo>
                </a:path>
              </a:pathLst>
            </a:cu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4484149" y="370242"/>
            <a:ext cx="3619500" cy="1231900"/>
            <a:chOff x="2538" y="2782"/>
            <a:chExt cx="2280" cy="776"/>
          </a:xfrm>
        </p:grpSpPr>
        <p:grpSp>
          <p:nvGrpSpPr>
            <p:cNvPr id="7" name="Group 60"/>
            <p:cNvGrpSpPr>
              <a:grpSpLocks/>
            </p:cNvGrpSpPr>
            <p:nvPr/>
          </p:nvGrpSpPr>
          <p:grpSpPr bwMode="auto">
            <a:xfrm>
              <a:off x="3365" y="2921"/>
              <a:ext cx="522" cy="533"/>
              <a:chOff x="3365" y="2921"/>
              <a:chExt cx="522" cy="533"/>
            </a:xfrm>
          </p:grpSpPr>
          <p:grpSp>
            <p:nvGrpSpPr>
              <p:cNvPr id="8" name="Group 61"/>
              <p:cNvGrpSpPr>
                <a:grpSpLocks/>
              </p:cNvGrpSpPr>
              <p:nvPr/>
            </p:nvGrpSpPr>
            <p:grpSpPr bwMode="auto">
              <a:xfrm>
                <a:off x="3440" y="2921"/>
                <a:ext cx="107" cy="533"/>
                <a:chOff x="3440" y="2921"/>
                <a:chExt cx="107" cy="533"/>
              </a:xfrm>
            </p:grpSpPr>
            <p:sp>
              <p:nvSpPr>
                <p:cNvPr id="92" name="Rectangle 62"/>
                <p:cNvSpPr>
                  <a:spLocks noChangeArrowheads="1"/>
                </p:cNvSpPr>
                <p:nvPr/>
              </p:nvSpPr>
              <p:spPr bwMode="auto">
                <a:xfrm>
                  <a:off x="3440" y="3187"/>
                  <a:ext cx="27" cy="266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3" name="Rectangle 63"/>
                <p:cNvSpPr>
                  <a:spLocks noChangeArrowheads="1"/>
                </p:cNvSpPr>
                <p:nvPr/>
              </p:nvSpPr>
              <p:spPr bwMode="auto">
                <a:xfrm>
                  <a:off x="3467" y="2921"/>
                  <a:ext cx="27" cy="53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4" name="Rectangle 64"/>
                <p:cNvSpPr>
                  <a:spLocks noChangeArrowheads="1"/>
                </p:cNvSpPr>
                <p:nvPr/>
              </p:nvSpPr>
              <p:spPr bwMode="auto">
                <a:xfrm>
                  <a:off x="3493" y="3028"/>
                  <a:ext cx="27" cy="426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5" name="Rectangle 65"/>
                <p:cNvSpPr>
                  <a:spLocks noChangeArrowheads="1"/>
                </p:cNvSpPr>
                <p:nvPr/>
              </p:nvSpPr>
              <p:spPr bwMode="auto">
                <a:xfrm>
                  <a:off x="3520" y="3240"/>
                  <a:ext cx="27" cy="213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90" name="Rectangle 66"/>
              <p:cNvSpPr>
                <a:spLocks noChangeArrowheads="1"/>
              </p:cNvSpPr>
              <p:nvPr/>
            </p:nvSpPr>
            <p:spPr bwMode="auto">
              <a:xfrm>
                <a:off x="3541" y="3268"/>
                <a:ext cx="346" cy="186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" name="Rectangle 67"/>
              <p:cNvSpPr>
                <a:spLocks noChangeArrowheads="1"/>
              </p:cNvSpPr>
              <p:nvPr/>
            </p:nvSpPr>
            <p:spPr bwMode="auto">
              <a:xfrm>
                <a:off x="3365" y="3268"/>
                <a:ext cx="346" cy="186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9" name="Group 68"/>
            <p:cNvGrpSpPr>
              <a:grpSpLocks/>
            </p:cNvGrpSpPr>
            <p:nvPr/>
          </p:nvGrpSpPr>
          <p:grpSpPr bwMode="auto">
            <a:xfrm>
              <a:off x="3505" y="3025"/>
              <a:ext cx="522" cy="533"/>
              <a:chOff x="3505" y="3025"/>
              <a:chExt cx="522" cy="533"/>
            </a:xfrm>
          </p:grpSpPr>
          <p:grpSp>
            <p:nvGrpSpPr>
              <p:cNvPr id="10" name="Group 69"/>
              <p:cNvGrpSpPr>
                <a:grpSpLocks/>
              </p:cNvGrpSpPr>
              <p:nvPr/>
            </p:nvGrpSpPr>
            <p:grpSpPr bwMode="auto">
              <a:xfrm>
                <a:off x="3580" y="3025"/>
                <a:ext cx="107" cy="533"/>
                <a:chOff x="3580" y="3025"/>
                <a:chExt cx="107" cy="533"/>
              </a:xfrm>
            </p:grpSpPr>
            <p:sp>
              <p:nvSpPr>
                <p:cNvPr id="85" name="Rectangle 70"/>
                <p:cNvSpPr>
                  <a:spLocks noChangeArrowheads="1"/>
                </p:cNvSpPr>
                <p:nvPr/>
              </p:nvSpPr>
              <p:spPr bwMode="auto">
                <a:xfrm>
                  <a:off x="3580" y="3292"/>
                  <a:ext cx="27" cy="266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6" name="Rectangle 71"/>
                <p:cNvSpPr>
                  <a:spLocks noChangeArrowheads="1"/>
                </p:cNvSpPr>
                <p:nvPr/>
              </p:nvSpPr>
              <p:spPr bwMode="auto">
                <a:xfrm>
                  <a:off x="3606" y="3025"/>
                  <a:ext cx="27" cy="532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7" name="Rectangle 72"/>
                <p:cNvSpPr>
                  <a:spLocks noChangeArrowheads="1"/>
                </p:cNvSpPr>
                <p:nvPr/>
              </p:nvSpPr>
              <p:spPr bwMode="auto">
                <a:xfrm>
                  <a:off x="3633" y="3132"/>
                  <a:ext cx="27" cy="426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8" name="Rectangle 73"/>
                <p:cNvSpPr>
                  <a:spLocks noChangeArrowheads="1"/>
                </p:cNvSpPr>
                <p:nvPr/>
              </p:nvSpPr>
              <p:spPr bwMode="auto">
                <a:xfrm>
                  <a:off x="3660" y="3345"/>
                  <a:ext cx="27" cy="213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83" name="Rectangle 74"/>
              <p:cNvSpPr>
                <a:spLocks noChangeArrowheads="1"/>
              </p:cNvSpPr>
              <p:nvPr/>
            </p:nvSpPr>
            <p:spPr bwMode="auto">
              <a:xfrm>
                <a:off x="3681" y="3372"/>
                <a:ext cx="346" cy="18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Rectangle 75"/>
              <p:cNvSpPr>
                <a:spLocks noChangeArrowheads="1"/>
              </p:cNvSpPr>
              <p:nvPr/>
            </p:nvSpPr>
            <p:spPr bwMode="auto">
              <a:xfrm>
                <a:off x="3505" y="3372"/>
                <a:ext cx="346" cy="18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9" name="Freeform 76"/>
            <p:cNvSpPr>
              <a:spLocks/>
            </p:cNvSpPr>
            <p:nvPr/>
          </p:nvSpPr>
          <p:spPr bwMode="auto">
            <a:xfrm>
              <a:off x="3800" y="2782"/>
              <a:ext cx="1018" cy="505"/>
            </a:xfrm>
            <a:custGeom>
              <a:avLst/>
              <a:gdLst/>
              <a:ahLst/>
              <a:cxnLst>
                <a:cxn ang="0">
                  <a:pos x="4486" y="2224"/>
                </a:cxn>
                <a:cxn ang="0">
                  <a:pos x="0" y="1879"/>
                </a:cxn>
              </a:cxnLst>
              <a:rect l="0" t="0" r="r" b="b"/>
              <a:pathLst>
                <a:path w="4487" h="2225">
                  <a:moveTo>
                    <a:pt x="4486" y="2224"/>
                  </a:moveTo>
                  <a:cubicBezTo>
                    <a:pt x="2109" y="0"/>
                    <a:pt x="0" y="1879"/>
                    <a:pt x="0" y="1879"/>
                  </a:cubicBezTo>
                </a:path>
              </a:pathLst>
            </a:cu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Freeform 77"/>
            <p:cNvSpPr>
              <a:spLocks/>
            </p:cNvSpPr>
            <p:nvPr/>
          </p:nvSpPr>
          <p:spPr bwMode="auto">
            <a:xfrm>
              <a:off x="4044" y="3304"/>
              <a:ext cx="435" cy="226"/>
            </a:xfrm>
            <a:custGeom>
              <a:avLst/>
              <a:gdLst/>
              <a:ahLst/>
              <a:cxnLst>
                <a:cxn ang="0">
                  <a:pos x="1917" y="997"/>
                </a:cxn>
                <a:cxn ang="0">
                  <a:pos x="0" y="499"/>
                </a:cxn>
              </a:cxnLst>
              <a:rect l="0" t="0" r="r" b="b"/>
              <a:pathLst>
                <a:path w="1918" h="998">
                  <a:moveTo>
                    <a:pt x="1917" y="997"/>
                  </a:moveTo>
                  <a:cubicBezTo>
                    <a:pt x="766" y="0"/>
                    <a:pt x="0" y="499"/>
                    <a:pt x="0" y="499"/>
                  </a:cubicBezTo>
                </a:path>
              </a:pathLst>
            </a:custGeom>
            <a:noFill/>
            <a:ln w="3672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Text Box 78"/>
            <p:cNvSpPr txBox="1">
              <a:spLocks noChangeArrowheads="1"/>
            </p:cNvSpPr>
            <p:nvPr/>
          </p:nvSpPr>
          <p:spPr bwMode="auto">
            <a:xfrm>
              <a:off x="2538" y="3019"/>
              <a:ext cx="758" cy="5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/>
            <a:lstStyle/>
            <a:p>
              <a:pPr defTabSz="457200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</a:tabLst>
              </a:pPr>
              <a:r>
                <a:rPr lang="en-GB" sz="2000" smtClean="0">
                  <a:solidFill>
                    <a:srgbClr val="FF0000"/>
                  </a:solidFill>
                  <a:effectLst/>
                  <a:ea typeface="msgothic"/>
                  <a:cs typeface="msgothic"/>
                </a:rPr>
                <a:t>450 </a:t>
              </a:r>
              <a:r>
                <a:rPr lang="en-GB" sz="2000">
                  <a:solidFill>
                    <a:srgbClr val="FF0000"/>
                  </a:solidFill>
                  <a:effectLst/>
                  <a:ea typeface="msgothic"/>
                  <a:cs typeface="msgothic"/>
                </a:rPr>
                <a:t>Mhz</a:t>
              </a:r>
            </a:p>
            <a:p>
              <a:pPr defTabSz="457200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</a:tabLst>
              </a:pPr>
              <a:r>
                <a:rPr lang="en-GB" sz="2000">
                  <a:solidFill>
                    <a:srgbClr val="FF0000"/>
                  </a:solidFill>
                  <a:effectLst/>
                  <a:ea typeface="msgothic"/>
                  <a:cs typeface="msgothic"/>
                </a:rPr>
                <a:t>waveform</a:t>
              </a:r>
            </a:p>
            <a:p>
              <a:pPr defTabSz="457200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</a:tabLst>
              </a:pPr>
              <a:r>
                <a:rPr lang="en-GB" sz="2000">
                  <a:solidFill>
                    <a:srgbClr val="FF0000"/>
                  </a:solidFill>
                  <a:effectLst/>
                  <a:ea typeface="msgothic"/>
                  <a:cs typeface="msgothic"/>
                </a:rPr>
                <a:t>digitization</a:t>
              </a:r>
            </a:p>
          </p:txBody>
        </p:sp>
      </p:grpSp>
      <p:pic>
        <p:nvPicPr>
          <p:cNvPr id="98" name="Picture 4" descr="http://www.pa.uky.edu/~tishenko/eLog/eLogs/MuLan/Presentations/001649/attachments/MuLanBall_v2b_art_hit_3.png"/>
          <p:cNvPicPr>
            <a:picLocks noChangeAspect="1" noChangeArrowheads="1"/>
          </p:cNvPicPr>
          <p:nvPr/>
        </p:nvPicPr>
        <p:blipFill>
          <a:blip r:embed="rId3" cstate="print"/>
          <a:srcRect l="24897" t="65850" r="64178" b="25090"/>
          <a:stretch>
            <a:fillRect/>
          </a:stretch>
        </p:blipFill>
        <p:spPr bwMode="auto">
          <a:xfrm rot="516736">
            <a:off x="5105237" y="4965055"/>
            <a:ext cx="583323" cy="36307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-0.01227 L 0.42413 -0.1972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-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06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799 -0.00116 L 0.43402 -0.1798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8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06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34 -0.00116 L 0.43819 -0.21319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" y="-10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206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35 -0.01227 L 0.44236 -0.1888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8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206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5.E-6 5.92593E-6 L -0.19167 -0.16666 " pathEditMode="relative" ptsTypes="AA">
                                      <p:cBhvr>
                                        <p:cTn id="3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205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6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798 -0.01227 L 0.425 -0.20162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-9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206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05556E-6 7.40741E-7 L 0.43107 -0.18773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" y="-9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2070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0034 -0.00116 L 0.4309 -0.1919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" y="-9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206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5.E-6 4.81481E-6 L 0.15834 0.16666 " pathEditMode="relative" ptsTypes="AA">
                                      <p:cBhvr>
                                        <p:cTn id="6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2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206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6" presetClass="path" presetSubtype="0" accel="50000" decel="5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0035 -0.00116 L 0.42674 -0.19375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" y="-9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206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4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023 C 0.03976 -0.0243 0.08021 -0.04814 0.1 -0.07037 C 0.1198 -0.09259 0.11511 -0.12199 0.11771 -0.13379 " pathEditMode="relative" ptsTypes="aaA">
                                      <p:cBhvr>
                                        <p:cTn id="108" dur="1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14722 -0.27222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" y="-13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1000" fill="hold"/>
                                        <p:tgtEl>
                                          <p:spTgt spid="20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6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38889E-6 -3.7037E-6 L -0.10556 -0.26111 " pathEditMode="relative" rAng="0" ptsTypes="AA">
                                      <p:cBhvr>
                                        <p:cTn id="12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" y="-131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" presetClass="emph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30" dur="1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3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6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018 0.0037 L 0.22865 0.06203 " pathEditMode="relative" rAng="0" ptsTypes="AA">
                                      <p:cBhvr>
                                        <p:cTn id="13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29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0" dur="1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6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91 0.00463 L 0.11128 0.23241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" y="114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1000" fill="hold"/>
                                        <p:tgtEl>
                                          <p:spTgt spid="20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3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5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052 0.00556 L -0.23524 -0.06944 " pathEditMode="relative" rAng="0" ptsTypes="AA">
                                      <p:cBhvr>
                                        <p:cTn id="15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8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60" dur="10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3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0018 0.00185 L -0.10469 0.25463 " pathEditMode="relative" rAng="0" ptsTypes="AA">
                                      <p:cBhvr>
                                        <p:cTn id="168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6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6" presetClass="emph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70" dur="1000" fill="hold"/>
                                        <p:tgtEl>
                                          <p:spTgt spid="20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3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64" presetClass="path" presetSubtype="0" accel="50000" decel="5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1.66667E-6 -0.00116 L -1.66667E-6 -0.33449 " pathEditMode="relative" rAng="0" ptsTypes="AA">
                                      <p:cBhvr>
                                        <p:cTn id="17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fill="hold" grpId="2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180" dur="1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5" presetClass="path" presetSubtype="0" accel="50000" decel="5000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8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6" presetClass="emph" presetSubtype="0" fill="hold" grpId="2" nodeType="withEffect">
                                  <p:stCondLst>
                                    <p:cond delay="2400"/>
                                  </p:stCondLst>
                                  <p:childTnLst>
                                    <p:animScale>
                                      <p:cBhvr>
                                        <p:cTn id="190" dur="1000" fill="hold"/>
                                        <p:tgtEl>
                                          <p:spTgt spid="20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2053" grpId="1" animBg="1"/>
      <p:bldP spid="2053" grpId="2" animBg="1"/>
      <p:bldP spid="2054" grpId="0" animBg="1"/>
      <p:bldP spid="2054" grpId="1" animBg="1"/>
      <p:bldP spid="2054" grpId="2" animBg="1"/>
      <p:bldP spid="2055" grpId="0" animBg="1"/>
      <p:bldP spid="2055" grpId="1" animBg="1"/>
      <p:bldP spid="2055" grpId="2" animBg="1"/>
      <p:bldP spid="2056" grpId="0" animBg="1"/>
      <p:bldP spid="2056" grpId="1" animBg="1"/>
      <p:bldP spid="2056" grpId="2" animBg="1"/>
      <p:bldP spid="2057" grpId="0" animBg="1"/>
      <p:bldP spid="2057" grpId="1" animBg="1"/>
      <p:bldP spid="2057" grpId="2" animBg="1"/>
      <p:bldP spid="2058" grpId="0" animBg="1"/>
      <p:bldP spid="2058" grpId="1" animBg="1"/>
      <p:bldP spid="2058" grpId="2" animBg="1"/>
      <p:bldP spid="2059" grpId="0" animBg="1"/>
      <p:bldP spid="2059" grpId="1" animBg="1"/>
      <p:bldP spid="2059" grpId="2" animBg="1"/>
      <p:bldP spid="2060" grpId="0" animBg="1"/>
      <p:bldP spid="2060" grpId="1" animBg="1"/>
      <p:bldP spid="2060" grpId="2" animBg="1"/>
      <p:bldP spid="2061" grpId="0" animBg="1"/>
      <p:bldP spid="2061" grpId="1" animBg="1"/>
      <p:bldP spid="2061" grpId="2" animBg="1"/>
      <p:bldP spid="2062" grpId="0" animBg="1"/>
      <p:bldP spid="2062" grpId="1" animBg="1"/>
      <p:bldP spid="2062" grpId="2" animBg="1"/>
      <p:bldP spid="2063" grpId="0" animBg="1"/>
      <p:bldP spid="2063" grpId="1" animBg="1"/>
      <p:bldP spid="2063" grpId="2" animBg="1"/>
      <p:bldP spid="2063" grpId="3" animBg="1"/>
      <p:bldP spid="2064" grpId="0" animBg="1"/>
      <p:bldP spid="2064" grpId="1" animBg="1"/>
      <p:bldP spid="2064" grpId="2" animBg="1"/>
      <p:bldP spid="2064" grpId="3" animBg="1"/>
      <p:bldP spid="2065" grpId="0" animBg="1"/>
      <p:bldP spid="2065" grpId="1" animBg="1"/>
      <p:bldP spid="2065" grpId="2" animBg="1"/>
      <p:bldP spid="2065" grpId="3" animBg="1"/>
      <p:bldP spid="2066" grpId="0" animBg="1"/>
      <p:bldP spid="2066" grpId="1" animBg="1"/>
      <p:bldP spid="2066" grpId="2" animBg="1"/>
      <p:bldP spid="2066" grpId="3" animBg="1"/>
      <p:bldP spid="2067" grpId="0" animBg="1"/>
      <p:bldP spid="2067" grpId="1" animBg="1"/>
      <p:bldP spid="2067" grpId="2" animBg="1"/>
      <p:bldP spid="2067" grpId="3" animBg="1"/>
      <p:bldP spid="2068" grpId="0" animBg="1"/>
      <p:bldP spid="2068" grpId="1" animBg="1"/>
      <p:bldP spid="2068" grpId="2" animBg="1"/>
      <p:bldP spid="2068" grpId="3" animBg="1"/>
      <p:bldP spid="2069" grpId="0" animBg="1"/>
      <p:bldP spid="2069" grpId="1" animBg="1"/>
      <p:bldP spid="2069" grpId="2" animBg="1"/>
      <p:bldP spid="2069" grpId="3" animBg="1"/>
      <p:bldP spid="2070" grpId="0" animBg="1"/>
      <p:bldP spid="2070" grpId="1" animBg="1"/>
      <p:bldP spid="2070" grpId="2" animBg="1"/>
      <p:bldP spid="2070" grpId="3" animBg="1"/>
      <p:bldP spid="2071" grpId="0" animBg="1"/>
      <p:bldP spid="2072" grpId="0" animBg="1"/>
      <p:bldP spid="2073" grpId="0" animBg="1"/>
      <p:bldP spid="2073" grpId="1" animBg="1"/>
      <p:bldP spid="2074" grpId="0" animBg="1"/>
      <p:bldP spid="2074" grpId="1" animBg="1"/>
      <p:bldP spid="2075" grpId="0" animBg="1"/>
      <p:bldP spid="2075" grpId="1" animBg="1"/>
      <p:bldP spid="2076" grpId="0" animBg="1"/>
      <p:bldP spid="2076" grpId="1" animBg="1"/>
      <p:bldP spid="2077" grpId="0" animBg="1"/>
      <p:bldP spid="2077" grpId="1" animBg="1"/>
      <p:bldP spid="2078" grpId="0" animBg="1"/>
      <p:bldP spid="2078" grpId="1" animBg="1"/>
      <p:bldP spid="2079" grpId="0" animBg="1"/>
      <p:bldP spid="2079" grpId="1" animBg="1"/>
      <p:bldP spid="2080" grpId="0" animBg="1"/>
      <p:bldP spid="2080" grpId="1" animBg="1"/>
      <p:bldP spid="2081" grpId="0" animBg="1"/>
      <p:bldP spid="2081" grpId="1" animBg="1"/>
      <p:bldP spid="2082" grpId="0" animBg="1"/>
      <p:bldP spid="2082" grpId="1" animBg="1"/>
      <p:bldP spid="2083" grpId="0" animBg="1"/>
      <p:bldP spid="2083" grpId="1" animBg="1"/>
      <p:bldP spid="2084" grpId="0" animBg="1"/>
      <p:bldP spid="2084" grpId="1" animBg="1"/>
      <p:bldP spid="2085" grpId="0" animBg="1"/>
      <p:bldP spid="2085" grpId="1" animBg="1"/>
      <p:bldP spid="2086" grpId="0" animBg="1"/>
      <p:bldP spid="2086" grpId="1" animBg="1"/>
      <p:bldP spid="2087" grpId="0" animBg="1"/>
      <p:bldP spid="2087" grpId="1" animBg="1"/>
      <p:bldP spid="2088" grpId="0" animBg="1"/>
      <p:bldP spid="2088" grpId="1" animBg="1"/>
      <p:bldP spid="2089" grpId="0" animBg="1"/>
      <p:bldP spid="2089" grpId="1" animBg="1"/>
      <p:bldP spid="2090" grpId="0"/>
      <p:bldP spid="2090" grpId="1"/>
      <p:bldP spid="2091" grpId="0" animBg="1"/>
      <p:bldP spid="2091" grpId="1" animBg="1"/>
      <p:bldP spid="2092" grpId="0"/>
      <p:bldP spid="2092" grpId="1"/>
      <p:bldP spid="2093" grpId="0" animBg="1"/>
      <p:bldP spid="2093" grpId="1" animBg="1"/>
      <p:bldP spid="2094" grpId="0"/>
      <p:bldP spid="2096" grpId="0"/>
      <p:bldP spid="2097" grpId="0"/>
      <p:bldP spid="2101" grpId="0"/>
      <p:bldP spid="2102" grpId="0"/>
      <p:bldP spid="2108" grpId="0" animBg="1"/>
      <p:bldP spid="2108" grpId="1" animBg="1"/>
      <p:bldP spid="210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042"/>
          <p:cNvGrpSpPr>
            <a:grpSpLocks/>
          </p:cNvGrpSpPr>
          <p:nvPr/>
        </p:nvGrpSpPr>
        <p:grpSpPr bwMode="auto">
          <a:xfrm>
            <a:off x="228600" y="228600"/>
            <a:ext cx="2917825" cy="2971800"/>
            <a:chOff x="144" y="144"/>
            <a:chExt cx="1838" cy="1872"/>
          </a:xfrm>
        </p:grpSpPr>
        <p:pic>
          <p:nvPicPr>
            <p:cNvPr id="18442" name="Picture 103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144"/>
              <a:ext cx="1838" cy="1872"/>
            </a:xfrm>
            <a:prstGeom prst="rect">
              <a:avLst/>
            </a:prstGeom>
            <a:solidFill>
              <a:schemeClr val="tx1"/>
            </a:solidFill>
            <a:ln w="19050">
              <a:noFill/>
              <a:miter lim="800000"/>
              <a:headEnd/>
              <a:tailEnd/>
            </a:ln>
          </p:spPr>
        </p:pic>
        <p:sp>
          <p:nvSpPr>
            <p:cNvPr id="312332" name="Text Box 1036"/>
            <p:cNvSpPr txBox="1">
              <a:spLocks noChangeArrowheads="1"/>
            </p:cNvSpPr>
            <p:nvPr/>
          </p:nvSpPr>
          <p:spPr bwMode="auto">
            <a:xfrm>
              <a:off x="192" y="201"/>
              <a:ext cx="655" cy="250"/>
            </a:xfrm>
            <a:prstGeom prst="rect">
              <a:avLst/>
            </a:prstGeom>
            <a:solidFill>
              <a:schemeClr val="tx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de-DE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 tile ...</a:t>
              </a:r>
            </a:p>
          </p:txBody>
        </p:sp>
      </p:grpSp>
      <p:grpSp>
        <p:nvGrpSpPr>
          <p:cNvPr id="3" name="Group 1040"/>
          <p:cNvGrpSpPr>
            <a:grpSpLocks/>
          </p:cNvGrpSpPr>
          <p:nvPr/>
        </p:nvGrpSpPr>
        <p:grpSpPr bwMode="auto">
          <a:xfrm>
            <a:off x="2514600" y="1676400"/>
            <a:ext cx="3167063" cy="2473325"/>
            <a:chOff x="1584" y="1056"/>
            <a:chExt cx="1995" cy="1558"/>
          </a:xfrm>
        </p:grpSpPr>
        <p:pic>
          <p:nvPicPr>
            <p:cNvPr id="18440" name="Picture 103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4" y="1056"/>
              <a:ext cx="1995" cy="1558"/>
            </a:xfrm>
            <a:prstGeom prst="rect">
              <a:avLst/>
            </a:prstGeom>
            <a:solidFill>
              <a:schemeClr val="tx1"/>
            </a:solidFill>
            <a:ln w="19050">
              <a:noFill/>
              <a:miter lim="800000"/>
              <a:headEnd/>
              <a:tailEnd/>
            </a:ln>
          </p:spPr>
        </p:pic>
        <p:sp>
          <p:nvSpPr>
            <p:cNvPr id="312333" name="Text Box 1037"/>
            <p:cNvSpPr txBox="1">
              <a:spLocks noChangeArrowheads="1"/>
            </p:cNvSpPr>
            <p:nvPr/>
          </p:nvSpPr>
          <p:spPr bwMode="auto">
            <a:xfrm>
              <a:off x="1584" y="2304"/>
              <a:ext cx="1053" cy="288"/>
            </a:xfrm>
            <a:prstGeom prst="rect">
              <a:avLst/>
            </a:prstGeom>
            <a:solidFill>
              <a:schemeClr val="tx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de-DE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 house ...</a:t>
              </a:r>
            </a:p>
          </p:txBody>
        </p:sp>
      </p:grpSp>
      <p:grpSp>
        <p:nvGrpSpPr>
          <p:cNvPr id="4" name="Group 1039"/>
          <p:cNvGrpSpPr>
            <a:grpSpLocks/>
          </p:cNvGrpSpPr>
          <p:nvPr/>
        </p:nvGrpSpPr>
        <p:grpSpPr bwMode="auto">
          <a:xfrm>
            <a:off x="4876800" y="3505200"/>
            <a:ext cx="4154488" cy="3205163"/>
            <a:chOff x="3072" y="2208"/>
            <a:chExt cx="2617" cy="2019"/>
          </a:xfrm>
        </p:grpSpPr>
        <p:pic>
          <p:nvPicPr>
            <p:cNvPr id="18438" name="Picture 103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72" y="2208"/>
              <a:ext cx="2617" cy="2019"/>
            </a:xfrm>
            <a:prstGeom prst="rect">
              <a:avLst/>
            </a:prstGeom>
            <a:solidFill>
              <a:schemeClr val="tx1"/>
            </a:solidFill>
            <a:ln w="19050">
              <a:noFill/>
              <a:miter lim="800000"/>
              <a:headEnd/>
              <a:tailEnd/>
            </a:ln>
          </p:spPr>
        </p:pic>
        <p:sp>
          <p:nvSpPr>
            <p:cNvPr id="312334" name="Text Box 1038"/>
            <p:cNvSpPr txBox="1">
              <a:spLocks noChangeArrowheads="1"/>
            </p:cNvSpPr>
            <p:nvPr/>
          </p:nvSpPr>
          <p:spPr bwMode="auto">
            <a:xfrm>
              <a:off x="3168" y="2256"/>
              <a:ext cx="999" cy="288"/>
            </a:xfrm>
            <a:prstGeom prst="rect">
              <a:avLst/>
            </a:prstGeom>
            <a:solidFill>
              <a:schemeClr val="tx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de-DE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the ball ...</a:t>
              </a:r>
            </a:p>
          </p:txBody>
        </p:sp>
      </p:grpSp>
      <p:pic>
        <p:nvPicPr>
          <p:cNvPr id="312327" name="Picture 1031" descr="Light upward diagon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775" y="166688"/>
            <a:ext cx="8915400" cy="65389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1" hangingPunct="1">
              <a:defRPr/>
            </a:pPr>
            <a:r>
              <a:rPr lang="de-DE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</a:p>
        </p:txBody>
      </p:sp>
      <p:sp>
        <p:nvSpPr>
          <p:cNvPr id="318467" name="Text Box 3"/>
          <p:cNvSpPr txBox="1">
            <a:spLocks noChangeArrowheads="1"/>
          </p:cNvSpPr>
          <p:nvPr/>
        </p:nvSpPr>
        <p:spPr bwMode="auto">
          <a:xfrm>
            <a:off x="1325563" y="3246438"/>
            <a:ext cx="6856412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capture on the proton (MuCap)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Motivation and general overview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MuCap experiment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Systematics and results</a:t>
            </a:r>
          </a:p>
        </p:txBody>
      </p:sp>
      <p:sp>
        <p:nvSpPr>
          <p:cNvPr id="318468" name="Text Box 4"/>
          <p:cNvSpPr txBox="1">
            <a:spLocks noChangeArrowheads="1"/>
          </p:cNvSpPr>
          <p:nvPr/>
        </p:nvSpPr>
        <p:spPr bwMode="auto">
          <a:xfrm>
            <a:off x="1325563" y="5287963"/>
            <a:ext cx="7285037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capture on the deuteron (MuSun)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Motivation and outlook</a:t>
            </a:r>
          </a:p>
          <a:p>
            <a:pPr algn="l" eaLnBrk="1" hangingPunct="1">
              <a:defRPr/>
            </a:pPr>
            <a:endParaRPr lang="de-DE" sz="320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8469" name="Text Box 5"/>
          <p:cNvSpPr txBox="1">
            <a:spLocks noChangeArrowheads="1"/>
          </p:cNvSpPr>
          <p:nvPr/>
        </p:nvSpPr>
        <p:spPr bwMode="auto">
          <a:xfrm>
            <a:off x="1333500" y="1295400"/>
            <a:ext cx="601821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Lifetime Analysis (MuLan)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Motivation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MuLan experiment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Main systematics and result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Main systematics </a:t>
            </a:r>
            <a:endParaRPr lang="de-DE" sz="4000" baseline="-25000" smtClean="0">
              <a:solidFill>
                <a:schemeClr val="folHlink"/>
              </a:solidFill>
            </a:endParaRPr>
          </a:p>
        </p:txBody>
      </p:sp>
      <p:sp>
        <p:nvSpPr>
          <p:cNvPr id="320515" name="Rectangle 3" descr="Light upward diagonal"/>
          <p:cNvSpPr>
            <a:spLocks noChangeArrowheads="1"/>
          </p:cNvSpPr>
          <p:nvPr/>
        </p:nvSpPr>
        <p:spPr bwMode="auto">
          <a:xfrm>
            <a:off x="1416050" y="1770063"/>
            <a:ext cx="1089025" cy="23764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571500" indent="-571500" algn="l">
              <a:tabLst>
                <a:tab pos="571500" algn="l"/>
              </a:tabLst>
              <a:defRPr/>
            </a:pPr>
            <a:endParaRPr lang="de-DE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1500" indent="-571500" algn="l">
              <a:tabLst>
                <a:tab pos="571500" algn="l"/>
              </a:tabLst>
              <a:defRPr/>
            </a:pPr>
            <a:r>
              <a:rPr lang="de-DE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endParaRPr lang="de-DE" sz="3200" i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62000" lvl="1" algn="l">
              <a:buFontTx/>
              <a:buChar char="•"/>
              <a:tabLst>
                <a:tab pos="571500" algn="l"/>
              </a:tabLst>
              <a:defRPr/>
            </a:pPr>
            <a:endParaRPr lang="de-DE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62000" lvl="1" algn="l">
              <a:buFontTx/>
              <a:buChar char="•"/>
              <a:tabLst>
                <a:tab pos="571500" algn="l"/>
              </a:tabLst>
              <a:defRPr/>
            </a:pPr>
            <a:endParaRPr lang="de-DE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62000" lvl="1" algn="l">
              <a:buFontTx/>
              <a:buChar char="•"/>
              <a:tabLst>
                <a:tab pos="571500" algn="l"/>
              </a:tabLst>
              <a:defRPr/>
            </a:pPr>
            <a:endParaRPr lang="de-DE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0517" name="Rectangle 5" descr="Light upward diagonal"/>
          <p:cNvSpPr>
            <a:spLocks noChangeArrowheads="1"/>
          </p:cNvSpPr>
          <p:nvPr/>
        </p:nvSpPr>
        <p:spPr bwMode="auto">
          <a:xfrm>
            <a:off x="831850" y="1219200"/>
            <a:ext cx="4883150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de-DE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Any early-to-late effect:</a:t>
            </a:r>
          </a:p>
        </p:txBody>
      </p:sp>
      <p:sp>
        <p:nvSpPr>
          <p:cNvPr id="320520" name="Rectangle 8" descr="Light upward diagonal"/>
          <p:cNvSpPr>
            <a:spLocks noChangeArrowheads="1"/>
          </p:cNvSpPr>
          <p:nvPr/>
        </p:nvSpPr>
        <p:spPr bwMode="auto">
          <a:xfrm>
            <a:off x="1600200" y="1949450"/>
            <a:ext cx="4549775" cy="25288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de-DE" sz="3200" i="1">
                <a:effectLst>
                  <a:outerShdw blurRad="38100" dist="38100" dir="2700000" algn="tl">
                    <a:srgbClr val="000000"/>
                  </a:outerShdw>
                </a:effectLst>
              </a:rPr>
              <a:t>Instrumental issues</a:t>
            </a:r>
          </a:p>
          <a:p>
            <a:pPr lvl="1" algn="l">
              <a:buFontTx/>
              <a:buChar char="•"/>
              <a:defRPr/>
            </a:pPr>
            <a:r>
              <a:rPr lang="de-DE" sz="3200" i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Pileup pulses</a:t>
            </a:r>
          </a:p>
          <a:p>
            <a:pPr lvl="1" algn="l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Non-flat background</a:t>
            </a:r>
          </a:p>
          <a:p>
            <a:pPr lvl="1" algn="l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PMT gain change</a:t>
            </a:r>
          </a:p>
          <a:p>
            <a:pPr lvl="1" algn="l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....</a:t>
            </a:r>
          </a:p>
        </p:txBody>
      </p:sp>
      <p:sp>
        <p:nvSpPr>
          <p:cNvPr id="320521" name="Rectangle 9" descr="Light upward diagonal"/>
          <p:cNvSpPr>
            <a:spLocks noChangeArrowheads="1"/>
          </p:cNvSpPr>
          <p:nvPr/>
        </p:nvSpPr>
        <p:spPr bwMode="auto">
          <a:xfrm>
            <a:off x="1546225" y="4435475"/>
            <a:ext cx="4956175" cy="20415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de-DE" sz="3200" i="1">
                <a:effectLst>
                  <a:outerShdw blurRad="38100" dist="38100" dir="2700000" algn="tl">
                    <a:srgbClr val="000000"/>
                  </a:outerShdw>
                </a:effectLst>
              </a:rPr>
              <a:t>Physics issues</a:t>
            </a:r>
          </a:p>
          <a:p>
            <a:pPr lvl="1" algn="l">
              <a:buFontTx/>
              <a:buChar char="•"/>
              <a:defRPr/>
            </a:pPr>
            <a:r>
              <a:rPr lang="de-DE" sz="3200" i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Polarization</a:t>
            </a:r>
          </a:p>
          <a:p>
            <a:pPr lvl="1" algn="l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Longitudinal relaxation</a:t>
            </a:r>
          </a:p>
          <a:p>
            <a:pPr lvl="1" algn="l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....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0" grpId="0" autoUpdateAnimBg="0"/>
      <p:bldP spid="32052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618" name="Rectangle 58"/>
          <p:cNvSpPr>
            <a:spLocks noChangeArrowheads="1"/>
          </p:cNvSpPr>
          <p:nvPr/>
        </p:nvSpPr>
        <p:spPr bwMode="auto">
          <a:xfrm>
            <a:off x="0" y="762000"/>
            <a:ext cx="9144000" cy="6096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22565" name="AutoShape 5"/>
          <p:cNvSpPr>
            <a:spLocks noChangeArrowheads="1"/>
          </p:cNvSpPr>
          <p:nvPr/>
        </p:nvSpPr>
        <p:spPr bwMode="auto">
          <a:xfrm rot="1260000">
            <a:off x="1473200" y="1628775"/>
            <a:ext cx="1166813" cy="1042988"/>
          </a:xfrm>
          <a:prstGeom prst="triangle">
            <a:avLst>
              <a:gd name="adj" fmla="val 50000"/>
            </a:avLst>
          </a:prstGeom>
          <a:solidFill>
            <a:srgbClr val="BBE0E3"/>
          </a:solidFill>
          <a:ln w="936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BBE0E3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22860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Pileup corrected from the data</a:t>
            </a:r>
            <a:endParaRPr lang="de-DE" sz="4000" baseline="-25000" smtClean="0">
              <a:solidFill>
                <a:schemeClr val="folHlink"/>
              </a:solidFill>
            </a:endParaRPr>
          </a:p>
        </p:txBody>
      </p:sp>
      <p:grpSp>
        <p:nvGrpSpPr>
          <p:cNvPr id="2" name="Group 100"/>
          <p:cNvGrpSpPr>
            <a:grpSpLocks/>
          </p:cNvGrpSpPr>
          <p:nvPr/>
        </p:nvGrpSpPr>
        <p:grpSpPr bwMode="auto">
          <a:xfrm>
            <a:off x="453147" y="1915080"/>
            <a:ext cx="2589212" cy="3560562"/>
            <a:chOff x="299" y="1227"/>
            <a:chExt cx="1631" cy="2053"/>
          </a:xfrm>
        </p:grpSpPr>
        <p:grpSp>
          <p:nvGrpSpPr>
            <p:cNvPr id="21558" name="Group 92"/>
            <p:cNvGrpSpPr>
              <a:grpSpLocks/>
            </p:cNvGrpSpPr>
            <p:nvPr/>
          </p:nvGrpSpPr>
          <p:grpSpPr bwMode="auto">
            <a:xfrm>
              <a:off x="299" y="1227"/>
              <a:ext cx="1631" cy="1103"/>
              <a:chOff x="616" y="1417"/>
              <a:chExt cx="1631" cy="1103"/>
            </a:xfrm>
          </p:grpSpPr>
          <p:sp>
            <p:nvSpPr>
              <p:cNvPr id="322653" name="Line 93"/>
              <p:cNvSpPr>
                <a:spLocks noChangeShapeType="1"/>
              </p:cNvSpPr>
              <p:nvPr/>
            </p:nvSpPr>
            <p:spPr bwMode="auto">
              <a:xfrm flipV="1">
                <a:off x="616" y="1752"/>
                <a:ext cx="1104" cy="770"/>
              </a:xfrm>
              <a:prstGeom prst="line">
                <a:avLst/>
              </a:prstGeom>
              <a:noFill/>
              <a:ln w="27360">
                <a:solidFill>
                  <a:srgbClr val="0000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654" name="Line 94"/>
              <p:cNvSpPr>
                <a:spLocks noChangeShapeType="1"/>
              </p:cNvSpPr>
              <p:nvPr/>
            </p:nvSpPr>
            <p:spPr bwMode="auto">
              <a:xfrm flipV="1">
                <a:off x="1912" y="1416"/>
                <a:ext cx="336" cy="242"/>
              </a:xfrm>
              <a:prstGeom prst="line">
                <a:avLst/>
              </a:prstGeom>
              <a:noFill/>
              <a:ln w="27360">
                <a:solidFill>
                  <a:srgbClr val="0000FF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1559" name="Group 95"/>
            <p:cNvGrpSpPr>
              <a:grpSpLocks/>
            </p:cNvGrpSpPr>
            <p:nvPr/>
          </p:nvGrpSpPr>
          <p:grpSpPr bwMode="auto">
            <a:xfrm>
              <a:off x="355" y="2724"/>
              <a:ext cx="192" cy="556"/>
              <a:chOff x="672" y="2914"/>
              <a:chExt cx="192" cy="556"/>
            </a:xfrm>
          </p:grpSpPr>
          <p:sp>
            <p:nvSpPr>
              <p:cNvPr id="322656" name="Rectangle 96"/>
              <p:cNvSpPr>
                <a:spLocks noChangeArrowheads="1"/>
              </p:cNvSpPr>
              <p:nvPr/>
            </p:nvSpPr>
            <p:spPr bwMode="auto">
              <a:xfrm>
                <a:off x="672" y="3192"/>
                <a:ext cx="48" cy="278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657" name="Rectangle 97"/>
              <p:cNvSpPr>
                <a:spLocks noChangeArrowheads="1"/>
              </p:cNvSpPr>
              <p:nvPr/>
            </p:nvSpPr>
            <p:spPr bwMode="auto">
              <a:xfrm>
                <a:off x="720" y="2914"/>
                <a:ext cx="48" cy="55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658" name="Rectangle 98"/>
              <p:cNvSpPr>
                <a:spLocks noChangeArrowheads="1"/>
              </p:cNvSpPr>
              <p:nvPr/>
            </p:nvSpPr>
            <p:spPr bwMode="auto">
              <a:xfrm>
                <a:off x="768" y="3025"/>
                <a:ext cx="48" cy="445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659" name="Rectangle 99"/>
              <p:cNvSpPr>
                <a:spLocks noChangeArrowheads="1"/>
              </p:cNvSpPr>
              <p:nvPr/>
            </p:nvSpPr>
            <p:spPr bwMode="auto">
              <a:xfrm>
                <a:off x="816" y="3248"/>
                <a:ext cx="48" cy="222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22587" name="Rectangle 27"/>
          <p:cNvSpPr>
            <a:spLocks noChangeArrowheads="1"/>
          </p:cNvSpPr>
          <p:nvPr/>
        </p:nvSpPr>
        <p:spPr bwMode="auto">
          <a:xfrm>
            <a:off x="1066800" y="5398548"/>
            <a:ext cx="990600" cy="119063"/>
          </a:xfrm>
          <a:prstGeom prst="rect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2588" name="Rectangle 28"/>
          <p:cNvSpPr>
            <a:spLocks noChangeArrowheads="1"/>
          </p:cNvSpPr>
          <p:nvPr/>
        </p:nvSpPr>
        <p:spPr bwMode="auto">
          <a:xfrm>
            <a:off x="95250" y="5398548"/>
            <a:ext cx="990600" cy="119063"/>
          </a:xfrm>
          <a:prstGeom prst="rect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2589" name="Rectangle 29"/>
          <p:cNvSpPr>
            <a:spLocks noChangeArrowheads="1"/>
          </p:cNvSpPr>
          <p:nvPr/>
        </p:nvSpPr>
        <p:spPr bwMode="auto">
          <a:xfrm>
            <a:off x="2039938" y="5398549"/>
            <a:ext cx="990600" cy="119062"/>
          </a:xfrm>
          <a:prstGeom prst="rect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5" name="Group 107"/>
          <p:cNvGrpSpPr>
            <a:grpSpLocks/>
          </p:cNvGrpSpPr>
          <p:nvPr/>
        </p:nvGrpSpPr>
        <p:grpSpPr bwMode="auto">
          <a:xfrm>
            <a:off x="3208338" y="3886200"/>
            <a:ext cx="303212" cy="1620838"/>
            <a:chOff x="2338" y="2547"/>
            <a:chExt cx="191" cy="1112"/>
          </a:xfrm>
        </p:grpSpPr>
        <p:sp>
          <p:nvSpPr>
            <p:cNvPr id="322668" name="Rectangle 108"/>
            <p:cNvSpPr>
              <a:spLocks noChangeArrowheads="1"/>
            </p:cNvSpPr>
            <p:nvPr/>
          </p:nvSpPr>
          <p:spPr bwMode="auto">
            <a:xfrm>
              <a:off x="2338" y="3104"/>
              <a:ext cx="48" cy="56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2669" name="Rectangle 109"/>
            <p:cNvSpPr>
              <a:spLocks noChangeArrowheads="1"/>
            </p:cNvSpPr>
            <p:nvPr/>
          </p:nvSpPr>
          <p:spPr bwMode="auto">
            <a:xfrm>
              <a:off x="2386" y="2547"/>
              <a:ext cx="48" cy="1113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2670" name="Rectangle 110"/>
            <p:cNvSpPr>
              <a:spLocks noChangeArrowheads="1"/>
            </p:cNvSpPr>
            <p:nvPr/>
          </p:nvSpPr>
          <p:spPr bwMode="auto">
            <a:xfrm>
              <a:off x="2434" y="2770"/>
              <a:ext cx="48" cy="89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2671" name="Rectangle 111"/>
            <p:cNvSpPr>
              <a:spLocks noChangeArrowheads="1"/>
            </p:cNvSpPr>
            <p:nvPr/>
          </p:nvSpPr>
          <p:spPr bwMode="auto">
            <a:xfrm>
              <a:off x="2482" y="3215"/>
              <a:ext cx="48" cy="445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22590" name="Rectangle 30"/>
          <p:cNvSpPr>
            <a:spLocks noChangeArrowheads="1"/>
          </p:cNvSpPr>
          <p:nvPr/>
        </p:nvSpPr>
        <p:spPr bwMode="auto">
          <a:xfrm>
            <a:off x="3011488" y="5400338"/>
            <a:ext cx="990600" cy="117273"/>
          </a:xfrm>
          <a:prstGeom prst="rect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1515" name="Group 53"/>
          <p:cNvGrpSpPr>
            <a:grpSpLocks/>
          </p:cNvGrpSpPr>
          <p:nvPr/>
        </p:nvGrpSpPr>
        <p:grpSpPr bwMode="auto">
          <a:xfrm>
            <a:off x="1708150" y="5507747"/>
            <a:ext cx="984250" cy="261937"/>
            <a:chOff x="1393" y="3409"/>
            <a:chExt cx="620" cy="165"/>
          </a:xfrm>
        </p:grpSpPr>
        <p:sp>
          <p:nvSpPr>
            <p:cNvPr id="21552" name="Text Box 54"/>
            <p:cNvSpPr txBox="1">
              <a:spLocks noChangeArrowheads="1"/>
            </p:cNvSpPr>
            <p:nvPr/>
          </p:nvSpPr>
          <p:spPr bwMode="auto">
            <a:xfrm>
              <a:off x="1393" y="3409"/>
              <a:ext cx="296" cy="1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/>
            <a:lstStyle/>
            <a:p>
              <a:pPr algn="l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800" b="1">
                  <a:solidFill>
                    <a:srgbClr val="000000"/>
                  </a:solidFill>
                  <a:effectLst/>
                  <a:ea typeface="msgothic"/>
                  <a:cs typeface="msgothic"/>
                </a:rPr>
                <a:t>time</a:t>
              </a:r>
            </a:p>
          </p:txBody>
        </p:sp>
        <p:sp>
          <p:nvSpPr>
            <p:cNvPr id="322615" name="Line 55"/>
            <p:cNvSpPr>
              <a:spLocks noChangeShapeType="1"/>
            </p:cNvSpPr>
            <p:nvPr/>
          </p:nvSpPr>
          <p:spPr bwMode="auto">
            <a:xfrm>
              <a:off x="1719" y="3493"/>
              <a:ext cx="294" cy="1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1516" name="Text Box 56"/>
          <p:cNvSpPr txBox="1">
            <a:spLocks noChangeArrowheads="1"/>
          </p:cNvSpPr>
          <p:nvPr/>
        </p:nvSpPr>
        <p:spPr bwMode="auto">
          <a:xfrm>
            <a:off x="231775" y="1617663"/>
            <a:ext cx="977900" cy="769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/>
          <a:lstStyle/>
          <a:p>
            <a:pPr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  <a:tabLst>
                <a:tab pos="723900" algn="l"/>
              </a:tabLst>
            </a:pPr>
            <a:r>
              <a:rPr lang="en-GB" sz="1800">
                <a:solidFill>
                  <a:srgbClr val="000000"/>
                </a:solidFill>
                <a:effectLst/>
                <a:ea typeface="msgothic"/>
                <a:cs typeface="msgothic"/>
              </a:rPr>
              <a:t>A MuLan </a:t>
            </a:r>
          </a:p>
          <a:p>
            <a:pPr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  <a:tabLst>
                <a:tab pos="723900" algn="l"/>
              </a:tabLst>
            </a:pPr>
            <a:r>
              <a:rPr lang="en-GB" sz="1800">
                <a:solidFill>
                  <a:srgbClr val="000000"/>
                </a:solidFill>
                <a:effectLst/>
                <a:ea typeface="msgothic"/>
                <a:cs typeface="msgothic"/>
              </a:rPr>
              <a:t>detector </a:t>
            </a:r>
          </a:p>
          <a:p>
            <a:pPr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  <a:tabLst>
                <a:tab pos="723900" algn="l"/>
              </a:tabLst>
            </a:pPr>
            <a:r>
              <a:rPr lang="en-GB" sz="1800">
                <a:solidFill>
                  <a:srgbClr val="000000"/>
                </a:solidFill>
                <a:effectLst/>
                <a:ea typeface="msgothic"/>
                <a:cs typeface="msgothic"/>
              </a:rPr>
              <a:t>tile pair</a:t>
            </a:r>
          </a:p>
        </p:txBody>
      </p: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246063" y="1523831"/>
            <a:ext cx="2741612" cy="4716462"/>
            <a:chOff x="155" y="987"/>
            <a:chExt cx="1727" cy="2971"/>
          </a:xfrm>
        </p:grpSpPr>
        <p:grpSp>
          <p:nvGrpSpPr>
            <p:cNvPr id="21540" name="Group 79"/>
            <p:cNvGrpSpPr>
              <a:grpSpLocks/>
            </p:cNvGrpSpPr>
            <p:nvPr/>
          </p:nvGrpSpPr>
          <p:grpSpPr bwMode="auto">
            <a:xfrm>
              <a:off x="155" y="987"/>
              <a:ext cx="1727" cy="1199"/>
              <a:chOff x="472" y="1177"/>
              <a:chExt cx="1727" cy="1199"/>
            </a:xfrm>
          </p:grpSpPr>
          <p:sp>
            <p:nvSpPr>
              <p:cNvPr id="322640" name="Line 80"/>
              <p:cNvSpPr>
                <a:spLocks noChangeShapeType="1"/>
              </p:cNvSpPr>
              <p:nvPr/>
            </p:nvSpPr>
            <p:spPr bwMode="auto">
              <a:xfrm flipV="1">
                <a:off x="472" y="1608"/>
                <a:ext cx="1104" cy="770"/>
              </a:xfrm>
              <a:prstGeom prst="line">
                <a:avLst/>
              </a:prstGeom>
              <a:noFill/>
              <a:ln w="27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641" name="Line 81"/>
              <p:cNvSpPr>
                <a:spLocks noChangeShapeType="1"/>
              </p:cNvSpPr>
              <p:nvPr/>
            </p:nvSpPr>
            <p:spPr bwMode="auto">
              <a:xfrm flipV="1">
                <a:off x="1864" y="1176"/>
                <a:ext cx="336" cy="242"/>
              </a:xfrm>
              <a:prstGeom prst="line">
                <a:avLst/>
              </a:prstGeom>
              <a:noFill/>
              <a:ln w="27360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1541" name="Group 82"/>
            <p:cNvGrpSpPr>
              <a:grpSpLocks/>
            </p:cNvGrpSpPr>
            <p:nvPr/>
          </p:nvGrpSpPr>
          <p:grpSpPr bwMode="auto">
            <a:xfrm>
              <a:off x="218" y="2522"/>
              <a:ext cx="191" cy="959"/>
              <a:chOff x="535" y="2712"/>
              <a:chExt cx="191" cy="959"/>
            </a:xfrm>
          </p:grpSpPr>
          <p:sp>
            <p:nvSpPr>
              <p:cNvPr id="322643" name="Rectangle 83"/>
              <p:cNvSpPr>
                <a:spLocks noChangeArrowheads="1"/>
              </p:cNvSpPr>
              <p:nvPr/>
            </p:nvSpPr>
            <p:spPr bwMode="auto">
              <a:xfrm>
                <a:off x="535" y="3192"/>
                <a:ext cx="48" cy="480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644" name="Rectangle 84"/>
              <p:cNvSpPr>
                <a:spLocks noChangeArrowheads="1"/>
              </p:cNvSpPr>
              <p:nvPr/>
            </p:nvSpPr>
            <p:spPr bwMode="auto">
              <a:xfrm>
                <a:off x="583" y="2712"/>
                <a:ext cx="48" cy="960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645" name="Rectangle 85"/>
              <p:cNvSpPr>
                <a:spLocks noChangeArrowheads="1"/>
              </p:cNvSpPr>
              <p:nvPr/>
            </p:nvSpPr>
            <p:spPr bwMode="auto">
              <a:xfrm>
                <a:off x="631" y="2904"/>
                <a:ext cx="48" cy="76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646" name="Rectangle 86"/>
              <p:cNvSpPr>
                <a:spLocks noChangeArrowheads="1"/>
              </p:cNvSpPr>
              <p:nvPr/>
            </p:nvSpPr>
            <p:spPr bwMode="auto">
              <a:xfrm>
                <a:off x="679" y="3288"/>
                <a:ext cx="48" cy="38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1542" name="Group 87"/>
            <p:cNvGrpSpPr>
              <a:grpSpLocks/>
            </p:cNvGrpSpPr>
            <p:nvPr/>
          </p:nvGrpSpPr>
          <p:grpSpPr bwMode="auto">
            <a:xfrm>
              <a:off x="205" y="2424"/>
              <a:ext cx="634" cy="1534"/>
              <a:chOff x="522" y="2614"/>
              <a:chExt cx="634" cy="1534"/>
            </a:xfrm>
          </p:grpSpPr>
          <p:sp>
            <p:nvSpPr>
              <p:cNvPr id="21543" name="Text Box 88"/>
              <p:cNvSpPr txBox="1">
                <a:spLocks noChangeArrowheads="1"/>
              </p:cNvSpPr>
              <p:nvPr/>
            </p:nvSpPr>
            <p:spPr bwMode="auto">
              <a:xfrm>
                <a:off x="547" y="3719"/>
                <a:ext cx="563" cy="43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/>
              <a:lstStyle/>
              <a:p>
                <a:pPr defTabSz="457200" eaLnBrk="1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StarSymbol"/>
                  <a:buNone/>
                  <a:tabLst>
                    <a:tab pos="723900" algn="l"/>
                  </a:tabLst>
                </a:pPr>
                <a:r>
                  <a:rPr lang="en-GB" sz="1600">
                    <a:solidFill>
                      <a:srgbClr val="000000"/>
                    </a:solidFill>
                    <a:effectLst/>
                    <a:ea typeface="msgothic"/>
                    <a:cs typeface="msgothic"/>
                  </a:rPr>
                  <a:t>Pulse</a:t>
                </a:r>
              </a:p>
              <a:p>
                <a:pPr defTabSz="457200" eaLnBrk="1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StarSymbol"/>
                  <a:buNone/>
                  <a:tabLst>
                    <a:tab pos="723900" algn="l"/>
                  </a:tabLst>
                </a:pPr>
                <a:r>
                  <a:rPr lang="en-GB" sz="1600">
                    <a:solidFill>
                      <a:srgbClr val="000000"/>
                    </a:solidFill>
                    <a:effectLst/>
                    <a:ea typeface="msgothic"/>
                    <a:cs typeface="msgothic"/>
                  </a:rPr>
                  <a:t>Resolving</a:t>
                </a:r>
              </a:p>
              <a:p>
                <a:pPr defTabSz="457200" eaLnBrk="1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StarSymbol"/>
                  <a:buNone/>
                  <a:tabLst>
                    <a:tab pos="723900" algn="l"/>
                  </a:tabLst>
                </a:pPr>
                <a:r>
                  <a:rPr lang="en-GB" sz="1600">
                    <a:solidFill>
                      <a:srgbClr val="000000"/>
                    </a:solidFill>
                    <a:effectLst/>
                    <a:ea typeface="msgothic"/>
                    <a:cs typeface="msgothic"/>
                  </a:rPr>
                  <a:t>Time</a:t>
                </a:r>
              </a:p>
            </p:txBody>
          </p:sp>
          <p:sp>
            <p:nvSpPr>
              <p:cNvPr id="322649" name="Line 89"/>
              <p:cNvSpPr>
                <a:spLocks noChangeShapeType="1"/>
              </p:cNvSpPr>
              <p:nvPr/>
            </p:nvSpPr>
            <p:spPr bwMode="auto">
              <a:xfrm>
                <a:off x="1157" y="2614"/>
                <a:ext cx="1" cy="1056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650" name="Line 90"/>
              <p:cNvSpPr>
                <a:spLocks noChangeShapeType="1"/>
              </p:cNvSpPr>
              <p:nvPr/>
            </p:nvSpPr>
            <p:spPr bwMode="auto">
              <a:xfrm>
                <a:off x="522" y="2614"/>
                <a:ext cx="1" cy="1056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22661" name="Text Box 101"/>
          <p:cNvSpPr txBox="1">
            <a:spLocks noChangeArrowheads="1"/>
          </p:cNvSpPr>
          <p:nvPr/>
        </p:nvSpPr>
        <p:spPr bwMode="auto">
          <a:xfrm>
            <a:off x="3340100" y="1709738"/>
            <a:ext cx="3506788" cy="622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l"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2200">
                <a:solidFill>
                  <a:srgbClr val="0000FF"/>
                </a:solidFill>
                <a:effectLst/>
                <a:ea typeface="msgothic"/>
                <a:cs typeface="msgothic"/>
              </a:rPr>
              <a:t>Pileup pulses measurably distort the lifetime</a:t>
            </a:r>
          </a:p>
        </p:txBody>
      </p:sp>
      <p:grpSp>
        <p:nvGrpSpPr>
          <p:cNvPr id="11" name="Group 102"/>
          <p:cNvGrpSpPr>
            <a:grpSpLocks/>
          </p:cNvGrpSpPr>
          <p:nvPr/>
        </p:nvGrpSpPr>
        <p:grpSpPr bwMode="auto">
          <a:xfrm>
            <a:off x="3097213" y="3815826"/>
            <a:ext cx="877887" cy="2238375"/>
            <a:chOff x="2268" y="2614"/>
            <a:chExt cx="553" cy="1410"/>
          </a:xfrm>
        </p:grpSpPr>
        <p:grpSp>
          <p:nvGrpSpPr>
            <p:cNvPr id="21536" name="Group 103"/>
            <p:cNvGrpSpPr>
              <a:grpSpLocks/>
            </p:cNvGrpSpPr>
            <p:nvPr/>
          </p:nvGrpSpPr>
          <p:grpSpPr bwMode="auto">
            <a:xfrm>
              <a:off x="2268" y="2614"/>
              <a:ext cx="553" cy="1055"/>
              <a:chOff x="2268" y="2614"/>
              <a:chExt cx="553" cy="1055"/>
            </a:xfrm>
          </p:grpSpPr>
          <p:sp>
            <p:nvSpPr>
              <p:cNvPr id="322664" name="Line 104"/>
              <p:cNvSpPr>
                <a:spLocks noChangeShapeType="1"/>
              </p:cNvSpPr>
              <p:nvPr/>
            </p:nvSpPr>
            <p:spPr bwMode="auto">
              <a:xfrm>
                <a:off x="2822" y="2614"/>
                <a:ext cx="1" cy="1056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665" name="Line 105"/>
              <p:cNvSpPr>
                <a:spLocks noChangeShapeType="1"/>
              </p:cNvSpPr>
              <p:nvPr/>
            </p:nvSpPr>
            <p:spPr bwMode="auto">
              <a:xfrm>
                <a:off x="2268" y="2614"/>
                <a:ext cx="1" cy="1056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1537" name="Text Box 106"/>
            <p:cNvSpPr txBox="1">
              <a:spLocks noChangeArrowheads="1"/>
            </p:cNvSpPr>
            <p:nvPr/>
          </p:nvSpPr>
          <p:spPr bwMode="auto">
            <a:xfrm>
              <a:off x="2304" y="3738"/>
              <a:ext cx="461" cy="2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/>
            <a:lstStyle/>
            <a:p>
              <a:pPr defTabSz="457200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</a:tabLst>
              </a:pPr>
              <a:r>
                <a:rPr lang="en-GB" sz="1600">
                  <a:solidFill>
                    <a:srgbClr val="000000"/>
                  </a:solidFill>
                  <a:effectLst/>
                  <a:ea typeface="msgothic"/>
                  <a:cs typeface="msgothic"/>
                </a:rPr>
                <a:t>Shadow</a:t>
              </a:r>
            </a:p>
            <a:p>
              <a:pPr defTabSz="457200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</a:tabLst>
              </a:pPr>
              <a:r>
                <a:rPr lang="en-GB" sz="1600">
                  <a:solidFill>
                    <a:srgbClr val="000000"/>
                  </a:solidFill>
                  <a:effectLst/>
                  <a:ea typeface="msgothic"/>
                  <a:cs typeface="msgothic"/>
                </a:rPr>
                <a:t>window</a:t>
              </a:r>
            </a:p>
          </p:txBody>
        </p:sp>
      </p:grpSp>
      <p:sp>
        <p:nvSpPr>
          <p:cNvPr id="322672" name="Text Box 112"/>
          <p:cNvSpPr txBox="1">
            <a:spLocks noChangeArrowheads="1"/>
          </p:cNvSpPr>
          <p:nvPr/>
        </p:nvSpPr>
        <p:spPr bwMode="auto">
          <a:xfrm>
            <a:off x="3548063" y="2819400"/>
            <a:ext cx="3157537" cy="939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l"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2200" smtClean="0">
                <a:solidFill>
                  <a:srgbClr val="0000FF"/>
                </a:solidFill>
                <a:effectLst/>
                <a:ea typeface="msgothic"/>
                <a:cs typeface="msgothic"/>
              </a:rPr>
              <a:t>Shadow </a:t>
            </a:r>
            <a:r>
              <a:rPr lang="en-GB" sz="2200">
                <a:solidFill>
                  <a:srgbClr val="0000FF"/>
                </a:solidFill>
                <a:effectLst/>
                <a:ea typeface="msgothic"/>
                <a:cs typeface="msgothic"/>
              </a:rPr>
              <a:t>and pileup pulses have the same </a:t>
            </a:r>
            <a:r>
              <a:rPr lang="en-GB" sz="2200" smtClean="0">
                <a:solidFill>
                  <a:srgbClr val="0000FF"/>
                </a:solidFill>
                <a:effectLst/>
                <a:ea typeface="msgothic"/>
                <a:cs typeface="msgothic"/>
              </a:rPr>
              <a:t>probability distribution</a:t>
            </a:r>
            <a:r>
              <a:rPr lang="en-GB" sz="2200">
                <a:solidFill>
                  <a:srgbClr val="0000FF"/>
                </a:solidFill>
                <a:effectLst/>
                <a:ea typeface="msgothic"/>
                <a:cs typeface="msgothic"/>
              </a:rPr>
              <a:t>!</a:t>
            </a:r>
          </a:p>
        </p:txBody>
      </p:sp>
      <p:grpSp>
        <p:nvGrpSpPr>
          <p:cNvPr id="13" name="Group 123"/>
          <p:cNvGrpSpPr>
            <a:grpSpLocks/>
          </p:cNvGrpSpPr>
          <p:nvPr/>
        </p:nvGrpSpPr>
        <p:grpSpPr bwMode="auto">
          <a:xfrm>
            <a:off x="4419600" y="3808413"/>
            <a:ext cx="4605338" cy="3051175"/>
            <a:chOff x="2784" y="2399"/>
            <a:chExt cx="2901" cy="1922"/>
          </a:xfrm>
        </p:grpSpPr>
        <p:pic>
          <p:nvPicPr>
            <p:cNvPr id="21527" name="Picture 114"/>
            <p:cNvPicPr>
              <a:picLocks noChangeAspect="1" noChangeArrowheads="1"/>
            </p:cNvPicPr>
            <p:nvPr/>
          </p:nvPicPr>
          <p:blipFill>
            <a:blip r:embed="rId4" cstate="print"/>
            <a:srcRect t="4756" r="8063"/>
            <a:stretch>
              <a:fillRect/>
            </a:stretch>
          </p:blipFill>
          <p:spPr bwMode="auto">
            <a:xfrm>
              <a:off x="2784" y="2399"/>
              <a:ext cx="2901" cy="192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1528" name="Text Box 115"/>
            <p:cNvSpPr txBox="1">
              <a:spLocks noChangeArrowheads="1"/>
            </p:cNvSpPr>
            <p:nvPr/>
          </p:nvSpPr>
          <p:spPr bwMode="auto">
            <a:xfrm>
              <a:off x="4582" y="3407"/>
              <a:ext cx="1004" cy="41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457200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  <a:tab pos="1447800" algn="l"/>
                </a:tabLst>
              </a:pPr>
              <a:r>
                <a:rPr lang="en-GB" sz="2000">
                  <a:solidFill>
                    <a:schemeClr val="bg1"/>
                  </a:solidFill>
                  <a:effectLst/>
                  <a:ea typeface="msgothic"/>
                  <a:cs typeface="msgothic"/>
                </a:rPr>
                <a:t>Pileup Time </a:t>
              </a:r>
            </a:p>
            <a:p>
              <a:pPr defTabSz="457200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  <a:tab pos="1447800" algn="l"/>
                </a:tabLst>
              </a:pPr>
              <a:r>
                <a:rPr lang="en-GB" sz="2000">
                  <a:solidFill>
                    <a:schemeClr val="bg1"/>
                  </a:solidFill>
                  <a:effectLst/>
                  <a:ea typeface="msgothic"/>
                  <a:cs typeface="msgothic"/>
                </a:rPr>
                <a:t>Distribution</a:t>
              </a:r>
            </a:p>
          </p:txBody>
        </p:sp>
        <p:sp>
          <p:nvSpPr>
            <p:cNvPr id="21529" name="Text Box 116"/>
            <p:cNvSpPr txBox="1">
              <a:spLocks noChangeArrowheads="1"/>
            </p:cNvSpPr>
            <p:nvPr/>
          </p:nvSpPr>
          <p:spPr bwMode="auto">
            <a:xfrm>
              <a:off x="4595" y="2495"/>
              <a:ext cx="1074" cy="41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457200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  <a:tab pos="1447800" algn="l"/>
                </a:tabLst>
              </a:pPr>
              <a:r>
                <a:rPr lang="en-GB" sz="2000">
                  <a:solidFill>
                    <a:srgbClr val="FF0000"/>
                  </a:solidFill>
                  <a:effectLst/>
                  <a:ea typeface="msgothic"/>
                  <a:cs typeface="msgothic"/>
                </a:rPr>
                <a:t>Normal Time </a:t>
              </a:r>
            </a:p>
            <a:p>
              <a:pPr defTabSz="457200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  <a:tab pos="1447800" algn="l"/>
                </a:tabLst>
              </a:pPr>
              <a:r>
                <a:rPr lang="en-GB" sz="2000">
                  <a:solidFill>
                    <a:srgbClr val="FF0000"/>
                  </a:solidFill>
                  <a:effectLst/>
                  <a:ea typeface="msgothic"/>
                  <a:cs typeface="msgothic"/>
                </a:rPr>
                <a:t>Distribution</a:t>
              </a:r>
            </a:p>
          </p:txBody>
        </p:sp>
        <p:sp>
          <p:nvSpPr>
            <p:cNvPr id="322677" name="Line 117"/>
            <p:cNvSpPr>
              <a:spLocks noChangeShapeType="1"/>
            </p:cNvSpPr>
            <p:nvPr/>
          </p:nvSpPr>
          <p:spPr bwMode="auto">
            <a:xfrm flipH="1">
              <a:off x="4147" y="3599"/>
              <a:ext cx="434" cy="96"/>
            </a:xfrm>
            <a:prstGeom prst="line">
              <a:avLst/>
            </a:prstGeom>
            <a:noFill/>
            <a:ln w="57240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2678" name="Line 118"/>
            <p:cNvSpPr>
              <a:spLocks noChangeShapeType="1"/>
            </p:cNvSpPr>
            <p:nvPr/>
          </p:nvSpPr>
          <p:spPr bwMode="auto">
            <a:xfrm flipH="1">
              <a:off x="4147" y="2687"/>
              <a:ext cx="434" cy="96"/>
            </a:xfrm>
            <a:prstGeom prst="line">
              <a:avLst/>
            </a:prstGeom>
            <a:noFill/>
            <a:ln w="572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1532" name="Picture 11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62" y="2983"/>
              <a:ext cx="691" cy="3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1533" name="Picture 12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03" y="3694"/>
              <a:ext cx="807" cy="3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1534" name="Rectangle 121" descr="Light upward diagonal"/>
            <p:cNvSpPr>
              <a:spLocks noChangeArrowheads="1"/>
            </p:cNvSpPr>
            <p:nvPr/>
          </p:nvSpPr>
          <p:spPr bwMode="auto">
            <a:xfrm rot="1025365">
              <a:off x="3197" y="2705"/>
              <a:ext cx="895" cy="32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800">
                  <a:solidFill>
                    <a:srgbClr val="FF0000"/>
                  </a:solidFill>
                  <a:effectLst/>
                  <a:latin typeface="Symbol" pitchFamily="18" charset="2"/>
                  <a:ea typeface="msgothic"/>
                  <a:cs typeface="msgothic"/>
                </a:rPr>
                <a:t>1/t </a:t>
              </a:r>
              <a:r>
                <a:rPr lang="en-GB" sz="2800">
                  <a:solidFill>
                    <a:schemeClr val="bg1"/>
                  </a:solidFill>
                  <a:effectLst/>
                  <a:latin typeface="Symbol" pitchFamily="18" charset="2"/>
                  <a:ea typeface="msgothic"/>
                  <a:cs typeface="msgothic"/>
                </a:rPr>
                <a:t>- 2/t</a:t>
              </a:r>
              <a:endParaRPr lang="de-DE" sz="2800">
                <a:solidFill>
                  <a:schemeClr val="bg1"/>
                </a:solidFill>
                <a:effectLst/>
                <a:latin typeface="Symbol" pitchFamily="18" charset="2"/>
                <a:ea typeface="msgothic"/>
                <a:cs typeface="msgothic"/>
              </a:endParaRPr>
            </a:p>
          </p:txBody>
        </p:sp>
        <p:sp>
          <p:nvSpPr>
            <p:cNvPr id="21535" name="Rectangle 122" descr="Light upward diagonal"/>
            <p:cNvSpPr>
              <a:spLocks noChangeArrowheads="1"/>
            </p:cNvSpPr>
            <p:nvPr/>
          </p:nvSpPr>
          <p:spPr bwMode="auto">
            <a:xfrm rot="1694149">
              <a:off x="3325" y="3420"/>
              <a:ext cx="388" cy="32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  <a:effectLst/>
                  <a:latin typeface="Symbol" pitchFamily="18" charset="2"/>
                  <a:ea typeface="msgothic"/>
                  <a:cs typeface="msgothic"/>
                </a:rPr>
                <a:t>2/t</a:t>
              </a:r>
              <a:endParaRPr lang="de-DE" sz="2800">
                <a:solidFill>
                  <a:schemeClr val="bg1"/>
                </a:solidFill>
                <a:effectLst/>
                <a:latin typeface="Symbol" pitchFamily="18" charset="2"/>
                <a:ea typeface="msgothic"/>
                <a:cs typeface="msgothic"/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2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2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661" grpId="0" autoUpdateAnimBg="0"/>
      <p:bldP spid="32267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3" name="Rectangle 1027"/>
          <p:cNvSpPr>
            <a:spLocks noChangeArrowheads="1"/>
          </p:cNvSpPr>
          <p:nvPr/>
        </p:nvSpPr>
        <p:spPr bwMode="auto">
          <a:xfrm>
            <a:off x="304800" y="-1524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1" hangingPunct="1">
              <a:tabLst>
                <a:tab pos="4518025" algn="l"/>
              </a:tabLst>
              <a:defRPr/>
            </a:pPr>
            <a:r>
              <a:rPr lang="de-DE" sz="4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Results final statistics</a:t>
            </a:r>
            <a:endParaRPr lang="de-DE" sz="4000" baseline="-25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Text Box 1029"/>
          <p:cNvSpPr txBox="1">
            <a:spLocks noChangeArrowheads="1"/>
          </p:cNvSpPr>
          <p:nvPr/>
        </p:nvSpPr>
        <p:spPr bwMode="auto">
          <a:xfrm>
            <a:off x="762000" y="5768790"/>
            <a:ext cx="7620000" cy="22313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smtClean="0">
                <a:effectLst/>
                <a:latin typeface="Symbol" pitchFamily="18" charset="2"/>
              </a:rPr>
              <a:t>t</a:t>
            </a:r>
            <a:r>
              <a:rPr lang="en-US" sz="2800" baseline="-25000" smtClean="0">
                <a:effectLst/>
                <a:latin typeface="Symbol" pitchFamily="18" charset="2"/>
              </a:rPr>
              <a:t>m</a:t>
            </a:r>
            <a:r>
              <a:rPr lang="en-US" sz="2800" smtClean="0">
                <a:effectLst/>
              </a:rPr>
              <a:t>(R06) = 2196979.9 </a:t>
            </a:r>
            <a:r>
              <a:rPr lang="en-US" sz="2800" smtClean="0">
                <a:effectLst/>
                <a:sym typeface="Symbol"/>
              </a:rPr>
              <a:t> 2.5  0.9 ps</a:t>
            </a:r>
          </a:p>
          <a:p>
            <a:pPr>
              <a:spcBef>
                <a:spcPts val="600"/>
              </a:spcBef>
            </a:pPr>
            <a:r>
              <a:rPr lang="en-US" sz="2800" smtClean="0">
                <a:effectLst/>
                <a:latin typeface="Symbol" pitchFamily="18" charset="2"/>
              </a:rPr>
              <a:t>t</a:t>
            </a:r>
            <a:r>
              <a:rPr lang="en-US" sz="2800" baseline="-25000" smtClean="0">
                <a:effectLst/>
                <a:latin typeface="Symbol" pitchFamily="18" charset="2"/>
              </a:rPr>
              <a:t>m</a:t>
            </a:r>
            <a:r>
              <a:rPr lang="en-US" sz="2800" smtClean="0">
                <a:effectLst/>
              </a:rPr>
              <a:t>(R07) = 2196981.2 </a:t>
            </a:r>
            <a:r>
              <a:rPr lang="en-US" sz="2800" smtClean="0">
                <a:effectLst/>
                <a:sym typeface="Symbol"/>
              </a:rPr>
              <a:t> 3.7  0.9 ps</a:t>
            </a:r>
          </a:p>
          <a:p>
            <a:pPr>
              <a:spcBef>
                <a:spcPct val="50000"/>
              </a:spcBef>
            </a:pPr>
            <a:endParaRPr lang="en-US" sz="2800" smtClean="0">
              <a:effectLst/>
              <a:sym typeface="Symbol"/>
            </a:endParaRPr>
          </a:p>
          <a:p>
            <a:pPr>
              <a:spcBef>
                <a:spcPct val="50000"/>
              </a:spcBef>
            </a:pPr>
            <a:endParaRPr lang="en-US" sz="2800">
              <a:effectLst/>
            </a:endParaRPr>
          </a:p>
        </p:txBody>
      </p:sp>
      <p:pic>
        <p:nvPicPr>
          <p:cNvPr id="4" name="Picture 3" descr="SystematicTab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1358" y="742272"/>
            <a:ext cx="7120571" cy="49020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3400" smtClean="0">
                <a:solidFill>
                  <a:schemeClr val="folHlink"/>
                </a:solidFill>
              </a:rPr>
              <a:t>G</a:t>
            </a:r>
            <a:r>
              <a:rPr lang="de-DE" sz="3400" baseline="-25000" smtClean="0">
                <a:solidFill>
                  <a:schemeClr val="folHlink"/>
                </a:solidFill>
              </a:rPr>
              <a:t>F</a:t>
            </a:r>
            <a:r>
              <a:rPr lang="de-DE" sz="3400" smtClean="0">
                <a:solidFill>
                  <a:schemeClr val="folHlink"/>
                </a:solidFill>
              </a:rPr>
              <a:t> = 1.1663818(7) x 10</a:t>
            </a:r>
            <a:r>
              <a:rPr lang="de-DE" sz="3400" baseline="30000" smtClean="0">
                <a:solidFill>
                  <a:schemeClr val="folHlink"/>
                </a:solidFill>
              </a:rPr>
              <a:t>-5</a:t>
            </a:r>
            <a:r>
              <a:rPr lang="de-DE" sz="3400" smtClean="0">
                <a:solidFill>
                  <a:schemeClr val="folHlink"/>
                </a:solidFill>
              </a:rPr>
              <a:t> GeV</a:t>
            </a:r>
            <a:r>
              <a:rPr lang="de-DE" sz="3400" baseline="30000" smtClean="0">
                <a:solidFill>
                  <a:schemeClr val="folHlink"/>
                </a:solidFill>
              </a:rPr>
              <a:t>-2</a:t>
            </a:r>
            <a:r>
              <a:rPr lang="de-DE" sz="3400" smtClean="0">
                <a:solidFill>
                  <a:schemeClr val="folHlink"/>
                </a:solidFill>
              </a:rPr>
              <a:t>  (0.6 ppm) </a:t>
            </a:r>
          </a:p>
        </p:txBody>
      </p:sp>
      <p:sp>
        <p:nvSpPr>
          <p:cNvPr id="257028" name="Rectangle 1028"/>
          <p:cNvSpPr>
            <a:spLocks noChangeArrowheads="1"/>
          </p:cNvSpPr>
          <p:nvPr/>
        </p:nvSpPr>
        <p:spPr bwMode="auto">
          <a:xfrm>
            <a:off x="981075" y="1134184"/>
            <a:ext cx="718185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b"/>
          <a:lstStyle/>
          <a:p>
            <a:pPr eaLnBrk="1" hangingPunct="1">
              <a:defRPr/>
            </a:pPr>
            <a:endParaRPr lang="de-DE" sz="40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Text Box 1029"/>
          <p:cNvSpPr txBox="1">
            <a:spLocks noChangeArrowheads="1"/>
          </p:cNvSpPr>
          <p:nvPr/>
        </p:nvSpPr>
        <p:spPr bwMode="auto">
          <a:xfrm>
            <a:off x="756008" y="5791200"/>
            <a:ext cx="76200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effectLst/>
              </a:rPr>
              <a:t>D.B. Chitwood et al., Phys. Rev. Lett. 99, 03201 (2007)   </a:t>
            </a:r>
            <a:endParaRPr lang="en-US" sz="2400">
              <a:effectLst/>
            </a:endParaRPr>
          </a:p>
        </p:txBody>
      </p:sp>
      <p:sp>
        <p:nvSpPr>
          <p:cNvPr id="15" name="Text Box 1029"/>
          <p:cNvSpPr txBox="1">
            <a:spLocks noChangeArrowheads="1"/>
          </p:cNvSpPr>
          <p:nvPr/>
        </p:nvSpPr>
        <p:spPr bwMode="auto">
          <a:xfrm>
            <a:off x="762000" y="6207304"/>
            <a:ext cx="76200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effectLst/>
              </a:rPr>
              <a:t>D. Webber et al., in preparation for publication (2010)   </a:t>
            </a:r>
            <a:endParaRPr lang="en-US" sz="2400">
              <a:effectLst/>
            </a:endParaRPr>
          </a:p>
        </p:txBody>
      </p:sp>
      <p:pic>
        <p:nvPicPr>
          <p:cNvPr id="16" name="Picture 15" descr="FinalResul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978054"/>
            <a:ext cx="8991600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1026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1" hangingPunct="1">
              <a:defRPr/>
            </a:pPr>
            <a:r>
              <a:rPr lang="de-DE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</a:p>
        </p:txBody>
      </p:sp>
      <p:sp>
        <p:nvSpPr>
          <p:cNvPr id="334851" name="Text Box 1027"/>
          <p:cNvSpPr txBox="1">
            <a:spLocks noChangeArrowheads="1"/>
          </p:cNvSpPr>
          <p:nvPr/>
        </p:nvSpPr>
        <p:spPr bwMode="auto">
          <a:xfrm>
            <a:off x="1325563" y="3246438"/>
            <a:ext cx="6856412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capture on the proton (MuCap)</a:t>
            </a:r>
            <a:endParaRPr lang="de-DE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Motivation and general overview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MuCap experiment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Systematics and results</a:t>
            </a:r>
          </a:p>
        </p:txBody>
      </p:sp>
      <p:sp>
        <p:nvSpPr>
          <p:cNvPr id="334852" name="Text Box 1028"/>
          <p:cNvSpPr txBox="1">
            <a:spLocks noChangeArrowheads="1"/>
          </p:cNvSpPr>
          <p:nvPr/>
        </p:nvSpPr>
        <p:spPr bwMode="auto">
          <a:xfrm>
            <a:off x="1325563" y="5287963"/>
            <a:ext cx="7285037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capture on the deuteron (MuSun)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Motivation and outlook</a:t>
            </a:r>
          </a:p>
          <a:p>
            <a:pPr algn="l" eaLnBrk="1" hangingPunct="1">
              <a:defRPr/>
            </a:pPr>
            <a:endParaRPr lang="de-DE" sz="320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4853" name="Text Box 1029"/>
          <p:cNvSpPr txBox="1">
            <a:spLocks noChangeArrowheads="1"/>
          </p:cNvSpPr>
          <p:nvPr/>
        </p:nvSpPr>
        <p:spPr bwMode="auto">
          <a:xfrm>
            <a:off x="1333500" y="1295400"/>
            <a:ext cx="601821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Lifetime Analysis (MuLan)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Motivation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MuLan experiment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Main systematics and result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067" y="1905000"/>
            <a:ext cx="7649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8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de-DE" sz="4800" baseline="300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+</a:t>
            </a:r>
            <a:endParaRPr lang="en-US" sz="4800"/>
          </a:p>
        </p:txBody>
      </p:sp>
      <p:sp>
        <p:nvSpPr>
          <p:cNvPr id="7" name="Rectangle 6"/>
          <p:cNvSpPr/>
          <p:nvPr/>
        </p:nvSpPr>
        <p:spPr>
          <a:xfrm>
            <a:off x="228600" y="5638800"/>
            <a:ext cx="1107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80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de-DE" sz="4800" baseline="3000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-</a:t>
            </a:r>
            <a:r>
              <a:rPr lang="de-DE" sz="480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endParaRPr lang="en-US" sz="4800">
              <a:solidFill>
                <a:srgbClr val="0099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3875442"/>
            <a:ext cx="1107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de-DE" sz="4800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-</a:t>
            </a:r>
            <a:r>
              <a:rPr lang="de-DE" sz="4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endParaRPr lang="en-US" sz="480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228600" y="2666999"/>
            <a:ext cx="4876800" cy="731520"/>
          </a:xfrm>
          <a:prstGeom prst="rect">
            <a:avLst/>
          </a:prstGeom>
          <a:solidFill>
            <a:srgbClr val="66FF66">
              <a:alpha val="74902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19075" y="1476375"/>
            <a:ext cx="4876800" cy="533400"/>
          </a:xfrm>
          <a:prstGeom prst="rect">
            <a:avLst/>
          </a:prstGeom>
          <a:solidFill>
            <a:srgbClr val="66FF66">
              <a:alpha val="74902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3" name="Picture 5" descr="spectrometer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290" r="6998" b="1537"/>
          <a:stretch>
            <a:fillRect/>
          </a:stretch>
        </p:blipFill>
        <p:spPr bwMode="auto">
          <a:xfrm>
            <a:off x="5657850" y="1371600"/>
            <a:ext cx="2276475" cy="1601787"/>
          </a:xfrm>
          <a:prstGeom prst="rect">
            <a:avLst/>
          </a:prstGeom>
          <a:noFill/>
          <a:ln w="158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8900" y="4837339"/>
            <a:ext cx="2514600" cy="1792061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 cstate="print"/>
          <a:srcRect l="25035" t="24490" r="24431" b="26093"/>
          <a:stretch>
            <a:fillRect/>
          </a:stretch>
        </p:blipFill>
        <p:spPr bwMode="auto">
          <a:xfrm>
            <a:off x="6172200" y="3103880"/>
            <a:ext cx="2209800" cy="1620520"/>
          </a:xfrm>
          <a:prstGeom prst="rect">
            <a:avLst/>
          </a:prstGeom>
          <a:noFill/>
          <a:ln w="15875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600825" y="4894489"/>
            <a:ext cx="1371600" cy="23083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Mu2e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172200" y="3168323"/>
            <a:ext cx="1046162" cy="23083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MEG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648325" y="1397943"/>
            <a:ext cx="1046162" cy="23083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TWIST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228600" y="1313089"/>
            <a:ext cx="6019800" cy="527685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2" charset="2"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Lifetime – Fermi constant</a:t>
            </a:r>
            <a:endParaRPr kumimoji="0" lang="en-US" sz="1800" b="1" i="0" u="none" strike="noStrike" kern="0" cap="none" spc="0" normalizeH="0" baseline="-2500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2 “precision” experiments: </a:t>
            </a: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MuLan &amp; FAST</a:t>
            </a:r>
          </a:p>
          <a:p>
            <a:pPr marL="342900" marR="0" lvl="0" indent="-34290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Decay parameters</a:t>
            </a:r>
          </a:p>
          <a:p>
            <a:pPr marL="742950" marR="0" lvl="1" indent="-28575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Michel – 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TWIST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18" charset="2"/>
              </a:rPr>
              <a:t>r, d, h,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 P</a:t>
            </a:r>
            <a:r>
              <a:rPr kumimoji="0" lang="en-US" sz="1600" b="0" i="0" u="none" strike="noStrike" kern="0" cap="none" spc="0" normalizeH="0" baseline="-2500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18" charset="2"/>
              </a:rPr>
              <a:t>m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18" charset="2"/>
              </a:rPr>
              <a:t>x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 </a:t>
            </a: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Transverse polarization (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18" charset="2"/>
              </a:rPr>
              <a:t>h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) – PSI</a:t>
            </a:r>
          </a:p>
          <a:p>
            <a:pPr marL="342900" marR="0" lvl="0" indent="-34290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Capture</a:t>
            </a:r>
          </a:p>
          <a:p>
            <a:pPr marL="742950" marR="0" lvl="1" indent="-28575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MuCap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: g</a:t>
            </a:r>
            <a:r>
              <a:rPr kumimoji="0" lang="en-US" sz="1600" b="0" i="0" u="none" strike="noStrike" kern="0" cap="none" spc="0" normalizeH="0" baseline="-2500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P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, pseudoscalar coupling</a:t>
            </a:r>
          </a:p>
          <a:p>
            <a:pPr marL="742950" marR="0" lvl="1" indent="-28575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MuSun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: basic EW interaction in 2N system</a:t>
            </a:r>
          </a:p>
          <a:p>
            <a:pPr marL="342900" indent="-342900" algn="l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l"/>
            </a:pPr>
            <a:r>
              <a:rPr lang="en-US" sz="1800" b="1" kern="0">
                <a:solidFill>
                  <a:srgbClr val="FFFF00"/>
                </a:solidFill>
                <a:effectLst/>
                <a:latin typeface="+mj-lt"/>
              </a:rPr>
              <a:t>Anomalous magnetic moment (g-2)</a:t>
            </a:r>
          </a:p>
          <a:p>
            <a:pPr marL="742950" marR="0" lvl="1" indent="-28575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New</a:t>
            </a: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g-2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 experiment in planning</a:t>
            </a:r>
          </a:p>
          <a:p>
            <a:pPr marL="342900" marR="0" lvl="0" indent="-342900" algn="l" defTabSz="914400" latinLnBrk="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lang="en-US" sz="1800" b="1" kern="0">
                <a:solidFill>
                  <a:srgbClr val="FFFF00"/>
                </a:solidFill>
                <a:effectLst/>
                <a:latin typeface="+mj-lt"/>
              </a:rPr>
              <a:t>Lepton Flavor </a:t>
            </a:r>
            <a:r>
              <a:rPr lang="en-US" sz="1800" b="1" kern="0" smtClean="0">
                <a:solidFill>
                  <a:srgbClr val="FFFF00"/>
                </a:solidFill>
                <a:effectLst/>
                <a:latin typeface="+mj-lt"/>
              </a:rPr>
              <a:t>Violation</a:t>
            </a:r>
            <a:endParaRPr lang="en-US" sz="1800" b="1" kern="0">
              <a:solidFill>
                <a:srgbClr val="FFFF00"/>
              </a:solidFill>
              <a:effectLst/>
              <a:latin typeface="+mj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18" charset="2"/>
              </a:rPr>
              <a:t>m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18" charset="2"/>
                <a:sym typeface="Wingdings" pitchFamily="2" charset="2"/>
              </a:rPr>
              <a:t>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sym typeface="Wingdings" pitchFamily="2" charset="2"/>
              </a:rPr>
              <a:t>e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18" charset="2"/>
                <a:sym typeface="Wingdings" pitchFamily="2" charset="2"/>
              </a:rPr>
              <a:t>g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sym typeface="Wingdings" pitchFamily="2" charset="2"/>
              </a:rPr>
              <a:t> – </a:t>
            </a: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Wingdings" pitchFamily="2" charset="2"/>
              </a:rPr>
              <a:t>MEG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sym typeface="Wingdings" pitchFamily="2" charset="2"/>
              </a:rPr>
              <a:t> at PSI taking data now</a:t>
            </a:r>
          </a:p>
          <a:p>
            <a:pPr marL="742950" marR="0" lvl="1" indent="-28575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18" charset="2"/>
              </a:rPr>
              <a:t>m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e conversion – 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18" charset="2"/>
              </a:rPr>
              <a:t>m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sym typeface="Wingdings" pitchFamily="2" charset="2"/>
              </a:rPr>
              <a:t>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eA </a:t>
            </a: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Mu2e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 at FNAL new high-priority project</a:t>
            </a:r>
          </a:p>
          <a:p>
            <a:pPr marL="342900" marR="0" lvl="0" indent="-34290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lang="en-US" sz="1800" b="1" kern="0" smtClean="0">
                <a:solidFill>
                  <a:srgbClr val="FFFF00"/>
                </a:solidFill>
                <a:effectLst/>
                <a:latin typeface="+mj-lt"/>
              </a:rPr>
              <a:t>EDM</a:t>
            </a: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E821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 PRD in prep ~10</a:t>
            </a:r>
            <a:r>
              <a:rPr kumimoji="0" lang="en-US" sz="1600" b="0" i="0" u="none" strike="noStrike" kern="0" cap="none" spc="0" normalizeH="0" baseline="3000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-21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 e</a:t>
            </a:r>
            <a:r>
              <a:rPr kumimoji="0" lang="en-US" sz="1600" b="0" i="0" u="none" strike="noStrike" kern="0" cap="none" spc="0" normalizeH="0" baseline="3000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.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cm</a:t>
            </a:r>
          </a:p>
          <a:p>
            <a:pPr marL="742950" marR="0" lvl="1" indent="-28575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Modest efforts toward small dedicated ring at PSI</a:t>
            </a:r>
          </a:p>
          <a:p>
            <a:pPr marL="342900" marR="0" lvl="0" indent="-34290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lang="en-US" sz="1800" b="1" kern="0">
                <a:solidFill>
                  <a:srgbClr val="FFFF00"/>
                </a:solidFill>
                <a:effectLst/>
                <a:latin typeface="+mj-lt"/>
              </a:rPr>
              <a:t>Lorentz / CPT violation tests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E821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 g-2 PRL 2007; precession vs. sidereal day</a:t>
            </a:r>
          </a:p>
          <a:p>
            <a:pPr marL="342900" marR="0" lvl="0" indent="-34290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lang="en-US" sz="1800" b="1" kern="0">
                <a:solidFill>
                  <a:srgbClr val="FFFF00"/>
                </a:solidFill>
                <a:effectLst/>
                <a:latin typeface="+mj-lt"/>
              </a:rPr>
              <a:t>Muonic Lamb shift </a:t>
            </a:r>
            <a:r>
              <a:rPr lang="en-US" sz="1800" b="1" kern="0" smtClean="0">
                <a:solidFill>
                  <a:srgbClr val="FFFF00"/>
                </a:solidFill>
                <a:effectLst/>
                <a:latin typeface="+mj-lt"/>
              </a:rPr>
              <a:t>(</a:t>
            </a:r>
            <a:r>
              <a:rPr lang="en-US" sz="1800" b="1" kern="0">
                <a:solidFill>
                  <a:srgbClr val="FFFF00"/>
                </a:solidFill>
                <a:effectLst/>
                <a:latin typeface="+mj-lt"/>
              </a:rPr>
              <a:t>QED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  <a:p>
            <a:pPr marL="742950" marR="0" lvl="1" indent="-28575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Finite size effects aids to hydrogen Lamb shift effort</a:t>
            </a: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1" hangingPunct="1">
              <a:defRPr/>
            </a:pPr>
            <a:r>
              <a:rPr lang="de-DE" sz="4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Muon physics efforts worldwide</a:t>
            </a:r>
            <a:endParaRPr lang="de-DE" sz="4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6" name="Rectangle 32"/>
          <p:cNvSpPr>
            <a:spLocks noChangeArrowheads="1"/>
          </p:cNvSpPr>
          <p:nvPr/>
        </p:nvSpPr>
        <p:spPr bwMode="auto">
          <a:xfrm>
            <a:off x="1828800" y="1143000"/>
            <a:ext cx="5486400" cy="411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1" hangingPunct="1">
              <a:defRPr/>
            </a:pPr>
            <a:endParaRPr lang="de-DE" sz="36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8675" name="Group 39"/>
          <p:cNvGrpSpPr>
            <a:grpSpLocks/>
          </p:cNvGrpSpPr>
          <p:nvPr/>
        </p:nvGrpSpPr>
        <p:grpSpPr bwMode="auto">
          <a:xfrm flipV="1">
            <a:off x="3352800" y="4057650"/>
            <a:ext cx="2438400" cy="533400"/>
            <a:chOff x="1872" y="240"/>
            <a:chExt cx="1536" cy="336"/>
          </a:xfrm>
        </p:grpSpPr>
        <p:sp>
          <p:nvSpPr>
            <p:cNvPr id="31784" name="Line 40"/>
            <p:cNvSpPr>
              <a:spLocks noChangeShapeType="1"/>
            </p:cNvSpPr>
            <p:nvPr/>
          </p:nvSpPr>
          <p:spPr bwMode="auto">
            <a:xfrm>
              <a:off x="1872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85" name="Line 41"/>
            <p:cNvSpPr>
              <a:spLocks noChangeShapeType="1"/>
            </p:cNvSpPr>
            <p:nvPr/>
          </p:nvSpPr>
          <p:spPr bwMode="auto">
            <a:xfrm flipH="1">
              <a:off x="2640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8676" name="Group 42"/>
          <p:cNvGrpSpPr>
            <a:grpSpLocks/>
          </p:cNvGrpSpPr>
          <p:nvPr/>
        </p:nvGrpSpPr>
        <p:grpSpPr bwMode="auto">
          <a:xfrm flipV="1">
            <a:off x="3352800" y="4210050"/>
            <a:ext cx="2438400" cy="533400"/>
            <a:chOff x="1872" y="240"/>
            <a:chExt cx="1536" cy="336"/>
          </a:xfrm>
        </p:grpSpPr>
        <p:sp>
          <p:nvSpPr>
            <p:cNvPr id="31787" name="Line 43"/>
            <p:cNvSpPr>
              <a:spLocks noChangeShapeType="1"/>
            </p:cNvSpPr>
            <p:nvPr/>
          </p:nvSpPr>
          <p:spPr bwMode="auto">
            <a:xfrm>
              <a:off x="1872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88" name="Line 44"/>
            <p:cNvSpPr>
              <a:spLocks noChangeShapeType="1"/>
            </p:cNvSpPr>
            <p:nvPr/>
          </p:nvSpPr>
          <p:spPr bwMode="auto">
            <a:xfrm flipH="1">
              <a:off x="2640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8677" name="Group 45"/>
          <p:cNvGrpSpPr>
            <a:grpSpLocks/>
          </p:cNvGrpSpPr>
          <p:nvPr/>
        </p:nvGrpSpPr>
        <p:grpSpPr bwMode="auto">
          <a:xfrm flipV="1">
            <a:off x="3352800" y="4362450"/>
            <a:ext cx="2438400" cy="533400"/>
            <a:chOff x="1872" y="240"/>
            <a:chExt cx="1536" cy="336"/>
          </a:xfrm>
        </p:grpSpPr>
        <p:sp>
          <p:nvSpPr>
            <p:cNvPr id="31790" name="Line 46"/>
            <p:cNvSpPr>
              <a:spLocks noChangeShapeType="1"/>
            </p:cNvSpPr>
            <p:nvPr/>
          </p:nvSpPr>
          <p:spPr bwMode="auto">
            <a:xfrm>
              <a:off x="1872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91" name="Line 47"/>
            <p:cNvSpPr>
              <a:spLocks noChangeShapeType="1"/>
            </p:cNvSpPr>
            <p:nvPr/>
          </p:nvSpPr>
          <p:spPr bwMode="auto">
            <a:xfrm flipH="1">
              <a:off x="2640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1775" name="Line 31"/>
          <p:cNvSpPr>
            <a:spLocks noChangeShapeType="1"/>
          </p:cNvSpPr>
          <p:nvPr/>
        </p:nvSpPr>
        <p:spPr bwMode="auto">
          <a:xfrm>
            <a:off x="3343275" y="2409825"/>
            <a:ext cx="1219200" cy="533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1777" name="Line 33"/>
          <p:cNvSpPr>
            <a:spLocks noChangeShapeType="1"/>
          </p:cNvSpPr>
          <p:nvPr/>
        </p:nvSpPr>
        <p:spPr bwMode="auto">
          <a:xfrm flipH="1">
            <a:off x="4562475" y="2409825"/>
            <a:ext cx="1219200" cy="533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28680" name="Rectangle 34"/>
          <p:cNvSpPr>
            <a:spLocks noChangeArrowheads="1"/>
          </p:cNvSpPr>
          <p:nvPr/>
        </p:nvSpPr>
        <p:spPr bwMode="auto">
          <a:xfrm>
            <a:off x="5775325" y="2035175"/>
            <a:ext cx="422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de-DE" sz="3600" b="1">
                <a:solidFill>
                  <a:schemeClr val="bg2"/>
                </a:solidFill>
                <a:effectLst/>
                <a:sym typeface="Symbol" pitchFamily="18" charset="2"/>
              </a:rPr>
              <a:t></a:t>
            </a:r>
          </a:p>
        </p:txBody>
      </p:sp>
      <p:sp>
        <p:nvSpPr>
          <p:cNvPr id="28681" name="Rectangle 35"/>
          <p:cNvSpPr>
            <a:spLocks noChangeArrowheads="1"/>
          </p:cNvSpPr>
          <p:nvPr/>
        </p:nvSpPr>
        <p:spPr bwMode="auto">
          <a:xfrm>
            <a:off x="2817813" y="2019300"/>
            <a:ext cx="549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de-DE" sz="3600" b="1">
                <a:solidFill>
                  <a:schemeClr val="bg2"/>
                </a:solidFill>
                <a:effectLst/>
                <a:sym typeface="Symbol" pitchFamily="18" charset="2"/>
              </a:rPr>
              <a:t></a:t>
            </a:r>
            <a:r>
              <a:rPr lang="de-DE" sz="3600" b="1" baseline="30000">
                <a:solidFill>
                  <a:schemeClr val="bg2"/>
                </a:solidFill>
                <a:effectLst/>
              </a:rPr>
              <a:t>-</a:t>
            </a:r>
          </a:p>
        </p:txBody>
      </p:sp>
      <p:sp>
        <p:nvSpPr>
          <p:cNvPr id="31781" name="Line 37"/>
          <p:cNvSpPr>
            <a:spLocks noChangeShapeType="1"/>
          </p:cNvSpPr>
          <p:nvPr/>
        </p:nvSpPr>
        <p:spPr bwMode="auto">
          <a:xfrm>
            <a:off x="4562475" y="2943225"/>
            <a:ext cx="0" cy="1143000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28684" name="Rectangle 48"/>
          <p:cNvSpPr>
            <a:spLocks noChangeArrowheads="1"/>
          </p:cNvSpPr>
          <p:nvPr/>
        </p:nvSpPr>
        <p:spPr bwMode="auto">
          <a:xfrm>
            <a:off x="2797175" y="4391025"/>
            <a:ext cx="4794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de-DE" sz="3800" b="1">
                <a:solidFill>
                  <a:srgbClr val="FF0000"/>
                </a:solidFill>
                <a:effectLst/>
              </a:rPr>
              <a:t>p</a:t>
            </a:r>
          </a:p>
        </p:txBody>
      </p:sp>
      <p:sp>
        <p:nvSpPr>
          <p:cNvPr id="28685" name="Rectangle 49"/>
          <p:cNvSpPr>
            <a:spLocks noChangeArrowheads="1"/>
          </p:cNvSpPr>
          <p:nvPr/>
        </p:nvSpPr>
        <p:spPr bwMode="auto">
          <a:xfrm>
            <a:off x="5845175" y="4391025"/>
            <a:ext cx="4794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de-DE" sz="3800" b="1">
                <a:solidFill>
                  <a:srgbClr val="FF0000"/>
                </a:solidFill>
                <a:effectLst/>
              </a:rPr>
              <a:t>n</a:t>
            </a:r>
          </a:p>
        </p:txBody>
      </p:sp>
      <p:sp>
        <p:nvSpPr>
          <p:cNvPr id="31794" name="Line 50"/>
          <p:cNvSpPr>
            <a:spLocks noChangeAspect="1" noChangeShapeType="1"/>
          </p:cNvSpPr>
          <p:nvPr/>
        </p:nvSpPr>
        <p:spPr bwMode="auto">
          <a:xfrm>
            <a:off x="3881438" y="2647950"/>
            <a:ext cx="144462" cy="63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1796" name="Line 52"/>
          <p:cNvSpPr>
            <a:spLocks noChangeAspect="1" noChangeShapeType="1"/>
          </p:cNvSpPr>
          <p:nvPr/>
        </p:nvSpPr>
        <p:spPr bwMode="auto">
          <a:xfrm rot="10800000" flipH="1">
            <a:off x="5113338" y="2638425"/>
            <a:ext cx="144462" cy="63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1797" name="Line 53"/>
          <p:cNvSpPr>
            <a:spLocks noChangeAspect="1" noChangeShapeType="1"/>
          </p:cNvSpPr>
          <p:nvPr/>
        </p:nvSpPr>
        <p:spPr bwMode="auto">
          <a:xfrm rot="10800000" flipH="1">
            <a:off x="3810000" y="4479925"/>
            <a:ext cx="144463" cy="635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1798" name="Line 54"/>
          <p:cNvSpPr>
            <a:spLocks noChangeAspect="1" noChangeShapeType="1"/>
          </p:cNvSpPr>
          <p:nvPr/>
        </p:nvSpPr>
        <p:spPr bwMode="auto">
          <a:xfrm>
            <a:off x="5341938" y="4548188"/>
            <a:ext cx="144462" cy="635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28690" name="Rectangle 56"/>
          <p:cNvSpPr>
            <a:spLocks noChangeArrowheads="1"/>
          </p:cNvSpPr>
          <p:nvPr/>
        </p:nvSpPr>
        <p:spPr bwMode="auto">
          <a:xfrm>
            <a:off x="2992438" y="1293813"/>
            <a:ext cx="3127375" cy="650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de-DE" sz="3600" b="1">
                <a:solidFill>
                  <a:schemeClr val="bg2"/>
                </a:solidFill>
                <a:effectLst/>
                <a:sym typeface="Symbol" pitchFamily="18" charset="2"/>
              </a:rPr>
              <a:t></a:t>
            </a:r>
            <a:r>
              <a:rPr lang="de-DE" sz="3600" b="1" baseline="30000">
                <a:solidFill>
                  <a:schemeClr val="bg2"/>
                </a:solidFill>
                <a:effectLst/>
              </a:rPr>
              <a:t>-</a:t>
            </a:r>
            <a:r>
              <a:rPr lang="de-DE" sz="3600" b="1">
                <a:solidFill>
                  <a:schemeClr val="bg2"/>
                </a:solidFill>
                <a:effectLst/>
              </a:rPr>
              <a:t> + p</a:t>
            </a:r>
            <a:r>
              <a:rPr lang="de-DE" sz="3600" b="1">
                <a:solidFill>
                  <a:schemeClr val="bg2"/>
                </a:solidFill>
                <a:effectLst/>
                <a:latin typeface="cmmi10" pitchFamily="34" charset="0"/>
              </a:rPr>
              <a:t> </a:t>
            </a:r>
            <a:r>
              <a:rPr lang="de-DE" sz="3600" b="1">
                <a:solidFill>
                  <a:schemeClr val="bg2"/>
                </a:solidFill>
                <a:effectLst/>
                <a:sym typeface="Symbol" pitchFamily="18" charset="2"/>
              </a:rPr>
              <a:t></a:t>
            </a:r>
            <a:r>
              <a:rPr lang="de-DE" sz="3600" b="1">
                <a:solidFill>
                  <a:schemeClr val="bg2"/>
                </a:solidFill>
                <a:effectLst/>
                <a:latin typeface="cmmi10" pitchFamily="34" charset="0"/>
              </a:rPr>
              <a:t> </a:t>
            </a:r>
            <a:r>
              <a:rPr lang="de-DE" sz="3600" b="1">
                <a:solidFill>
                  <a:schemeClr val="bg2"/>
                </a:solidFill>
                <a:effectLst/>
              </a:rPr>
              <a:t>n + </a:t>
            </a:r>
            <a:r>
              <a:rPr lang="de-DE" sz="3600" b="1">
                <a:solidFill>
                  <a:schemeClr val="bg2"/>
                </a:solidFill>
                <a:effectLst/>
                <a:sym typeface="Symbol" pitchFamily="18" charset="2"/>
              </a:rPr>
              <a:t></a:t>
            </a:r>
          </a:p>
        </p:txBody>
      </p:sp>
      <p:sp>
        <p:nvSpPr>
          <p:cNvPr id="28691" name="Text Box 60"/>
          <p:cNvSpPr txBox="1">
            <a:spLocks noChangeArrowheads="1"/>
          </p:cNvSpPr>
          <p:nvPr/>
        </p:nvSpPr>
        <p:spPr bwMode="auto">
          <a:xfrm>
            <a:off x="493713" y="5562600"/>
            <a:ext cx="8450583" cy="82469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2075" tIns="118800" rIns="92075" bIns="118800">
            <a:spAutoFit/>
          </a:bodyPr>
          <a:lstStyle/>
          <a:p>
            <a:pPr algn="l" eaLnBrk="1" hangingPunct="1"/>
            <a:r>
              <a:rPr lang="de-DE" sz="3800">
                <a:solidFill>
                  <a:schemeClr val="bg2"/>
                </a:solidFill>
                <a:effectLst/>
              </a:rPr>
              <a:t>M ~ G</a:t>
            </a:r>
            <a:r>
              <a:rPr lang="de-DE" sz="3800" baseline="-25000">
                <a:solidFill>
                  <a:schemeClr val="bg2"/>
                </a:solidFill>
                <a:effectLst/>
              </a:rPr>
              <a:t>F</a:t>
            </a:r>
            <a:r>
              <a:rPr lang="de-DE" sz="3800">
                <a:solidFill>
                  <a:schemeClr val="bg2"/>
                </a:solidFill>
                <a:effectLst/>
              </a:rPr>
              <a:t>V</a:t>
            </a:r>
            <a:r>
              <a:rPr lang="de-DE" sz="3800" baseline="-25000">
                <a:solidFill>
                  <a:schemeClr val="bg2"/>
                </a:solidFill>
                <a:effectLst/>
              </a:rPr>
              <a:t>ud </a:t>
            </a:r>
            <a:r>
              <a:rPr lang="de-DE" sz="3800">
                <a:solidFill>
                  <a:schemeClr val="bg2"/>
                </a:solidFill>
                <a:effectLst/>
                <a:cs typeface="Arial" pitchFamily="34" charset="0"/>
              </a:rPr>
              <a:t>·</a:t>
            </a:r>
            <a:r>
              <a:rPr lang="de-DE" sz="3800">
                <a:solidFill>
                  <a:schemeClr val="bg2"/>
                </a:solidFill>
                <a:effectLst/>
              </a:rPr>
              <a:t> </a:t>
            </a:r>
            <a:r>
              <a:rPr lang="de-DE" sz="3800">
                <a:solidFill>
                  <a:schemeClr val="bg2"/>
                </a:solidFill>
                <a:effectLst/>
                <a:sym typeface="Symbol" pitchFamily="18" charset="2"/>
              </a:rPr>
              <a:t></a:t>
            </a:r>
            <a:r>
              <a:rPr lang="de-DE" sz="3800" baseline="-25000">
                <a:solidFill>
                  <a:schemeClr val="bg2"/>
                </a:solidFill>
                <a:effectLst/>
                <a:sym typeface="Symbol" pitchFamily="18" charset="2"/>
              </a:rPr>
              <a:t></a:t>
            </a:r>
            <a:r>
              <a:rPr lang="de-DE" sz="3800" baseline="-25000">
                <a:solidFill>
                  <a:schemeClr val="bg2"/>
                </a:solidFill>
                <a:effectLst/>
              </a:rPr>
              <a:t> </a:t>
            </a:r>
            <a:r>
              <a:rPr lang="de-DE" sz="3800">
                <a:solidFill>
                  <a:schemeClr val="bg2"/>
                </a:solidFill>
                <a:effectLst/>
                <a:sym typeface="Symbol" pitchFamily="18" charset="2"/>
              </a:rPr>
              <a:t></a:t>
            </a:r>
            <a:r>
              <a:rPr lang="de-DE" sz="3800" baseline="-25000">
                <a:solidFill>
                  <a:schemeClr val="bg2"/>
                </a:solidFill>
                <a:effectLst/>
                <a:sym typeface="Symbol" pitchFamily="18" charset="2"/>
              </a:rPr>
              <a:t></a:t>
            </a:r>
            <a:r>
              <a:rPr lang="de-DE" sz="3800">
                <a:solidFill>
                  <a:schemeClr val="bg2"/>
                </a:solidFill>
                <a:effectLst/>
              </a:rPr>
              <a:t>(1-</a:t>
            </a:r>
            <a:r>
              <a:rPr lang="de-DE" sz="3800">
                <a:solidFill>
                  <a:schemeClr val="bg2"/>
                </a:solidFill>
                <a:effectLst/>
                <a:sym typeface="Symbol" pitchFamily="18" charset="2"/>
              </a:rPr>
              <a:t></a:t>
            </a:r>
            <a:r>
              <a:rPr lang="de-DE" sz="3800" baseline="-25000">
                <a:solidFill>
                  <a:schemeClr val="bg2"/>
                </a:solidFill>
                <a:effectLst/>
                <a:sym typeface="Symbol" pitchFamily="18" charset="2"/>
              </a:rPr>
              <a:t>5</a:t>
            </a:r>
            <a:r>
              <a:rPr lang="de-DE" sz="3800">
                <a:solidFill>
                  <a:schemeClr val="bg2"/>
                </a:solidFill>
                <a:effectLst/>
              </a:rPr>
              <a:t>)</a:t>
            </a:r>
            <a:r>
              <a:rPr lang="de-DE" sz="3800">
                <a:solidFill>
                  <a:schemeClr val="bg2"/>
                </a:solidFill>
                <a:effectLst/>
                <a:sym typeface="Symbol" pitchFamily="18" charset="2"/>
              </a:rPr>
              <a:t></a:t>
            </a:r>
            <a:r>
              <a:rPr lang="de-DE" sz="3800" baseline="-25000">
                <a:solidFill>
                  <a:schemeClr val="bg2"/>
                </a:solidFill>
                <a:effectLst/>
                <a:sym typeface="Symbol" pitchFamily="18" charset="2"/>
              </a:rPr>
              <a:t></a:t>
            </a:r>
            <a:r>
              <a:rPr lang="de-DE" sz="3800">
                <a:solidFill>
                  <a:schemeClr val="bg2"/>
                </a:solidFill>
                <a:effectLst/>
              </a:rPr>
              <a:t> </a:t>
            </a:r>
            <a:r>
              <a:rPr lang="de-DE" sz="3800">
                <a:solidFill>
                  <a:schemeClr val="bg2"/>
                </a:solidFill>
                <a:effectLst/>
                <a:cs typeface="Arial" pitchFamily="34" charset="0"/>
              </a:rPr>
              <a:t>·</a:t>
            </a:r>
            <a:r>
              <a:rPr lang="de-DE" sz="3800">
                <a:solidFill>
                  <a:schemeClr val="bg2"/>
                </a:solidFill>
                <a:effectLst/>
              </a:rPr>
              <a:t> </a:t>
            </a:r>
            <a:r>
              <a:rPr lang="de-DE" sz="3800">
                <a:solidFill>
                  <a:srgbClr val="FF0000"/>
                </a:solidFill>
                <a:effectLst/>
                <a:sym typeface="Symbol" pitchFamily="18" charset="2"/>
              </a:rPr>
              <a:t></a:t>
            </a:r>
            <a:r>
              <a:rPr lang="de-DE" sz="3800" baseline="-25000">
                <a:solidFill>
                  <a:srgbClr val="FF0000"/>
                </a:solidFill>
                <a:effectLst/>
                <a:sym typeface="Symbol" pitchFamily="18" charset="2"/>
              </a:rPr>
              <a:t>n</a:t>
            </a:r>
            <a:r>
              <a:rPr lang="de-DE" sz="3800">
                <a:solidFill>
                  <a:srgbClr val="FF0000"/>
                </a:solidFill>
                <a:effectLst/>
              </a:rPr>
              <a:t>(V</a:t>
            </a:r>
            <a:r>
              <a:rPr lang="de-DE" sz="3800" baseline="50000">
                <a:solidFill>
                  <a:srgbClr val="FF0000"/>
                </a:solidFill>
                <a:effectLst/>
                <a:sym typeface="Symbol" pitchFamily="18" charset="2"/>
              </a:rPr>
              <a:t></a:t>
            </a:r>
            <a:r>
              <a:rPr lang="de-DE" sz="3800">
                <a:solidFill>
                  <a:srgbClr val="FF0000"/>
                </a:solidFill>
                <a:effectLst/>
              </a:rPr>
              <a:t>-A</a:t>
            </a:r>
            <a:r>
              <a:rPr lang="de-DE" sz="3800" baseline="50000">
                <a:solidFill>
                  <a:srgbClr val="FF0000"/>
                </a:solidFill>
                <a:effectLst/>
                <a:sym typeface="Symbol" pitchFamily="18" charset="2"/>
              </a:rPr>
              <a:t></a:t>
            </a:r>
            <a:r>
              <a:rPr lang="de-DE" sz="3800">
                <a:solidFill>
                  <a:srgbClr val="FF0000"/>
                </a:solidFill>
                <a:effectLst/>
              </a:rPr>
              <a:t>)</a:t>
            </a:r>
            <a:r>
              <a:rPr lang="de-DE" sz="3800">
                <a:solidFill>
                  <a:srgbClr val="FF0000"/>
                </a:solidFill>
                <a:effectLst/>
                <a:sym typeface="Symbol" pitchFamily="18" charset="2"/>
              </a:rPr>
              <a:t></a:t>
            </a:r>
            <a:r>
              <a:rPr lang="de-DE" sz="3800" baseline="-25000">
                <a:solidFill>
                  <a:srgbClr val="FF0000"/>
                </a:solidFill>
                <a:effectLst/>
                <a:sym typeface="Symbol" pitchFamily="18" charset="2"/>
              </a:rPr>
              <a:t>p</a:t>
            </a:r>
            <a:endParaRPr lang="de-DE" sz="3800" baseline="-25000">
              <a:solidFill>
                <a:srgbClr val="FF0000"/>
              </a:solidFill>
              <a:effectLst/>
              <a:latin typeface="cmmi10" pitchFamily="34" charset="0"/>
            </a:endParaRPr>
          </a:p>
        </p:txBody>
      </p:sp>
      <p:sp>
        <p:nvSpPr>
          <p:cNvPr id="28692" name="Text Box 61"/>
          <p:cNvSpPr txBox="1">
            <a:spLocks noChangeArrowheads="1"/>
          </p:cNvSpPr>
          <p:nvPr/>
        </p:nvSpPr>
        <p:spPr bwMode="auto">
          <a:xfrm>
            <a:off x="4648200" y="3190875"/>
            <a:ext cx="2306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eaLnBrk="1" hangingPunct="1"/>
            <a:r>
              <a:rPr lang="de-DE" sz="2800">
                <a:solidFill>
                  <a:schemeClr val="bg2"/>
                </a:solidFill>
                <a:effectLst/>
              </a:rPr>
              <a:t>q</a:t>
            </a:r>
            <a:r>
              <a:rPr lang="de-DE" sz="2800" baseline="50000">
                <a:solidFill>
                  <a:schemeClr val="bg2"/>
                </a:solidFill>
                <a:effectLst/>
              </a:rPr>
              <a:t>2</a:t>
            </a:r>
            <a:r>
              <a:rPr lang="de-DE" sz="2800">
                <a:solidFill>
                  <a:schemeClr val="bg2"/>
                </a:solidFill>
                <a:effectLst/>
              </a:rPr>
              <a:t> = -0.88m</a:t>
            </a:r>
            <a:r>
              <a:rPr lang="de-DE" sz="2800" b="1" baseline="-25000">
                <a:solidFill>
                  <a:schemeClr val="bg2"/>
                </a:solidFill>
                <a:effectLst/>
                <a:sym typeface="Symbol" pitchFamily="18" charset="2"/>
              </a:rPr>
              <a:t></a:t>
            </a:r>
            <a:r>
              <a:rPr lang="de-DE" sz="2800" baseline="50000">
                <a:solidFill>
                  <a:schemeClr val="bg2"/>
                </a:solidFill>
                <a:effectLst/>
              </a:rPr>
              <a:t>2</a:t>
            </a:r>
          </a:p>
        </p:txBody>
      </p:sp>
      <p:sp>
        <p:nvSpPr>
          <p:cNvPr id="31806" name="Rectangle 6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Nucleon form factors</a:t>
            </a:r>
          </a:p>
        </p:txBody>
      </p:sp>
      <p:sp>
        <p:nvSpPr>
          <p:cNvPr id="29" name="Oval 38" descr="Diagonal hell nach unten"/>
          <p:cNvSpPr>
            <a:spLocks noChangeArrowheads="1"/>
          </p:cNvSpPr>
          <p:nvPr/>
        </p:nvSpPr>
        <p:spPr bwMode="auto">
          <a:xfrm>
            <a:off x="4292292" y="3973158"/>
            <a:ext cx="533400" cy="5334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1782" name="Oval 38" descr="Diagonal hell nach unten"/>
          <p:cNvSpPr>
            <a:spLocks noChangeArrowheads="1"/>
          </p:cNvSpPr>
          <p:nvPr/>
        </p:nvSpPr>
        <p:spPr bwMode="auto">
          <a:xfrm>
            <a:off x="4295775" y="3971925"/>
            <a:ext cx="533400" cy="533400"/>
          </a:xfrm>
          <a:prstGeom prst="ellipse">
            <a:avLst/>
          </a:prstGeom>
          <a:solidFill>
            <a:srgbClr val="FF0000">
              <a:alpha val="29020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Nucleon form factors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104775" y="5065713"/>
            <a:ext cx="893445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952500" indent="-952500" eaLnBrk="1" hangingPunct="1">
              <a:tabLst>
                <a:tab pos="2667000" algn="l"/>
              </a:tabLst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Conserved Vector Current and isospin symmetry</a:t>
            </a:r>
          </a:p>
          <a:p>
            <a:pPr marL="952500" indent="-952500" eaLnBrk="1" hangingPunct="1">
              <a:buFont typeface="Symbol" pitchFamily="18" charset="2"/>
              <a:buChar char="Þ"/>
              <a:tabLst>
                <a:tab pos="2667000" algn="l"/>
              </a:tabLst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g</a:t>
            </a:r>
            <a:r>
              <a:rPr lang="de-DE" sz="32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(q</a:t>
            </a:r>
            <a:r>
              <a:rPr lang="de-DE" sz="3200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) = 0</a:t>
            </a:r>
          </a:p>
          <a:p>
            <a:pPr marL="952500" indent="-952500" eaLnBrk="1" hangingPunct="1">
              <a:buFont typeface="Symbol" pitchFamily="18" charset="2"/>
              <a:buNone/>
              <a:tabLst>
                <a:tab pos="2667000" algn="l"/>
              </a:tabLst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g</a:t>
            </a:r>
            <a:r>
              <a:rPr lang="de-DE" sz="32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V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, g</a:t>
            </a:r>
            <a:r>
              <a:rPr lang="de-DE" sz="32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: strong program JLab, Mainz, ...</a:t>
            </a:r>
          </a:p>
        </p:txBody>
      </p:sp>
      <p:sp>
        <p:nvSpPr>
          <p:cNvPr id="29700" name="Text Box 10"/>
          <p:cNvSpPr txBox="1">
            <a:spLocks noChangeArrowheads="1"/>
          </p:cNvSpPr>
          <p:nvPr/>
        </p:nvSpPr>
        <p:spPr bwMode="auto">
          <a:xfrm>
            <a:off x="1676400" y="2133600"/>
            <a:ext cx="5715000" cy="24399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92075" tIns="118800" rIns="92075" bIns="118800">
            <a:spAutoFit/>
          </a:bodyPr>
          <a:lstStyle/>
          <a:p>
            <a:pPr algn="l" eaLnBrk="1" hangingPunct="1">
              <a:spcBef>
                <a:spcPct val="40000"/>
              </a:spcBef>
              <a:tabLst>
                <a:tab pos="1143000" algn="l"/>
              </a:tabLst>
            </a:pPr>
            <a:r>
              <a:rPr lang="de-DE" sz="3800" smtClean="0">
                <a:solidFill>
                  <a:srgbClr val="FF0000"/>
                </a:solidFill>
                <a:effectLst/>
              </a:rPr>
              <a:t>V</a:t>
            </a:r>
            <a:r>
              <a:rPr lang="de-DE" sz="3800" baseline="50000" smtClean="0">
                <a:solidFill>
                  <a:srgbClr val="FF0000"/>
                </a:solidFill>
                <a:effectLst/>
                <a:sym typeface="Symbol" pitchFamily="18" charset="2"/>
              </a:rPr>
              <a:t></a:t>
            </a:r>
            <a:r>
              <a:rPr lang="de-DE" sz="3800" smtClean="0">
                <a:solidFill>
                  <a:schemeClr val="bg2"/>
                </a:solidFill>
                <a:effectLst/>
              </a:rPr>
              <a:t> =</a:t>
            </a:r>
            <a:r>
              <a:rPr lang="de-DE" sz="3800">
                <a:solidFill>
                  <a:schemeClr val="bg2"/>
                </a:solidFill>
                <a:effectLst/>
              </a:rPr>
              <a:t>	   </a:t>
            </a:r>
            <a:r>
              <a:rPr lang="de-DE" sz="3800">
                <a:solidFill>
                  <a:srgbClr val="FF0000"/>
                </a:solidFill>
                <a:effectLst/>
              </a:rPr>
              <a:t>g</a:t>
            </a:r>
            <a:r>
              <a:rPr lang="de-DE" sz="3800" baseline="-25000">
                <a:solidFill>
                  <a:srgbClr val="FF0000"/>
                </a:solidFill>
                <a:effectLst/>
              </a:rPr>
              <a:t>V</a:t>
            </a:r>
            <a:r>
              <a:rPr lang="de-DE" sz="3800">
                <a:solidFill>
                  <a:srgbClr val="FF0000"/>
                </a:solidFill>
                <a:effectLst/>
              </a:rPr>
              <a:t>(q</a:t>
            </a:r>
            <a:r>
              <a:rPr lang="de-DE" sz="3800" baseline="30000">
                <a:solidFill>
                  <a:srgbClr val="FF0000"/>
                </a:solidFill>
                <a:effectLst/>
              </a:rPr>
              <a:t>2</a:t>
            </a:r>
            <a:r>
              <a:rPr lang="de-DE" sz="3800">
                <a:solidFill>
                  <a:srgbClr val="FF0000"/>
                </a:solidFill>
                <a:effectLst/>
              </a:rPr>
              <a:t>) </a:t>
            </a:r>
            <a:r>
              <a:rPr lang="de-DE" sz="3800">
                <a:solidFill>
                  <a:schemeClr val="bg2"/>
                </a:solidFill>
                <a:effectLst/>
                <a:sym typeface="Symbol" pitchFamily="18" charset="2"/>
              </a:rPr>
              <a:t></a:t>
            </a:r>
            <a:r>
              <a:rPr lang="de-DE" sz="3800" baseline="50000">
                <a:solidFill>
                  <a:schemeClr val="bg2"/>
                </a:solidFill>
                <a:effectLst/>
                <a:sym typeface="Symbol" pitchFamily="18" charset="2"/>
              </a:rPr>
              <a:t></a:t>
            </a:r>
            <a:r>
              <a:rPr lang="de-DE" sz="3800">
                <a:solidFill>
                  <a:schemeClr val="bg2"/>
                </a:solidFill>
                <a:effectLst/>
              </a:rPr>
              <a:t> </a:t>
            </a:r>
          </a:p>
          <a:p>
            <a:pPr algn="l" eaLnBrk="1" hangingPunct="1">
              <a:spcBef>
                <a:spcPct val="40000"/>
              </a:spcBef>
              <a:tabLst>
                <a:tab pos="1143000" algn="l"/>
              </a:tabLst>
            </a:pPr>
            <a:r>
              <a:rPr lang="de-DE" sz="3800">
                <a:solidFill>
                  <a:schemeClr val="bg2"/>
                </a:solidFill>
                <a:effectLst/>
              </a:rPr>
              <a:t>	+ i </a:t>
            </a:r>
            <a:r>
              <a:rPr lang="de-DE" sz="3800">
                <a:solidFill>
                  <a:srgbClr val="FF0000"/>
                </a:solidFill>
                <a:effectLst/>
              </a:rPr>
              <a:t>g</a:t>
            </a:r>
            <a:r>
              <a:rPr lang="de-DE" sz="3800" baseline="-25000">
                <a:solidFill>
                  <a:srgbClr val="FF0000"/>
                </a:solidFill>
                <a:effectLst/>
              </a:rPr>
              <a:t>M</a:t>
            </a:r>
            <a:r>
              <a:rPr lang="de-DE" sz="3800">
                <a:solidFill>
                  <a:srgbClr val="FF0000"/>
                </a:solidFill>
                <a:effectLst/>
              </a:rPr>
              <a:t>(q</a:t>
            </a:r>
            <a:r>
              <a:rPr lang="de-DE" sz="3800" baseline="30000">
                <a:solidFill>
                  <a:srgbClr val="FF0000"/>
                </a:solidFill>
                <a:effectLst/>
              </a:rPr>
              <a:t>2</a:t>
            </a:r>
            <a:r>
              <a:rPr lang="de-DE" sz="3800">
                <a:solidFill>
                  <a:srgbClr val="FF0000"/>
                </a:solidFill>
                <a:effectLst/>
              </a:rPr>
              <a:t>) </a:t>
            </a:r>
            <a:r>
              <a:rPr lang="de-DE" sz="3800">
                <a:solidFill>
                  <a:schemeClr val="bg2"/>
                </a:solidFill>
                <a:effectLst/>
                <a:sym typeface="Symbol" pitchFamily="18" charset="2"/>
              </a:rPr>
              <a:t></a:t>
            </a:r>
            <a:r>
              <a:rPr lang="de-DE" sz="3800" baseline="50000">
                <a:solidFill>
                  <a:schemeClr val="bg2"/>
                </a:solidFill>
                <a:effectLst/>
                <a:sym typeface="Symbol" pitchFamily="18" charset="2"/>
              </a:rPr>
              <a:t></a:t>
            </a:r>
            <a:r>
              <a:rPr lang="de-DE" sz="3800">
                <a:solidFill>
                  <a:schemeClr val="bg2"/>
                </a:solidFill>
                <a:effectLst/>
              </a:rPr>
              <a:t>q</a:t>
            </a:r>
            <a:r>
              <a:rPr lang="de-DE" sz="3800" baseline="-25000">
                <a:solidFill>
                  <a:schemeClr val="bg2"/>
                </a:solidFill>
                <a:effectLst/>
                <a:sym typeface="Symbol" pitchFamily="18" charset="2"/>
              </a:rPr>
              <a:t></a:t>
            </a:r>
            <a:r>
              <a:rPr lang="de-DE" sz="3800">
                <a:solidFill>
                  <a:schemeClr val="bg2"/>
                </a:solidFill>
                <a:effectLst/>
              </a:rPr>
              <a:t>/2M</a:t>
            </a:r>
            <a:r>
              <a:rPr lang="de-DE" sz="3800" baseline="-25000">
                <a:solidFill>
                  <a:schemeClr val="bg2"/>
                </a:solidFill>
                <a:effectLst/>
              </a:rPr>
              <a:t>N</a:t>
            </a:r>
          </a:p>
          <a:p>
            <a:pPr algn="l" eaLnBrk="1" hangingPunct="1">
              <a:spcBef>
                <a:spcPct val="40000"/>
              </a:spcBef>
              <a:tabLst>
                <a:tab pos="1143000" algn="l"/>
              </a:tabLst>
            </a:pPr>
            <a:r>
              <a:rPr lang="de-DE" sz="3800" baseline="-25000">
                <a:solidFill>
                  <a:schemeClr val="bg2"/>
                </a:solidFill>
                <a:effectLst/>
              </a:rPr>
              <a:t>	</a:t>
            </a:r>
            <a:r>
              <a:rPr lang="de-DE" sz="3800">
                <a:solidFill>
                  <a:schemeClr val="bg2"/>
                </a:solidFill>
                <a:effectLst/>
              </a:rPr>
              <a:t>+ </a:t>
            </a:r>
            <a:r>
              <a:rPr lang="de-DE" sz="3800">
                <a:solidFill>
                  <a:srgbClr val="FF0000"/>
                </a:solidFill>
                <a:effectLst/>
              </a:rPr>
              <a:t>g</a:t>
            </a:r>
            <a:r>
              <a:rPr lang="de-DE" sz="3800" baseline="-25000">
                <a:solidFill>
                  <a:srgbClr val="FF0000"/>
                </a:solidFill>
                <a:effectLst/>
              </a:rPr>
              <a:t>S</a:t>
            </a:r>
            <a:r>
              <a:rPr lang="de-DE" sz="3800">
                <a:solidFill>
                  <a:srgbClr val="FF0000"/>
                </a:solidFill>
                <a:effectLst/>
              </a:rPr>
              <a:t>(q</a:t>
            </a:r>
            <a:r>
              <a:rPr lang="de-DE" sz="3800" baseline="30000">
                <a:solidFill>
                  <a:srgbClr val="FF0000"/>
                </a:solidFill>
                <a:effectLst/>
              </a:rPr>
              <a:t>2</a:t>
            </a:r>
            <a:r>
              <a:rPr lang="de-DE" sz="3800">
                <a:solidFill>
                  <a:srgbClr val="FF0000"/>
                </a:solidFill>
                <a:effectLst/>
              </a:rPr>
              <a:t>) </a:t>
            </a:r>
            <a:r>
              <a:rPr lang="de-DE" sz="3800">
                <a:solidFill>
                  <a:schemeClr val="bg2"/>
                </a:solidFill>
                <a:effectLst/>
              </a:rPr>
              <a:t>q</a:t>
            </a:r>
            <a:r>
              <a:rPr lang="de-DE" sz="3800" baseline="50000">
                <a:solidFill>
                  <a:schemeClr val="bg2"/>
                </a:solidFill>
                <a:effectLst/>
                <a:sym typeface="Symbol" pitchFamily="18" charset="2"/>
              </a:rPr>
              <a:t></a:t>
            </a:r>
            <a:r>
              <a:rPr lang="de-DE" sz="3800">
                <a:solidFill>
                  <a:schemeClr val="bg2"/>
                </a:solidFill>
                <a:effectLst/>
              </a:rPr>
              <a:t>/m</a:t>
            </a:r>
            <a:r>
              <a:rPr lang="de-DE" sz="3800" baseline="-25000">
                <a:solidFill>
                  <a:schemeClr val="bg2"/>
                </a:solidFill>
                <a:effectLst/>
                <a:sym typeface="Symbol" pitchFamily="18" charset="2"/>
              </a:rPr>
              <a:t></a:t>
            </a:r>
          </a:p>
        </p:txBody>
      </p:sp>
      <p:sp>
        <p:nvSpPr>
          <p:cNvPr id="29701" name="Text Box 12"/>
          <p:cNvSpPr txBox="1">
            <a:spLocks noChangeArrowheads="1"/>
          </p:cNvSpPr>
          <p:nvPr/>
        </p:nvSpPr>
        <p:spPr bwMode="auto">
          <a:xfrm>
            <a:off x="493713" y="990600"/>
            <a:ext cx="8450583" cy="82469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2075" tIns="118800" rIns="92075" bIns="118800">
            <a:spAutoFit/>
          </a:bodyPr>
          <a:lstStyle/>
          <a:p>
            <a:pPr algn="l" eaLnBrk="1" hangingPunct="1"/>
            <a:r>
              <a:rPr lang="de-DE" sz="3800">
                <a:solidFill>
                  <a:schemeClr val="bg2"/>
                </a:solidFill>
                <a:effectLst/>
              </a:rPr>
              <a:t>M ~ G</a:t>
            </a:r>
            <a:r>
              <a:rPr lang="de-DE" sz="3800" baseline="-25000">
                <a:solidFill>
                  <a:schemeClr val="bg2"/>
                </a:solidFill>
                <a:effectLst/>
              </a:rPr>
              <a:t>F</a:t>
            </a:r>
            <a:r>
              <a:rPr lang="de-DE" sz="3800">
                <a:solidFill>
                  <a:schemeClr val="bg2"/>
                </a:solidFill>
                <a:effectLst/>
              </a:rPr>
              <a:t>V</a:t>
            </a:r>
            <a:r>
              <a:rPr lang="de-DE" sz="3800" baseline="-25000">
                <a:solidFill>
                  <a:schemeClr val="bg2"/>
                </a:solidFill>
                <a:effectLst/>
              </a:rPr>
              <a:t>ud </a:t>
            </a:r>
            <a:r>
              <a:rPr lang="de-DE" sz="3800">
                <a:solidFill>
                  <a:schemeClr val="bg2"/>
                </a:solidFill>
                <a:effectLst/>
                <a:cs typeface="Arial" pitchFamily="34" charset="0"/>
              </a:rPr>
              <a:t>·</a:t>
            </a:r>
            <a:r>
              <a:rPr lang="de-DE" sz="3800">
                <a:solidFill>
                  <a:schemeClr val="bg2"/>
                </a:solidFill>
                <a:effectLst/>
              </a:rPr>
              <a:t> </a:t>
            </a:r>
            <a:r>
              <a:rPr lang="de-DE" sz="3800">
                <a:solidFill>
                  <a:schemeClr val="bg2"/>
                </a:solidFill>
                <a:effectLst/>
                <a:sym typeface="Symbol" pitchFamily="18" charset="2"/>
              </a:rPr>
              <a:t></a:t>
            </a:r>
            <a:r>
              <a:rPr lang="de-DE" sz="3800" baseline="-25000">
                <a:solidFill>
                  <a:schemeClr val="bg2"/>
                </a:solidFill>
                <a:effectLst/>
                <a:sym typeface="Symbol" pitchFamily="18" charset="2"/>
              </a:rPr>
              <a:t></a:t>
            </a:r>
            <a:r>
              <a:rPr lang="de-DE" sz="3800" baseline="-25000">
                <a:solidFill>
                  <a:schemeClr val="bg2"/>
                </a:solidFill>
                <a:effectLst/>
              </a:rPr>
              <a:t> </a:t>
            </a:r>
            <a:r>
              <a:rPr lang="de-DE" sz="3800">
                <a:solidFill>
                  <a:schemeClr val="bg2"/>
                </a:solidFill>
                <a:effectLst/>
                <a:sym typeface="Symbol" pitchFamily="18" charset="2"/>
              </a:rPr>
              <a:t></a:t>
            </a:r>
            <a:r>
              <a:rPr lang="de-DE" sz="3800" baseline="-25000">
                <a:solidFill>
                  <a:schemeClr val="bg2"/>
                </a:solidFill>
                <a:effectLst/>
                <a:sym typeface="Symbol" pitchFamily="18" charset="2"/>
              </a:rPr>
              <a:t></a:t>
            </a:r>
            <a:r>
              <a:rPr lang="de-DE" sz="3800">
                <a:solidFill>
                  <a:schemeClr val="bg2"/>
                </a:solidFill>
                <a:effectLst/>
              </a:rPr>
              <a:t>(1-</a:t>
            </a:r>
            <a:r>
              <a:rPr lang="de-DE" sz="3800">
                <a:solidFill>
                  <a:schemeClr val="bg2"/>
                </a:solidFill>
                <a:effectLst/>
                <a:sym typeface="Symbol" pitchFamily="18" charset="2"/>
              </a:rPr>
              <a:t></a:t>
            </a:r>
            <a:r>
              <a:rPr lang="de-DE" sz="3800" baseline="-25000">
                <a:solidFill>
                  <a:schemeClr val="bg2"/>
                </a:solidFill>
                <a:effectLst/>
                <a:sym typeface="Symbol" pitchFamily="18" charset="2"/>
              </a:rPr>
              <a:t>5</a:t>
            </a:r>
            <a:r>
              <a:rPr lang="de-DE" sz="3800">
                <a:solidFill>
                  <a:schemeClr val="bg2"/>
                </a:solidFill>
                <a:effectLst/>
              </a:rPr>
              <a:t>)</a:t>
            </a:r>
            <a:r>
              <a:rPr lang="de-DE" sz="3800">
                <a:solidFill>
                  <a:schemeClr val="bg2"/>
                </a:solidFill>
                <a:effectLst/>
                <a:sym typeface="Symbol" pitchFamily="18" charset="2"/>
              </a:rPr>
              <a:t></a:t>
            </a:r>
            <a:r>
              <a:rPr lang="de-DE" sz="3800" baseline="-25000">
                <a:solidFill>
                  <a:schemeClr val="bg2"/>
                </a:solidFill>
                <a:effectLst/>
                <a:sym typeface="Symbol" pitchFamily="18" charset="2"/>
              </a:rPr>
              <a:t></a:t>
            </a:r>
            <a:r>
              <a:rPr lang="de-DE" sz="3800">
                <a:solidFill>
                  <a:schemeClr val="bg2"/>
                </a:solidFill>
                <a:effectLst/>
              </a:rPr>
              <a:t> </a:t>
            </a:r>
            <a:r>
              <a:rPr lang="de-DE" sz="3800">
                <a:solidFill>
                  <a:schemeClr val="bg2"/>
                </a:solidFill>
                <a:effectLst/>
                <a:cs typeface="Arial" pitchFamily="34" charset="0"/>
              </a:rPr>
              <a:t>·</a:t>
            </a:r>
            <a:r>
              <a:rPr lang="de-DE" sz="3800">
                <a:solidFill>
                  <a:schemeClr val="bg2"/>
                </a:solidFill>
                <a:effectLst/>
              </a:rPr>
              <a:t> </a:t>
            </a:r>
            <a:r>
              <a:rPr lang="de-DE" sz="3800">
                <a:solidFill>
                  <a:srgbClr val="FF0000"/>
                </a:solidFill>
                <a:effectLst/>
                <a:sym typeface="Symbol" pitchFamily="18" charset="2"/>
              </a:rPr>
              <a:t></a:t>
            </a:r>
            <a:r>
              <a:rPr lang="de-DE" sz="3800" baseline="-25000">
                <a:solidFill>
                  <a:srgbClr val="FF0000"/>
                </a:solidFill>
                <a:effectLst/>
                <a:sym typeface="Symbol" pitchFamily="18" charset="2"/>
              </a:rPr>
              <a:t>n</a:t>
            </a:r>
            <a:r>
              <a:rPr lang="de-DE" sz="3800">
                <a:solidFill>
                  <a:srgbClr val="FF0000"/>
                </a:solidFill>
                <a:effectLst/>
              </a:rPr>
              <a:t>(V</a:t>
            </a:r>
            <a:r>
              <a:rPr lang="de-DE" sz="3800" baseline="50000">
                <a:solidFill>
                  <a:srgbClr val="FF0000"/>
                </a:solidFill>
                <a:effectLst/>
                <a:sym typeface="Symbol" pitchFamily="18" charset="2"/>
              </a:rPr>
              <a:t></a:t>
            </a:r>
            <a:r>
              <a:rPr lang="de-DE" sz="3800">
                <a:solidFill>
                  <a:srgbClr val="FF0000"/>
                </a:solidFill>
                <a:effectLst/>
              </a:rPr>
              <a:t>-A</a:t>
            </a:r>
            <a:r>
              <a:rPr lang="de-DE" sz="3800" baseline="50000">
                <a:solidFill>
                  <a:srgbClr val="FF0000"/>
                </a:solidFill>
                <a:effectLst/>
                <a:sym typeface="Symbol" pitchFamily="18" charset="2"/>
              </a:rPr>
              <a:t></a:t>
            </a:r>
            <a:r>
              <a:rPr lang="de-DE" sz="3800">
                <a:solidFill>
                  <a:srgbClr val="FF0000"/>
                </a:solidFill>
                <a:effectLst/>
              </a:rPr>
              <a:t>)</a:t>
            </a:r>
            <a:r>
              <a:rPr lang="de-DE" sz="3800">
                <a:solidFill>
                  <a:srgbClr val="FF0000"/>
                </a:solidFill>
                <a:effectLst/>
                <a:sym typeface="Symbol" pitchFamily="18" charset="2"/>
              </a:rPr>
              <a:t></a:t>
            </a:r>
            <a:r>
              <a:rPr lang="de-DE" sz="3800" baseline="-25000">
                <a:solidFill>
                  <a:srgbClr val="FF0000"/>
                </a:solidFill>
                <a:effectLst/>
                <a:sym typeface="Symbol" pitchFamily="18" charset="2"/>
              </a:rPr>
              <a:t>p</a:t>
            </a:r>
            <a:endParaRPr lang="de-DE" sz="3800" baseline="-25000">
              <a:solidFill>
                <a:srgbClr val="FF0000"/>
              </a:solidFill>
              <a:effectLst/>
              <a:latin typeface="cmmi10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200400" y="3924300"/>
            <a:ext cx="2438400" cy="628650"/>
            <a:chOff x="2016" y="2472"/>
            <a:chExt cx="1536" cy="396"/>
          </a:xfrm>
        </p:grpSpPr>
        <p:sp>
          <p:nvSpPr>
            <p:cNvPr id="32781" name="Line 13"/>
            <p:cNvSpPr>
              <a:spLocks noChangeShapeType="1"/>
            </p:cNvSpPr>
            <p:nvPr/>
          </p:nvSpPr>
          <p:spPr bwMode="auto">
            <a:xfrm flipV="1">
              <a:off x="2016" y="2472"/>
              <a:ext cx="1536" cy="38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82" name="Line 14"/>
            <p:cNvSpPr>
              <a:spLocks noChangeShapeType="1"/>
            </p:cNvSpPr>
            <p:nvPr/>
          </p:nvSpPr>
          <p:spPr bwMode="auto">
            <a:xfrm rot="-10800000">
              <a:off x="2016" y="2484"/>
              <a:ext cx="1536" cy="38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381000" y="4800600"/>
            <a:ext cx="8305800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1" hangingPunct="1">
              <a:spcAft>
                <a:spcPct val="40000"/>
              </a:spcAft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Second class current suppressed by isospin 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 g</a:t>
            </a:r>
            <a:r>
              <a:rPr lang="de-DE" sz="32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(q</a:t>
            </a:r>
            <a:r>
              <a:rPr lang="de-DE" sz="3200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) = 0</a:t>
            </a:r>
          </a:p>
          <a:p>
            <a:pPr eaLnBrk="1" hangingPunct="1"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g</a:t>
            </a:r>
            <a:r>
              <a:rPr lang="de-DE" sz="32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(q</a:t>
            </a:r>
            <a:r>
              <a:rPr lang="de-DE" sz="3200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) measured in neutron decay</a:t>
            </a:r>
          </a:p>
        </p:txBody>
      </p:sp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1676400" y="2132013"/>
            <a:ext cx="6019800" cy="24399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92075" tIns="118800" rIns="92075" bIns="118800">
            <a:spAutoFit/>
          </a:bodyPr>
          <a:lstStyle/>
          <a:p>
            <a:pPr algn="l" eaLnBrk="1" hangingPunct="1">
              <a:spcAft>
                <a:spcPct val="40000"/>
              </a:spcAft>
              <a:tabLst>
                <a:tab pos="1143000" algn="l"/>
              </a:tabLst>
            </a:pPr>
            <a:r>
              <a:rPr lang="de-DE" sz="3800" smtClean="0">
                <a:solidFill>
                  <a:srgbClr val="FF0000"/>
                </a:solidFill>
                <a:effectLst/>
              </a:rPr>
              <a:t>A</a:t>
            </a:r>
            <a:r>
              <a:rPr lang="de-DE" sz="3800" baseline="50000" smtClean="0">
                <a:solidFill>
                  <a:srgbClr val="FF0000"/>
                </a:solidFill>
                <a:effectLst/>
                <a:sym typeface="Symbol" pitchFamily="18" charset="2"/>
              </a:rPr>
              <a:t></a:t>
            </a:r>
            <a:r>
              <a:rPr lang="de-DE" sz="3800" smtClean="0">
                <a:solidFill>
                  <a:schemeClr val="bg2"/>
                </a:solidFill>
                <a:effectLst/>
              </a:rPr>
              <a:t> </a:t>
            </a:r>
            <a:r>
              <a:rPr lang="de-DE" sz="3800">
                <a:solidFill>
                  <a:schemeClr val="bg2"/>
                </a:solidFill>
                <a:effectLst/>
              </a:rPr>
              <a:t>=	   </a:t>
            </a:r>
            <a:r>
              <a:rPr lang="de-DE" sz="3800">
                <a:solidFill>
                  <a:srgbClr val="FF0000"/>
                </a:solidFill>
                <a:effectLst/>
              </a:rPr>
              <a:t>g</a:t>
            </a:r>
            <a:r>
              <a:rPr lang="de-DE" sz="3800" baseline="-25000">
                <a:solidFill>
                  <a:srgbClr val="FF0000"/>
                </a:solidFill>
                <a:effectLst/>
              </a:rPr>
              <a:t>A</a:t>
            </a:r>
            <a:r>
              <a:rPr lang="de-DE" sz="3800">
                <a:solidFill>
                  <a:srgbClr val="FF0000"/>
                </a:solidFill>
                <a:effectLst/>
              </a:rPr>
              <a:t>(q</a:t>
            </a:r>
            <a:r>
              <a:rPr lang="de-DE" sz="3800" baseline="30000">
                <a:solidFill>
                  <a:srgbClr val="FF0000"/>
                </a:solidFill>
                <a:effectLst/>
              </a:rPr>
              <a:t>2</a:t>
            </a:r>
            <a:r>
              <a:rPr lang="de-DE" sz="3800">
                <a:solidFill>
                  <a:srgbClr val="FF0000"/>
                </a:solidFill>
                <a:effectLst/>
              </a:rPr>
              <a:t>) </a:t>
            </a:r>
            <a:r>
              <a:rPr lang="de-DE" sz="3800">
                <a:solidFill>
                  <a:schemeClr val="bg2"/>
                </a:solidFill>
                <a:effectLst/>
                <a:sym typeface="Symbol" pitchFamily="18" charset="2"/>
              </a:rPr>
              <a:t></a:t>
            </a:r>
            <a:r>
              <a:rPr lang="de-DE" sz="3800" baseline="50000">
                <a:solidFill>
                  <a:schemeClr val="bg2"/>
                </a:solidFill>
                <a:effectLst/>
                <a:sym typeface="Symbol" pitchFamily="18" charset="2"/>
              </a:rPr>
              <a:t></a:t>
            </a:r>
            <a:r>
              <a:rPr lang="de-DE" sz="3800">
                <a:solidFill>
                  <a:schemeClr val="bg2"/>
                </a:solidFill>
                <a:effectLst/>
                <a:sym typeface="Symbol" pitchFamily="18" charset="2"/>
              </a:rPr>
              <a:t></a:t>
            </a:r>
            <a:r>
              <a:rPr lang="de-DE" sz="3800" baseline="-25000">
                <a:solidFill>
                  <a:schemeClr val="bg2"/>
                </a:solidFill>
                <a:effectLst/>
                <a:sym typeface="Symbol" pitchFamily="18" charset="2"/>
              </a:rPr>
              <a:t>5</a:t>
            </a:r>
            <a:r>
              <a:rPr lang="de-DE" sz="3800">
                <a:solidFill>
                  <a:schemeClr val="bg2"/>
                </a:solidFill>
                <a:effectLst/>
              </a:rPr>
              <a:t> </a:t>
            </a:r>
          </a:p>
          <a:p>
            <a:pPr algn="l" eaLnBrk="1" hangingPunct="1">
              <a:spcAft>
                <a:spcPct val="40000"/>
              </a:spcAft>
              <a:tabLst>
                <a:tab pos="1143000" algn="l"/>
              </a:tabLst>
            </a:pPr>
            <a:r>
              <a:rPr lang="de-DE" sz="3800">
                <a:solidFill>
                  <a:schemeClr val="bg2"/>
                </a:solidFill>
                <a:effectLst/>
              </a:rPr>
              <a:t>	+ i </a:t>
            </a:r>
            <a:r>
              <a:rPr lang="de-DE" sz="3800">
                <a:solidFill>
                  <a:srgbClr val="FF0000"/>
                </a:solidFill>
                <a:effectLst/>
              </a:rPr>
              <a:t>g</a:t>
            </a:r>
            <a:r>
              <a:rPr lang="de-DE" sz="3800" baseline="-25000">
                <a:solidFill>
                  <a:srgbClr val="FF0000"/>
                </a:solidFill>
                <a:effectLst/>
              </a:rPr>
              <a:t>T</a:t>
            </a:r>
            <a:r>
              <a:rPr lang="de-DE" sz="3800">
                <a:solidFill>
                  <a:srgbClr val="FF0000"/>
                </a:solidFill>
                <a:effectLst/>
              </a:rPr>
              <a:t>(q</a:t>
            </a:r>
            <a:r>
              <a:rPr lang="de-DE" sz="3800" baseline="30000">
                <a:solidFill>
                  <a:srgbClr val="FF0000"/>
                </a:solidFill>
                <a:effectLst/>
              </a:rPr>
              <a:t>2</a:t>
            </a:r>
            <a:r>
              <a:rPr lang="de-DE" sz="3800">
                <a:solidFill>
                  <a:srgbClr val="FF0000"/>
                </a:solidFill>
                <a:effectLst/>
              </a:rPr>
              <a:t>) </a:t>
            </a:r>
            <a:r>
              <a:rPr lang="de-DE" sz="3800">
                <a:solidFill>
                  <a:schemeClr val="bg2"/>
                </a:solidFill>
                <a:effectLst/>
                <a:sym typeface="Symbol" pitchFamily="18" charset="2"/>
              </a:rPr>
              <a:t></a:t>
            </a:r>
            <a:r>
              <a:rPr lang="de-DE" sz="3800" baseline="50000">
                <a:solidFill>
                  <a:schemeClr val="bg2"/>
                </a:solidFill>
                <a:effectLst/>
                <a:sym typeface="Symbol" pitchFamily="18" charset="2"/>
              </a:rPr>
              <a:t></a:t>
            </a:r>
            <a:r>
              <a:rPr lang="de-DE" sz="3800">
                <a:solidFill>
                  <a:schemeClr val="bg2"/>
                </a:solidFill>
                <a:effectLst/>
              </a:rPr>
              <a:t>q</a:t>
            </a:r>
            <a:r>
              <a:rPr lang="de-DE" sz="3800" baseline="-25000">
                <a:solidFill>
                  <a:schemeClr val="bg2"/>
                </a:solidFill>
                <a:effectLst/>
                <a:sym typeface="Symbol" pitchFamily="18" charset="2"/>
              </a:rPr>
              <a:t></a:t>
            </a:r>
            <a:r>
              <a:rPr lang="de-DE" sz="3800">
                <a:solidFill>
                  <a:schemeClr val="bg2"/>
                </a:solidFill>
                <a:effectLst/>
              </a:rPr>
              <a:t>/2M</a:t>
            </a:r>
            <a:r>
              <a:rPr lang="de-DE" sz="3800" baseline="-25000">
                <a:solidFill>
                  <a:schemeClr val="bg2"/>
                </a:solidFill>
                <a:effectLst/>
              </a:rPr>
              <a:t>N</a:t>
            </a:r>
            <a:r>
              <a:rPr lang="de-DE" sz="3800">
                <a:solidFill>
                  <a:schemeClr val="bg2"/>
                </a:solidFill>
                <a:effectLst/>
                <a:sym typeface="Symbol" pitchFamily="18" charset="2"/>
              </a:rPr>
              <a:t></a:t>
            </a:r>
            <a:r>
              <a:rPr lang="de-DE" sz="3800" baseline="-25000">
                <a:solidFill>
                  <a:schemeClr val="bg2"/>
                </a:solidFill>
                <a:effectLst/>
                <a:sym typeface="Symbol" pitchFamily="18" charset="2"/>
              </a:rPr>
              <a:t>5</a:t>
            </a:r>
            <a:endParaRPr lang="de-DE" sz="3800" baseline="-25000">
              <a:solidFill>
                <a:schemeClr val="bg2"/>
              </a:solidFill>
              <a:effectLst/>
              <a:latin typeface="cmmi10" pitchFamily="34" charset="0"/>
            </a:endParaRPr>
          </a:p>
          <a:p>
            <a:pPr algn="l" eaLnBrk="1" hangingPunct="1">
              <a:spcAft>
                <a:spcPct val="40000"/>
              </a:spcAft>
              <a:tabLst>
                <a:tab pos="1143000" algn="l"/>
              </a:tabLst>
            </a:pPr>
            <a:r>
              <a:rPr lang="de-DE" sz="3800" baseline="-25000">
                <a:solidFill>
                  <a:schemeClr val="bg2"/>
                </a:solidFill>
                <a:effectLst/>
              </a:rPr>
              <a:t>	</a:t>
            </a:r>
            <a:r>
              <a:rPr lang="de-DE" sz="3800">
                <a:solidFill>
                  <a:schemeClr val="bg2"/>
                </a:solidFill>
                <a:effectLst/>
              </a:rPr>
              <a:t>+ </a:t>
            </a:r>
            <a:r>
              <a:rPr lang="de-DE" sz="3800">
                <a:solidFill>
                  <a:srgbClr val="FF0000"/>
                </a:solidFill>
                <a:effectLst/>
              </a:rPr>
              <a:t>g</a:t>
            </a:r>
            <a:r>
              <a:rPr lang="de-DE" sz="3800" baseline="-25000">
                <a:solidFill>
                  <a:srgbClr val="FF0000"/>
                </a:solidFill>
                <a:effectLst/>
              </a:rPr>
              <a:t>P</a:t>
            </a:r>
            <a:r>
              <a:rPr lang="de-DE" sz="3800">
                <a:solidFill>
                  <a:srgbClr val="FF0000"/>
                </a:solidFill>
                <a:effectLst/>
              </a:rPr>
              <a:t>(q</a:t>
            </a:r>
            <a:r>
              <a:rPr lang="de-DE" sz="3800" baseline="30000">
                <a:solidFill>
                  <a:srgbClr val="FF0000"/>
                </a:solidFill>
                <a:effectLst/>
              </a:rPr>
              <a:t>2</a:t>
            </a:r>
            <a:r>
              <a:rPr lang="de-DE" sz="3800">
                <a:solidFill>
                  <a:srgbClr val="FF0000"/>
                </a:solidFill>
                <a:effectLst/>
              </a:rPr>
              <a:t>) </a:t>
            </a:r>
            <a:r>
              <a:rPr lang="de-DE" sz="3800">
                <a:solidFill>
                  <a:schemeClr val="bg2"/>
                </a:solidFill>
                <a:effectLst/>
              </a:rPr>
              <a:t>q</a:t>
            </a:r>
            <a:r>
              <a:rPr lang="de-DE" sz="3800" baseline="50000">
                <a:solidFill>
                  <a:schemeClr val="bg2"/>
                </a:solidFill>
                <a:effectLst/>
                <a:sym typeface="Symbol" pitchFamily="18" charset="2"/>
              </a:rPr>
              <a:t></a:t>
            </a:r>
            <a:r>
              <a:rPr lang="de-DE" sz="3800">
                <a:solidFill>
                  <a:schemeClr val="bg2"/>
                </a:solidFill>
                <a:effectLst/>
              </a:rPr>
              <a:t>/m</a:t>
            </a:r>
            <a:r>
              <a:rPr lang="de-DE" sz="3800" baseline="-25000">
                <a:solidFill>
                  <a:schemeClr val="bg2"/>
                </a:solidFill>
                <a:effectLst/>
                <a:sym typeface="Symbol" pitchFamily="18" charset="2"/>
              </a:rPr>
              <a:t></a:t>
            </a:r>
            <a:r>
              <a:rPr lang="de-DE" sz="3800">
                <a:solidFill>
                  <a:schemeClr val="bg2"/>
                </a:solidFill>
                <a:effectLst/>
                <a:sym typeface="Symbol" pitchFamily="18" charset="2"/>
              </a:rPr>
              <a:t></a:t>
            </a:r>
            <a:r>
              <a:rPr lang="de-DE" sz="3800" baseline="-25000">
                <a:solidFill>
                  <a:schemeClr val="bg2"/>
                </a:solidFill>
                <a:effectLst/>
                <a:sym typeface="Symbol" pitchFamily="18" charset="2"/>
              </a:rPr>
              <a:t>5</a:t>
            </a:r>
          </a:p>
        </p:txBody>
      </p:sp>
      <p:sp>
        <p:nvSpPr>
          <p:cNvPr id="30724" name="Text Box 11"/>
          <p:cNvSpPr txBox="1">
            <a:spLocks noChangeArrowheads="1"/>
          </p:cNvSpPr>
          <p:nvPr/>
        </p:nvSpPr>
        <p:spPr bwMode="auto">
          <a:xfrm>
            <a:off x="493713" y="990600"/>
            <a:ext cx="8450583" cy="82469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2075" tIns="118800" rIns="92075" bIns="118800">
            <a:spAutoFit/>
          </a:bodyPr>
          <a:lstStyle/>
          <a:p>
            <a:pPr algn="l" eaLnBrk="1" hangingPunct="1"/>
            <a:r>
              <a:rPr lang="de-DE" sz="3800">
                <a:solidFill>
                  <a:schemeClr val="bg2"/>
                </a:solidFill>
                <a:effectLst/>
              </a:rPr>
              <a:t>M ~ G</a:t>
            </a:r>
            <a:r>
              <a:rPr lang="de-DE" sz="3800" baseline="-25000">
                <a:solidFill>
                  <a:schemeClr val="bg2"/>
                </a:solidFill>
                <a:effectLst/>
              </a:rPr>
              <a:t>F</a:t>
            </a:r>
            <a:r>
              <a:rPr lang="de-DE" sz="3800">
                <a:solidFill>
                  <a:schemeClr val="bg2"/>
                </a:solidFill>
                <a:effectLst/>
              </a:rPr>
              <a:t>V</a:t>
            </a:r>
            <a:r>
              <a:rPr lang="de-DE" sz="3800" baseline="-25000">
                <a:solidFill>
                  <a:schemeClr val="bg2"/>
                </a:solidFill>
                <a:effectLst/>
              </a:rPr>
              <a:t>ud </a:t>
            </a:r>
            <a:r>
              <a:rPr lang="de-DE" sz="3800">
                <a:solidFill>
                  <a:schemeClr val="bg2"/>
                </a:solidFill>
                <a:effectLst/>
                <a:cs typeface="Arial" pitchFamily="34" charset="0"/>
              </a:rPr>
              <a:t>·</a:t>
            </a:r>
            <a:r>
              <a:rPr lang="de-DE" sz="3800">
                <a:solidFill>
                  <a:schemeClr val="bg2"/>
                </a:solidFill>
                <a:effectLst/>
              </a:rPr>
              <a:t> </a:t>
            </a:r>
            <a:r>
              <a:rPr lang="de-DE" sz="3800">
                <a:solidFill>
                  <a:schemeClr val="bg2"/>
                </a:solidFill>
                <a:effectLst/>
                <a:sym typeface="Symbol" pitchFamily="18" charset="2"/>
              </a:rPr>
              <a:t></a:t>
            </a:r>
            <a:r>
              <a:rPr lang="de-DE" sz="3800" baseline="-25000">
                <a:solidFill>
                  <a:schemeClr val="bg2"/>
                </a:solidFill>
                <a:effectLst/>
                <a:sym typeface="Symbol" pitchFamily="18" charset="2"/>
              </a:rPr>
              <a:t></a:t>
            </a:r>
            <a:r>
              <a:rPr lang="de-DE" sz="3800" baseline="-25000">
                <a:solidFill>
                  <a:schemeClr val="bg2"/>
                </a:solidFill>
                <a:effectLst/>
              </a:rPr>
              <a:t> </a:t>
            </a:r>
            <a:r>
              <a:rPr lang="de-DE" sz="3800">
                <a:solidFill>
                  <a:schemeClr val="bg2"/>
                </a:solidFill>
                <a:effectLst/>
                <a:sym typeface="Symbol" pitchFamily="18" charset="2"/>
              </a:rPr>
              <a:t></a:t>
            </a:r>
            <a:r>
              <a:rPr lang="de-DE" sz="3800" baseline="-25000">
                <a:solidFill>
                  <a:schemeClr val="bg2"/>
                </a:solidFill>
                <a:effectLst/>
                <a:sym typeface="Symbol" pitchFamily="18" charset="2"/>
              </a:rPr>
              <a:t></a:t>
            </a:r>
            <a:r>
              <a:rPr lang="de-DE" sz="3800">
                <a:solidFill>
                  <a:schemeClr val="bg2"/>
                </a:solidFill>
                <a:effectLst/>
              </a:rPr>
              <a:t>(1-</a:t>
            </a:r>
            <a:r>
              <a:rPr lang="de-DE" sz="3800">
                <a:solidFill>
                  <a:schemeClr val="bg2"/>
                </a:solidFill>
                <a:effectLst/>
                <a:sym typeface="Symbol" pitchFamily="18" charset="2"/>
              </a:rPr>
              <a:t></a:t>
            </a:r>
            <a:r>
              <a:rPr lang="de-DE" sz="3800" baseline="-25000">
                <a:solidFill>
                  <a:schemeClr val="bg2"/>
                </a:solidFill>
                <a:effectLst/>
                <a:sym typeface="Symbol" pitchFamily="18" charset="2"/>
              </a:rPr>
              <a:t>5</a:t>
            </a:r>
            <a:r>
              <a:rPr lang="de-DE" sz="3800">
                <a:solidFill>
                  <a:schemeClr val="bg2"/>
                </a:solidFill>
                <a:effectLst/>
              </a:rPr>
              <a:t>)</a:t>
            </a:r>
            <a:r>
              <a:rPr lang="de-DE" sz="3800">
                <a:solidFill>
                  <a:schemeClr val="bg2"/>
                </a:solidFill>
                <a:effectLst/>
                <a:sym typeface="Symbol" pitchFamily="18" charset="2"/>
              </a:rPr>
              <a:t></a:t>
            </a:r>
            <a:r>
              <a:rPr lang="de-DE" sz="3800" baseline="-25000">
                <a:solidFill>
                  <a:schemeClr val="bg2"/>
                </a:solidFill>
                <a:effectLst/>
                <a:sym typeface="Symbol" pitchFamily="18" charset="2"/>
              </a:rPr>
              <a:t></a:t>
            </a:r>
            <a:r>
              <a:rPr lang="de-DE" sz="3800">
                <a:solidFill>
                  <a:schemeClr val="bg2"/>
                </a:solidFill>
                <a:effectLst/>
              </a:rPr>
              <a:t> </a:t>
            </a:r>
            <a:r>
              <a:rPr lang="de-DE" sz="3800">
                <a:solidFill>
                  <a:schemeClr val="bg2"/>
                </a:solidFill>
                <a:effectLst/>
                <a:cs typeface="Arial" pitchFamily="34" charset="0"/>
              </a:rPr>
              <a:t>·</a:t>
            </a:r>
            <a:r>
              <a:rPr lang="de-DE" sz="3800">
                <a:solidFill>
                  <a:schemeClr val="bg2"/>
                </a:solidFill>
                <a:effectLst/>
              </a:rPr>
              <a:t> </a:t>
            </a:r>
            <a:r>
              <a:rPr lang="de-DE" sz="3800">
                <a:solidFill>
                  <a:srgbClr val="FF0000"/>
                </a:solidFill>
                <a:effectLst/>
                <a:sym typeface="Symbol" pitchFamily="18" charset="2"/>
              </a:rPr>
              <a:t></a:t>
            </a:r>
            <a:r>
              <a:rPr lang="de-DE" sz="3800" baseline="-25000">
                <a:solidFill>
                  <a:srgbClr val="FF0000"/>
                </a:solidFill>
                <a:effectLst/>
                <a:sym typeface="Symbol" pitchFamily="18" charset="2"/>
              </a:rPr>
              <a:t>n</a:t>
            </a:r>
            <a:r>
              <a:rPr lang="de-DE" sz="3800">
                <a:solidFill>
                  <a:srgbClr val="FF0000"/>
                </a:solidFill>
                <a:effectLst/>
              </a:rPr>
              <a:t>(V</a:t>
            </a:r>
            <a:r>
              <a:rPr lang="de-DE" sz="3800" baseline="50000">
                <a:solidFill>
                  <a:srgbClr val="FF0000"/>
                </a:solidFill>
                <a:effectLst/>
                <a:sym typeface="Symbol" pitchFamily="18" charset="2"/>
              </a:rPr>
              <a:t></a:t>
            </a:r>
            <a:r>
              <a:rPr lang="de-DE" sz="3800">
                <a:solidFill>
                  <a:srgbClr val="FF0000"/>
                </a:solidFill>
                <a:effectLst/>
              </a:rPr>
              <a:t>-A</a:t>
            </a:r>
            <a:r>
              <a:rPr lang="de-DE" sz="3800" baseline="50000">
                <a:solidFill>
                  <a:srgbClr val="FF0000"/>
                </a:solidFill>
                <a:effectLst/>
                <a:sym typeface="Symbol" pitchFamily="18" charset="2"/>
              </a:rPr>
              <a:t></a:t>
            </a:r>
            <a:r>
              <a:rPr lang="de-DE" sz="3800">
                <a:solidFill>
                  <a:srgbClr val="FF0000"/>
                </a:solidFill>
                <a:effectLst/>
              </a:rPr>
              <a:t>)</a:t>
            </a:r>
            <a:r>
              <a:rPr lang="de-DE" sz="3800">
                <a:solidFill>
                  <a:srgbClr val="FF0000"/>
                </a:solidFill>
                <a:effectLst/>
                <a:sym typeface="Symbol" pitchFamily="18" charset="2"/>
              </a:rPr>
              <a:t></a:t>
            </a:r>
            <a:r>
              <a:rPr lang="de-DE" sz="3800" baseline="-25000">
                <a:solidFill>
                  <a:srgbClr val="FF0000"/>
                </a:solidFill>
                <a:effectLst/>
                <a:sym typeface="Symbol" pitchFamily="18" charset="2"/>
              </a:rPr>
              <a:t>p</a:t>
            </a:r>
            <a:endParaRPr lang="de-DE" sz="3800" baseline="-25000">
              <a:solidFill>
                <a:srgbClr val="FF0000"/>
              </a:solidFill>
              <a:effectLst/>
              <a:latin typeface="cmmi10" pitchFamily="34" charset="0"/>
            </a:endParaRPr>
          </a:p>
        </p:txBody>
      </p:sp>
      <p:sp>
        <p:nvSpPr>
          <p:cNvPr id="33806" name="Rectangle 14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Nucleon form factors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810000" y="3124200"/>
            <a:ext cx="2438400" cy="628650"/>
            <a:chOff x="2016" y="2472"/>
            <a:chExt cx="1536" cy="396"/>
          </a:xfrm>
        </p:grpSpPr>
        <p:sp>
          <p:nvSpPr>
            <p:cNvPr id="33808" name="Line 16"/>
            <p:cNvSpPr>
              <a:spLocks noChangeShapeType="1"/>
            </p:cNvSpPr>
            <p:nvPr/>
          </p:nvSpPr>
          <p:spPr bwMode="auto">
            <a:xfrm flipV="1">
              <a:off x="2016" y="2472"/>
              <a:ext cx="1536" cy="38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09" name="Line 17"/>
            <p:cNvSpPr>
              <a:spLocks noChangeShapeType="1"/>
            </p:cNvSpPr>
            <p:nvPr/>
          </p:nvSpPr>
          <p:spPr bwMode="auto">
            <a:xfrm rot="-10800000">
              <a:off x="2016" y="2484"/>
              <a:ext cx="1536" cy="38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833700" y="4570266"/>
            <a:ext cx="7467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0500" indent="-190500" algn="l">
              <a:spcBef>
                <a:spcPct val="50000"/>
              </a:spcBef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solid QCD prediction via ChPT (2-3% level)</a:t>
            </a:r>
          </a:p>
          <a:p>
            <a:pPr marL="190500" indent="-190500" algn="l">
              <a:spcBef>
                <a:spcPct val="50000"/>
              </a:spcBef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NNLO &lt; 1%: </a:t>
            </a: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N. Kaiser, PRC67 (2003)</a:t>
            </a: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90500" indent="-190500" algn="l">
              <a:spcBef>
                <a:spcPct val="50000"/>
              </a:spcBef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basic test of </a:t>
            </a: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chiral symmetries and low energy QCD</a:t>
            </a: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2057400" y="6099175"/>
            <a:ext cx="5400675" cy="7302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  <a:effectLst/>
              </a:rPr>
              <a:t>Recent reviews:</a:t>
            </a:r>
            <a:br>
              <a:rPr lang="en-US" sz="1400">
                <a:solidFill>
                  <a:schemeClr val="tx1"/>
                </a:solidFill>
                <a:effectLst/>
              </a:rPr>
            </a:br>
            <a:r>
              <a:rPr lang="en-US" sz="1400" b="1" i="1">
                <a:solidFill>
                  <a:schemeClr val="tx1"/>
                </a:solidFill>
                <a:effectLst/>
              </a:rPr>
              <a:t>T. Gorringe,  H. Fearing,  Rev. Mod. Physics 76 (2004) 31</a:t>
            </a:r>
            <a:br>
              <a:rPr lang="en-US" sz="1400" b="1" i="1">
                <a:solidFill>
                  <a:schemeClr val="tx1"/>
                </a:solidFill>
                <a:effectLst/>
              </a:rPr>
            </a:br>
            <a:r>
              <a:rPr lang="en-US" sz="1400" b="1" i="1">
                <a:solidFill>
                  <a:schemeClr val="tx1"/>
                </a:solidFill>
                <a:effectLst/>
              </a:rPr>
              <a:t>V. Bernard et al.,  Nucl. Part. Phys. 28 (2002),   R1</a:t>
            </a: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1" hangingPunct="1">
              <a:defRPr/>
            </a:pPr>
            <a:r>
              <a:rPr lang="de-DE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Pseudoscalar form factor g</a:t>
            </a:r>
            <a:r>
              <a:rPr lang="de-DE" sz="40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190500" y="1066800"/>
            <a:ext cx="8648700" cy="1524000"/>
            <a:chOff x="120" y="672"/>
            <a:chExt cx="5448" cy="960"/>
          </a:xfrm>
        </p:grpSpPr>
        <p:sp>
          <p:nvSpPr>
            <p:cNvPr id="47136" name="Rectangle 32"/>
            <p:cNvSpPr>
              <a:spLocks noChangeArrowheads="1"/>
            </p:cNvSpPr>
            <p:nvPr/>
          </p:nvSpPr>
          <p:spPr bwMode="auto">
            <a:xfrm>
              <a:off x="120" y="672"/>
              <a:ext cx="5448" cy="96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807" name="Rectangle 28"/>
            <p:cNvSpPr>
              <a:spLocks noChangeArrowheads="1"/>
            </p:cNvSpPr>
            <p:nvPr/>
          </p:nvSpPr>
          <p:spPr bwMode="auto">
            <a:xfrm>
              <a:off x="127" y="912"/>
              <a:ext cx="5387" cy="42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de-DE" sz="3800">
                  <a:solidFill>
                    <a:schemeClr val="bg2"/>
                  </a:solidFill>
                  <a:effectLst/>
                </a:rPr>
                <a:t>g</a:t>
              </a:r>
              <a:r>
                <a:rPr lang="de-DE" sz="3800" baseline="-25000">
                  <a:solidFill>
                    <a:schemeClr val="bg2"/>
                  </a:solidFill>
                  <a:effectLst/>
                </a:rPr>
                <a:t>P</a:t>
              </a:r>
              <a:r>
                <a:rPr lang="de-DE" sz="3800">
                  <a:solidFill>
                    <a:schemeClr val="bg2"/>
                  </a:solidFill>
                  <a:effectLst/>
                </a:rPr>
                <a:t>(q</a:t>
              </a:r>
              <a:r>
                <a:rPr lang="de-DE" sz="3800" baseline="30000">
                  <a:solidFill>
                    <a:schemeClr val="bg2"/>
                  </a:solidFill>
                  <a:effectLst/>
                </a:rPr>
                <a:t>2</a:t>
              </a:r>
              <a:r>
                <a:rPr lang="de-DE" sz="3800">
                  <a:solidFill>
                    <a:schemeClr val="bg2"/>
                  </a:solidFill>
                  <a:effectLst/>
                </a:rPr>
                <a:t>) </a:t>
              </a:r>
              <a:r>
                <a:rPr lang="de-DE" sz="4000" baseline="-1000">
                  <a:solidFill>
                    <a:schemeClr val="bg2"/>
                  </a:solidFill>
                  <a:effectLst/>
                </a:rPr>
                <a:t>=</a:t>
              </a:r>
              <a:r>
                <a:rPr lang="de-DE" sz="3800">
                  <a:solidFill>
                    <a:schemeClr val="bg2"/>
                  </a:solidFill>
                  <a:effectLst/>
                </a:rPr>
                <a:t> -                      -</a:t>
              </a:r>
              <a:r>
                <a:rPr lang="de-DE" sz="4000" baseline="-1000">
                  <a:solidFill>
                    <a:schemeClr val="bg2"/>
                  </a:solidFill>
                  <a:effectLst/>
                </a:rPr>
                <a:t>      </a:t>
              </a:r>
              <a:r>
                <a:rPr lang="de-DE" sz="3800">
                  <a:solidFill>
                    <a:schemeClr val="bg2"/>
                  </a:solidFill>
                  <a:effectLst/>
                </a:rPr>
                <a:t>g</a:t>
              </a:r>
              <a:r>
                <a:rPr lang="de-DE" sz="3800" baseline="-25000">
                  <a:solidFill>
                    <a:schemeClr val="bg2"/>
                  </a:solidFill>
                  <a:effectLst/>
                </a:rPr>
                <a:t>A</a:t>
              </a:r>
              <a:r>
                <a:rPr lang="de-DE" sz="3800">
                  <a:solidFill>
                    <a:schemeClr val="bg2"/>
                  </a:solidFill>
                  <a:effectLst/>
                </a:rPr>
                <a:t>(0)m</a:t>
              </a:r>
              <a:r>
                <a:rPr lang="de-DE" sz="3800" baseline="-25000">
                  <a:solidFill>
                    <a:schemeClr val="bg2"/>
                  </a:solidFill>
                  <a:effectLst/>
                </a:rPr>
                <a:t>N</a:t>
              </a:r>
              <a:r>
                <a:rPr lang="de-DE" sz="3800">
                  <a:solidFill>
                    <a:schemeClr val="bg2"/>
                  </a:solidFill>
                  <a:effectLst/>
                </a:rPr>
                <a:t>m</a:t>
              </a:r>
              <a:r>
                <a:rPr lang="de-DE" sz="3800" baseline="-25000">
                  <a:solidFill>
                    <a:schemeClr val="bg2"/>
                  </a:solidFill>
                  <a:effectLst/>
                  <a:sym typeface="Symbol" pitchFamily="18" charset="2"/>
                </a:rPr>
                <a:t></a:t>
              </a:r>
              <a:r>
                <a:rPr lang="de-DE" sz="3800">
                  <a:solidFill>
                    <a:schemeClr val="bg2"/>
                  </a:solidFill>
                  <a:effectLst/>
                </a:rPr>
                <a:t>r</a:t>
              </a:r>
              <a:r>
                <a:rPr lang="de-DE" sz="3800" baseline="-25000">
                  <a:solidFill>
                    <a:schemeClr val="bg2"/>
                  </a:solidFill>
                  <a:effectLst/>
                </a:rPr>
                <a:t>A</a:t>
              </a:r>
              <a:r>
                <a:rPr lang="de-DE" sz="3800" baseline="30000">
                  <a:solidFill>
                    <a:schemeClr val="bg2"/>
                  </a:solidFill>
                  <a:effectLst/>
                </a:rPr>
                <a:t>2</a:t>
              </a:r>
            </a:p>
          </p:txBody>
        </p:sp>
        <p:sp>
          <p:nvSpPr>
            <p:cNvPr id="32808" name="Rectangle 29"/>
            <p:cNvSpPr>
              <a:spLocks noChangeArrowheads="1"/>
            </p:cNvSpPr>
            <p:nvPr/>
          </p:nvSpPr>
          <p:spPr bwMode="auto">
            <a:xfrm>
              <a:off x="1406" y="708"/>
              <a:ext cx="1728" cy="42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3800">
                  <a:solidFill>
                    <a:schemeClr val="bg2"/>
                  </a:solidFill>
                  <a:effectLst/>
                </a:rPr>
                <a:t>2m</a:t>
              </a:r>
              <a:r>
                <a:rPr lang="de-DE" sz="3800" baseline="-25000">
                  <a:solidFill>
                    <a:schemeClr val="bg2"/>
                  </a:solidFill>
                  <a:effectLst/>
                </a:rPr>
                <a:t>N</a:t>
              </a:r>
              <a:r>
                <a:rPr lang="de-DE" sz="3800">
                  <a:solidFill>
                    <a:schemeClr val="bg2"/>
                  </a:solidFill>
                  <a:effectLst/>
                </a:rPr>
                <a:t>m</a:t>
              </a:r>
              <a:r>
                <a:rPr lang="de-DE" sz="3800" baseline="-25000">
                  <a:solidFill>
                    <a:schemeClr val="bg2"/>
                  </a:solidFill>
                  <a:effectLst/>
                  <a:latin typeface="cmmi10" pitchFamily="34" charset="0"/>
                </a:rPr>
                <a:t>¹</a:t>
              </a:r>
              <a:r>
                <a:rPr lang="de-DE" sz="3800">
                  <a:solidFill>
                    <a:schemeClr val="bg2"/>
                  </a:solidFill>
                  <a:effectLst/>
                </a:rPr>
                <a:t>g</a:t>
              </a:r>
              <a:r>
                <a:rPr lang="de-DE" sz="3800" baseline="-25000">
                  <a:solidFill>
                    <a:schemeClr val="bg2"/>
                  </a:solidFill>
                  <a:effectLst/>
                </a:rPr>
                <a:t>A</a:t>
              </a:r>
              <a:r>
                <a:rPr lang="de-DE" sz="3800">
                  <a:solidFill>
                    <a:schemeClr val="bg2"/>
                  </a:solidFill>
                  <a:effectLst/>
                </a:rPr>
                <a:t>(0)</a:t>
              </a:r>
            </a:p>
          </p:txBody>
        </p:sp>
        <p:sp>
          <p:nvSpPr>
            <p:cNvPr id="32809" name="Rectangle 30"/>
            <p:cNvSpPr>
              <a:spLocks noChangeArrowheads="1"/>
            </p:cNvSpPr>
            <p:nvPr/>
          </p:nvSpPr>
          <p:spPr bwMode="auto">
            <a:xfrm>
              <a:off x="1890" y="1134"/>
              <a:ext cx="975" cy="42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3800">
                  <a:solidFill>
                    <a:schemeClr val="bg2"/>
                  </a:solidFill>
                  <a:effectLst/>
                </a:rPr>
                <a:t>q</a:t>
              </a:r>
              <a:r>
                <a:rPr lang="de-DE" sz="3800" baseline="30000">
                  <a:solidFill>
                    <a:schemeClr val="bg2"/>
                  </a:solidFill>
                  <a:effectLst/>
                </a:rPr>
                <a:t>2</a:t>
              </a:r>
              <a:r>
                <a:rPr lang="de-DE" sz="3800">
                  <a:solidFill>
                    <a:schemeClr val="bg2"/>
                  </a:solidFill>
                  <a:effectLst/>
                </a:rPr>
                <a:t>-m</a:t>
              </a:r>
              <a:r>
                <a:rPr lang="de-DE" sz="3800" baseline="-25000">
                  <a:solidFill>
                    <a:schemeClr val="bg2"/>
                  </a:solidFill>
                  <a:effectLst/>
                  <a:latin typeface="cmmi10" pitchFamily="34" charset="0"/>
                </a:rPr>
                <a:t>¼</a:t>
              </a:r>
              <a:r>
                <a:rPr lang="de-DE" sz="3800" baseline="30000">
                  <a:solidFill>
                    <a:schemeClr val="bg2"/>
                  </a:solidFill>
                  <a:effectLst/>
                </a:rPr>
                <a:t>2</a:t>
              </a:r>
              <a:endParaRPr lang="de-DE" sz="3800" baseline="50000">
                <a:solidFill>
                  <a:schemeClr val="bg2"/>
                </a:solidFill>
                <a:effectLst/>
                <a:latin typeface="cmmi10" pitchFamily="34" charset="0"/>
              </a:endParaRPr>
            </a:p>
          </p:txBody>
        </p:sp>
        <p:sp>
          <p:nvSpPr>
            <p:cNvPr id="47135" name="Line 31"/>
            <p:cNvSpPr>
              <a:spLocks noChangeShapeType="1"/>
            </p:cNvSpPr>
            <p:nvPr/>
          </p:nvSpPr>
          <p:spPr bwMode="auto">
            <a:xfrm>
              <a:off x="1410" y="1158"/>
              <a:ext cx="174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811" name="Rectangle 33"/>
            <p:cNvSpPr>
              <a:spLocks noChangeArrowheads="1"/>
            </p:cNvSpPr>
            <p:nvPr/>
          </p:nvSpPr>
          <p:spPr bwMode="auto">
            <a:xfrm>
              <a:off x="3367" y="720"/>
              <a:ext cx="285" cy="42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3800">
                  <a:solidFill>
                    <a:schemeClr val="bg2"/>
                  </a:solidFill>
                  <a:effectLst/>
                </a:rPr>
                <a:t>1</a:t>
              </a:r>
            </a:p>
          </p:txBody>
        </p:sp>
        <p:sp>
          <p:nvSpPr>
            <p:cNvPr id="32812" name="Rectangle 34"/>
            <p:cNvSpPr>
              <a:spLocks noChangeArrowheads="1"/>
            </p:cNvSpPr>
            <p:nvPr/>
          </p:nvSpPr>
          <p:spPr bwMode="auto">
            <a:xfrm>
              <a:off x="3366" y="1152"/>
              <a:ext cx="285" cy="42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3800">
                  <a:solidFill>
                    <a:schemeClr val="bg2"/>
                  </a:solidFill>
                  <a:effectLst/>
                </a:rPr>
                <a:t>3</a:t>
              </a:r>
            </a:p>
          </p:txBody>
        </p:sp>
        <p:sp>
          <p:nvSpPr>
            <p:cNvPr id="47139" name="Line 35"/>
            <p:cNvSpPr>
              <a:spLocks noChangeShapeType="1"/>
            </p:cNvSpPr>
            <p:nvPr/>
          </p:nvSpPr>
          <p:spPr bwMode="auto">
            <a:xfrm>
              <a:off x="3396" y="1158"/>
              <a:ext cx="222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2774" name="Group 47"/>
          <p:cNvGrpSpPr>
            <a:grpSpLocks/>
          </p:cNvGrpSpPr>
          <p:nvPr/>
        </p:nvGrpSpPr>
        <p:grpSpPr bwMode="auto">
          <a:xfrm>
            <a:off x="190500" y="1066800"/>
            <a:ext cx="4867275" cy="1524000"/>
            <a:chOff x="120" y="672"/>
            <a:chExt cx="3066" cy="960"/>
          </a:xfrm>
        </p:grpSpPr>
        <p:sp>
          <p:nvSpPr>
            <p:cNvPr id="47142" name="Rectangle 38"/>
            <p:cNvSpPr>
              <a:spLocks noChangeArrowheads="1"/>
            </p:cNvSpPr>
            <p:nvPr/>
          </p:nvSpPr>
          <p:spPr bwMode="auto">
            <a:xfrm>
              <a:off x="120" y="672"/>
              <a:ext cx="3060" cy="96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802" name="Rectangle 39"/>
            <p:cNvSpPr>
              <a:spLocks noChangeArrowheads="1"/>
            </p:cNvSpPr>
            <p:nvPr/>
          </p:nvSpPr>
          <p:spPr bwMode="auto">
            <a:xfrm>
              <a:off x="127" y="912"/>
              <a:ext cx="3059" cy="42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de-DE" sz="3800">
                  <a:solidFill>
                    <a:schemeClr val="bg2"/>
                  </a:solidFill>
                  <a:effectLst/>
                </a:rPr>
                <a:t>g</a:t>
              </a:r>
              <a:r>
                <a:rPr lang="de-DE" sz="3800" baseline="-25000">
                  <a:solidFill>
                    <a:schemeClr val="bg2"/>
                  </a:solidFill>
                  <a:effectLst/>
                </a:rPr>
                <a:t>P</a:t>
              </a:r>
              <a:r>
                <a:rPr lang="de-DE" sz="3800">
                  <a:solidFill>
                    <a:schemeClr val="bg2"/>
                  </a:solidFill>
                  <a:effectLst/>
                </a:rPr>
                <a:t>(q</a:t>
              </a:r>
              <a:r>
                <a:rPr lang="de-DE" sz="3800" baseline="30000">
                  <a:solidFill>
                    <a:schemeClr val="bg2"/>
                  </a:solidFill>
                  <a:effectLst/>
                </a:rPr>
                <a:t>2</a:t>
              </a:r>
              <a:r>
                <a:rPr lang="de-DE" sz="3800">
                  <a:solidFill>
                    <a:schemeClr val="bg2"/>
                  </a:solidFill>
                  <a:effectLst/>
                </a:rPr>
                <a:t>) </a:t>
              </a:r>
              <a:r>
                <a:rPr lang="de-DE" sz="4000" baseline="-1000" smtClean="0">
                  <a:solidFill>
                    <a:schemeClr val="bg2"/>
                  </a:solidFill>
                  <a:effectLst/>
                </a:rPr>
                <a:t>=</a:t>
              </a:r>
              <a:r>
                <a:rPr lang="de-DE" sz="3800" smtClean="0">
                  <a:solidFill>
                    <a:schemeClr val="bg2"/>
                  </a:solidFill>
                  <a:effectLst/>
                </a:rPr>
                <a:t> -                     </a:t>
              </a:r>
              <a:endParaRPr lang="de-DE" sz="3800">
                <a:solidFill>
                  <a:schemeClr val="bg2"/>
                </a:solidFill>
                <a:effectLst/>
              </a:endParaRPr>
            </a:p>
          </p:txBody>
        </p:sp>
        <p:sp>
          <p:nvSpPr>
            <p:cNvPr id="32803" name="Rectangle 40"/>
            <p:cNvSpPr>
              <a:spLocks noChangeArrowheads="1"/>
            </p:cNvSpPr>
            <p:nvPr/>
          </p:nvSpPr>
          <p:spPr bwMode="auto">
            <a:xfrm>
              <a:off x="1409" y="708"/>
              <a:ext cx="1723" cy="42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3800">
                  <a:solidFill>
                    <a:schemeClr val="bg2"/>
                  </a:solidFill>
                  <a:effectLst/>
                </a:rPr>
                <a:t>2m</a:t>
              </a:r>
              <a:r>
                <a:rPr lang="de-DE" sz="3800" baseline="-25000">
                  <a:solidFill>
                    <a:schemeClr val="bg2"/>
                  </a:solidFill>
                  <a:effectLst/>
                </a:rPr>
                <a:t>N</a:t>
              </a:r>
              <a:r>
                <a:rPr lang="de-DE" sz="3800">
                  <a:solidFill>
                    <a:schemeClr val="bg2"/>
                  </a:solidFill>
                  <a:effectLst/>
                </a:rPr>
                <a:t>m</a:t>
              </a:r>
              <a:r>
                <a:rPr lang="de-DE" sz="3800" baseline="-25000">
                  <a:solidFill>
                    <a:schemeClr val="bg2"/>
                  </a:solidFill>
                  <a:effectLst/>
                  <a:sym typeface="Symbol" pitchFamily="18" charset="2"/>
                </a:rPr>
                <a:t></a:t>
              </a:r>
              <a:r>
                <a:rPr lang="de-DE" sz="3800">
                  <a:solidFill>
                    <a:schemeClr val="bg2"/>
                  </a:solidFill>
                  <a:effectLst/>
                </a:rPr>
                <a:t>g</a:t>
              </a:r>
              <a:r>
                <a:rPr lang="de-DE" sz="3800" baseline="-25000">
                  <a:solidFill>
                    <a:schemeClr val="bg2"/>
                  </a:solidFill>
                  <a:effectLst/>
                </a:rPr>
                <a:t>A</a:t>
              </a:r>
              <a:r>
                <a:rPr lang="de-DE" sz="3800">
                  <a:solidFill>
                    <a:schemeClr val="bg2"/>
                  </a:solidFill>
                  <a:effectLst/>
                </a:rPr>
                <a:t>(0)</a:t>
              </a:r>
            </a:p>
          </p:txBody>
        </p:sp>
        <p:sp>
          <p:nvSpPr>
            <p:cNvPr id="32804" name="Rectangle 41"/>
            <p:cNvSpPr>
              <a:spLocks noChangeArrowheads="1"/>
            </p:cNvSpPr>
            <p:nvPr/>
          </p:nvSpPr>
          <p:spPr bwMode="auto">
            <a:xfrm>
              <a:off x="1892" y="1134"/>
              <a:ext cx="971" cy="42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3800" smtClean="0">
                  <a:solidFill>
                    <a:schemeClr val="bg2"/>
                  </a:solidFill>
                  <a:effectLst/>
                </a:rPr>
                <a:t>q</a:t>
              </a:r>
              <a:r>
                <a:rPr lang="de-DE" sz="3800" baseline="30000" smtClean="0">
                  <a:solidFill>
                    <a:schemeClr val="bg2"/>
                  </a:solidFill>
                  <a:effectLst/>
                </a:rPr>
                <a:t>2</a:t>
              </a:r>
              <a:r>
                <a:rPr lang="de-DE" sz="3800" smtClean="0">
                  <a:solidFill>
                    <a:schemeClr val="bg2"/>
                  </a:solidFill>
                  <a:effectLst/>
                </a:rPr>
                <a:t>-m</a:t>
              </a:r>
              <a:r>
                <a:rPr lang="de-DE" sz="3800" baseline="-25000" smtClean="0">
                  <a:solidFill>
                    <a:schemeClr val="bg2"/>
                  </a:solidFill>
                  <a:effectLst/>
                  <a:sym typeface="Symbol" pitchFamily="18" charset="2"/>
                </a:rPr>
                <a:t></a:t>
              </a:r>
              <a:r>
                <a:rPr lang="de-DE" sz="3800" baseline="30000" smtClean="0">
                  <a:solidFill>
                    <a:schemeClr val="bg2"/>
                  </a:solidFill>
                  <a:effectLst/>
                </a:rPr>
                <a:t>2</a:t>
              </a:r>
              <a:endParaRPr lang="de-DE" sz="3800" baseline="30000">
                <a:solidFill>
                  <a:schemeClr val="bg2"/>
                </a:solidFill>
                <a:effectLst/>
              </a:endParaRPr>
            </a:p>
          </p:txBody>
        </p:sp>
        <p:sp>
          <p:nvSpPr>
            <p:cNvPr id="47146" name="Line 42"/>
            <p:cNvSpPr>
              <a:spLocks noChangeShapeType="1"/>
            </p:cNvSpPr>
            <p:nvPr/>
          </p:nvSpPr>
          <p:spPr bwMode="auto">
            <a:xfrm>
              <a:off x="1410" y="1158"/>
              <a:ext cx="1746" cy="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1874838" y="2743200"/>
            <a:ext cx="337185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1" hangingPunct="1"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PCAC pole term</a:t>
            </a:r>
          </a:p>
          <a:p>
            <a:pPr eaLnBrk="1" hangingPunct="1">
              <a:defRPr/>
            </a:pPr>
            <a:r>
              <a:rPr lang="de-DE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(Adler, Dothan, Wolfenstein)</a:t>
            </a: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627688" y="2657475"/>
            <a:ext cx="3117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1" hangingPunct="1"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NLO (ChPT)</a:t>
            </a:r>
          </a:p>
          <a:p>
            <a:pPr eaLnBrk="1" hangingPunct="1">
              <a:defRPr/>
            </a:pPr>
            <a:r>
              <a:rPr lang="de-DE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Bernard, Kaiser, Meissner</a:t>
            </a:r>
            <a:br>
              <a:rPr lang="de-DE" sz="20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PR D50, 6899 (1994)</a:t>
            </a:r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2823538" y="3846528"/>
            <a:ext cx="3472938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1" hangingPunct="1">
              <a:defRPr/>
            </a:pPr>
            <a:r>
              <a:rPr lang="de-DE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g</a:t>
            </a:r>
            <a:r>
              <a:rPr lang="de-DE" sz="36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de-DE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 = </a:t>
            </a:r>
            <a:r>
              <a:rPr lang="de-DE" sz="36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8.26 </a:t>
            </a:r>
            <a:r>
              <a:rPr lang="de-DE" sz="360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± 0.23</a:t>
            </a:r>
          </a:p>
        </p:txBody>
      </p: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5257800" y="1016000"/>
            <a:ext cx="3733800" cy="3557588"/>
            <a:chOff x="1536" y="1050"/>
            <a:chExt cx="2688" cy="2197"/>
          </a:xfrm>
        </p:grpSpPr>
        <p:sp>
          <p:nvSpPr>
            <p:cNvPr id="47158" name="Rectangle 54"/>
            <p:cNvSpPr>
              <a:spLocks noChangeArrowheads="1"/>
            </p:cNvSpPr>
            <p:nvPr/>
          </p:nvSpPr>
          <p:spPr bwMode="auto">
            <a:xfrm>
              <a:off x="1536" y="1170"/>
              <a:ext cx="2688" cy="206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1" hangingPunct="1">
                <a:defRPr/>
              </a:pPr>
              <a:endParaRPr lang="de-DE" sz="3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32780" name="Group 55"/>
            <p:cNvGrpSpPr>
              <a:grpSpLocks/>
            </p:cNvGrpSpPr>
            <p:nvPr/>
          </p:nvGrpSpPr>
          <p:grpSpPr bwMode="auto">
            <a:xfrm flipV="1">
              <a:off x="2112" y="2718"/>
              <a:ext cx="1536" cy="336"/>
              <a:chOff x="1872" y="240"/>
              <a:chExt cx="1536" cy="336"/>
            </a:xfrm>
          </p:grpSpPr>
          <p:sp>
            <p:nvSpPr>
              <p:cNvPr id="47160" name="Line 56"/>
              <p:cNvSpPr>
                <a:spLocks noChangeShapeType="1"/>
              </p:cNvSpPr>
              <p:nvPr/>
            </p:nvSpPr>
            <p:spPr bwMode="auto">
              <a:xfrm>
                <a:off x="1872" y="240"/>
                <a:ext cx="768" cy="336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61" name="Line 57"/>
              <p:cNvSpPr>
                <a:spLocks noChangeShapeType="1"/>
              </p:cNvSpPr>
              <p:nvPr/>
            </p:nvSpPr>
            <p:spPr bwMode="auto">
              <a:xfrm flipH="1">
                <a:off x="2640" y="240"/>
                <a:ext cx="768" cy="336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162" name="Line 58"/>
            <p:cNvSpPr>
              <a:spLocks noChangeShapeType="1"/>
            </p:cNvSpPr>
            <p:nvPr/>
          </p:nvSpPr>
          <p:spPr bwMode="auto">
            <a:xfrm>
              <a:off x="2106" y="1296"/>
              <a:ext cx="768" cy="33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63" name="Line 59"/>
            <p:cNvSpPr>
              <a:spLocks noChangeShapeType="1"/>
            </p:cNvSpPr>
            <p:nvPr/>
          </p:nvSpPr>
          <p:spPr bwMode="auto">
            <a:xfrm flipH="1">
              <a:off x="2874" y="1296"/>
              <a:ext cx="768" cy="33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83" name="Rectangle 60"/>
            <p:cNvSpPr>
              <a:spLocks noChangeArrowheads="1"/>
            </p:cNvSpPr>
            <p:nvPr/>
          </p:nvSpPr>
          <p:spPr bwMode="auto">
            <a:xfrm>
              <a:off x="3619" y="1067"/>
              <a:ext cx="304" cy="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3600" b="1">
                  <a:solidFill>
                    <a:schemeClr val="bg2"/>
                  </a:solidFill>
                  <a:effectLst/>
                  <a:sym typeface="Symbol" pitchFamily="18" charset="2"/>
                </a:rPr>
                <a:t></a:t>
              </a:r>
              <a:endParaRPr lang="de-DE" sz="3600" b="1">
                <a:solidFill>
                  <a:schemeClr val="bg2"/>
                </a:solidFill>
                <a:effectLst/>
                <a:latin typeface="cmmi10" pitchFamily="34" charset="0"/>
              </a:endParaRPr>
            </a:p>
          </p:txBody>
        </p:sp>
        <p:sp>
          <p:nvSpPr>
            <p:cNvPr id="32784" name="Rectangle 61"/>
            <p:cNvSpPr>
              <a:spLocks noChangeArrowheads="1"/>
            </p:cNvSpPr>
            <p:nvPr/>
          </p:nvSpPr>
          <p:spPr bwMode="auto">
            <a:xfrm>
              <a:off x="1787" y="1050"/>
              <a:ext cx="323" cy="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3600" b="1">
                  <a:solidFill>
                    <a:schemeClr val="bg2"/>
                  </a:solidFill>
                  <a:effectLst/>
                  <a:sym typeface="Symbol" pitchFamily="18" charset="2"/>
                </a:rPr>
                <a:t></a:t>
              </a:r>
              <a:endParaRPr lang="de-DE" sz="3600" b="1">
                <a:solidFill>
                  <a:schemeClr val="bg2"/>
                </a:solidFill>
                <a:effectLst/>
              </a:endParaRPr>
            </a:p>
          </p:txBody>
        </p:sp>
        <p:sp>
          <p:nvSpPr>
            <p:cNvPr id="47166" name="Line 62"/>
            <p:cNvSpPr>
              <a:spLocks noChangeShapeType="1"/>
            </p:cNvSpPr>
            <p:nvPr/>
          </p:nvSpPr>
          <p:spPr bwMode="auto">
            <a:xfrm>
              <a:off x="2880" y="2178"/>
              <a:ext cx="0" cy="54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86" name="Rectangle 63"/>
            <p:cNvSpPr>
              <a:spLocks noChangeArrowheads="1"/>
            </p:cNvSpPr>
            <p:nvPr/>
          </p:nvSpPr>
          <p:spPr bwMode="auto">
            <a:xfrm>
              <a:off x="1741" y="2832"/>
              <a:ext cx="345" cy="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3800" b="1">
                  <a:solidFill>
                    <a:schemeClr val="bg2"/>
                  </a:solidFill>
                  <a:effectLst/>
                </a:rPr>
                <a:t>p</a:t>
              </a:r>
            </a:p>
          </p:txBody>
        </p:sp>
        <p:sp>
          <p:nvSpPr>
            <p:cNvPr id="32787" name="Rectangle 64"/>
            <p:cNvSpPr>
              <a:spLocks noChangeArrowheads="1"/>
            </p:cNvSpPr>
            <p:nvPr/>
          </p:nvSpPr>
          <p:spPr bwMode="auto">
            <a:xfrm>
              <a:off x="3661" y="2832"/>
              <a:ext cx="345" cy="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3800" b="1">
                  <a:solidFill>
                    <a:schemeClr val="bg2"/>
                  </a:solidFill>
                  <a:effectLst/>
                </a:rPr>
                <a:t>n</a:t>
              </a:r>
            </a:p>
          </p:txBody>
        </p:sp>
        <p:sp>
          <p:nvSpPr>
            <p:cNvPr id="47169" name="Line 65"/>
            <p:cNvSpPr>
              <a:spLocks noChangeAspect="1" noChangeShapeType="1"/>
            </p:cNvSpPr>
            <p:nvPr/>
          </p:nvSpPr>
          <p:spPr bwMode="auto">
            <a:xfrm>
              <a:off x="2445" y="1446"/>
              <a:ext cx="91" cy="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70" name="Line 66"/>
            <p:cNvSpPr>
              <a:spLocks noChangeAspect="1" noChangeShapeType="1"/>
            </p:cNvSpPr>
            <p:nvPr/>
          </p:nvSpPr>
          <p:spPr bwMode="auto">
            <a:xfrm rot="10800000" flipH="1">
              <a:off x="3221" y="1440"/>
              <a:ext cx="91" cy="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71" name="Line 67"/>
            <p:cNvSpPr>
              <a:spLocks noChangeAspect="1" noChangeShapeType="1"/>
            </p:cNvSpPr>
            <p:nvPr/>
          </p:nvSpPr>
          <p:spPr bwMode="auto">
            <a:xfrm rot="10800000" flipH="1">
              <a:off x="2400" y="2888"/>
              <a:ext cx="91" cy="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72" name="Line 68"/>
            <p:cNvSpPr>
              <a:spLocks noChangeAspect="1" noChangeShapeType="1"/>
            </p:cNvSpPr>
            <p:nvPr/>
          </p:nvSpPr>
          <p:spPr bwMode="auto">
            <a:xfrm>
              <a:off x="3365" y="2931"/>
              <a:ext cx="91" cy="3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73" name="Line 69"/>
            <p:cNvSpPr>
              <a:spLocks noChangeShapeType="1"/>
            </p:cNvSpPr>
            <p:nvPr/>
          </p:nvSpPr>
          <p:spPr bwMode="auto">
            <a:xfrm>
              <a:off x="2880" y="1632"/>
              <a:ext cx="0" cy="54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74" name="Oval 70"/>
            <p:cNvSpPr>
              <a:spLocks noChangeArrowheads="1"/>
            </p:cNvSpPr>
            <p:nvPr/>
          </p:nvSpPr>
          <p:spPr bwMode="auto">
            <a:xfrm>
              <a:off x="2838" y="213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75" name="Oval 71"/>
            <p:cNvSpPr>
              <a:spLocks noChangeArrowheads="1"/>
            </p:cNvSpPr>
            <p:nvPr/>
          </p:nvSpPr>
          <p:spPr bwMode="auto">
            <a:xfrm>
              <a:off x="2838" y="2676"/>
              <a:ext cx="96" cy="9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95" name="Rectangle 72"/>
            <p:cNvSpPr>
              <a:spLocks noChangeArrowheads="1"/>
            </p:cNvSpPr>
            <p:nvPr/>
          </p:nvSpPr>
          <p:spPr bwMode="auto">
            <a:xfrm>
              <a:off x="2855" y="2239"/>
              <a:ext cx="273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800">
                  <a:solidFill>
                    <a:srgbClr val="FF0000"/>
                  </a:solidFill>
                  <a:effectLst/>
                  <a:sym typeface="Symbol" pitchFamily="18" charset="2"/>
                </a:rPr>
                <a:t></a:t>
              </a:r>
              <a:endParaRPr lang="de-DE" sz="2400">
                <a:solidFill>
                  <a:schemeClr val="bg2"/>
                </a:solidFill>
                <a:effectLst/>
              </a:endParaRPr>
            </a:p>
          </p:txBody>
        </p:sp>
        <p:sp>
          <p:nvSpPr>
            <p:cNvPr id="32796" name="Rectangle 73"/>
            <p:cNvSpPr>
              <a:spLocks noChangeArrowheads="1"/>
            </p:cNvSpPr>
            <p:nvPr/>
          </p:nvSpPr>
          <p:spPr bwMode="auto">
            <a:xfrm>
              <a:off x="2857" y="1746"/>
              <a:ext cx="340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>
                  <a:solidFill>
                    <a:schemeClr val="bg2"/>
                  </a:solidFill>
                  <a:effectLst/>
                </a:rPr>
                <a:t>W</a:t>
              </a:r>
            </a:p>
          </p:txBody>
        </p:sp>
        <p:sp>
          <p:nvSpPr>
            <p:cNvPr id="32797" name="Rectangle 74"/>
            <p:cNvSpPr>
              <a:spLocks noChangeArrowheads="1"/>
            </p:cNvSpPr>
            <p:nvPr/>
          </p:nvSpPr>
          <p:spPr bwMode="auto">
            <a:xfrm>
              <a:off x="2646" y="2725"/>
              <a:ext cx="621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800">
                  <a:solidFill>
                    <a:srgbClr val="FF0000"/>
                  </a:solidFill>
                  <a:effectLst/>
                </a:rPr>
                <a:t>g</a:t>
              </a:r>
              <a:r>
                <a:rPr lang="de-DE" sz="2800" baseline="-25000">
                  <a:solidFill>
                    <a:srgbClr val="FF0000"/>
                  </a:solidFill>
                  <a:effectLst/>
                  <a:sym typeface="Symbol" pitchFamily="18" charset="2"/>
                </a:rPr>
                <a:t></a:t>
              </a:r>
              <a:r>
                <a:rPr lang="de-DE" sz="2800" baseline="-25000">
                  <a:solidFill>
                    <a:srgbClr val="FF0000"/>
                  </a:solidFill>
                  <a:effectLst/>
                </a:rPr>
                <a:t>NN</a:t>
              </a:r>
            </a:p>
          </p:txBody>
        </p:sp>
        <p:sp>
          <p:nvSpPr>
            <p:cNvPr id="32798" name="Rectangle 75"/>
            <p:cNvSpPr>
              <a:spLocks noChangeArrowheads="1"/>
            </p:cNvSpPr>
            <p:nvPr/>
          </p:nvSpPr>
          <p:spPr bwMode="auto">
            <a:xfrm>
              <a:off x="2521" y="1995"/>
              <a:ext cx="298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800">
                  <a:solidFill>
                    <a:srgbClr val="FF0000"/>
                  </a:solidFill>
                  <a:effectLst/>
                </a:rPr>
                <a:t>f</a:t>
              </a:r>
              <a:r>
                <a:rPr lang="de-DE" sz="2800" baseline="-25000">
                  <a:solidFill>
                    <a:srgbClr val="FF0000"/>
                  </a:solidFill>
                  <a:effectLst/>
                  <a:sym typeface="Symbol" pitchFamily="18" charset="2"/>
                </a:rPr>
                <a:t></a:t>
              </a:r>
              <a:endParaRPr lang="de-DE" sz="2800" baseline="-25000">
                <a:solidFill>
                  <a:srgbClr val="FF0000"/>
                </a:solidFill>
                <a:effectLst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utoUpdateAnimBg="0"/>
      <p:bldP spid="47153" grpId="0" autoUpdateAnimBg="0"/>
      <p:bldP spid="47155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How to access g</a:t>
            </a:r>
            <a:r>
              <a:rPr lang="de-DE" sz="4000" baseline="-25000" smtClean="0">
                <a:solidFill>
                  <a:schemeClr val="folHlink"/>
                </a:solidFill>
              </a:rPr>
              <a:t>P</a:t>
            </a:r>
            <a:r>
              <a:rPr lang="de-DE" sz="4000" smtClean="0">
                <a:solidFill>
                  <a:schemeClr val="folHlink"/>
                </a:solidFill>
              </a:rPr>
              <a:t>?</a:t>
            </a:r>
          </a:p>
        </p:txBody>
      </p:sp>
      <p:sp>
        <p:nvSpPr>
          <p:cNvPr id="95236" name="Rectangle 1028"/>
          <p:cNvSpPr>
            <a:spLocks noChangeArrowheads="1"/>
          </p:cNvSpPr>
          <p:nvPr/>
        </p:nvSpPr>
        <p:spPr bwMode="auto">
          <a:xfrm>
            <a:off x="201613" y="1376363"/>
            <a:ext cx="8778875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1524000" indent="-1524000" algn="l" eaLnBrk="1" hangingPunct="1">
              <a:lnSpc>
                <a:spcPct val="115000"/>
              </a:lnSpc>
              <a:spcBef>
                <a:spcPct val="50000"/>
              </a:spcBef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In principle any process directly involving axial current:</a:t>
            </a:r>
          </a:p>
          <a:p>
            <a:pPr marL="1524000" indent="-1524000" algn="l" eaLnBrk="1" hangingPunct="1">
              <a:lnSpc>
                <a:spcPct val="115000"/>
              </a:lnSpc>
              <a:spcBef>
                <a:spcPct val="50000"/>
              </a:spcBef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	-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b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decay: Not sensitive since g</a:t>
            </a:r>
            <a:r>
              <a:rPr lang="de-DE" sz="28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term ~ q</a:t>
            </a:r>
            <a:endParaRPr lang="de-DE" sz="2800" baseline="300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524000" indent="-1524000" algn="l" eaLnBrk="1" hangingPunct="1">
              <a:lnSpc>
                <a:spcPct val="115000"/>
              </a:lnSpc>
              <a:spcBef>
                <a:spcPct val="50000"/>
              </a:spcBef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	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n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scattering difficult to measure</a:t>
            </a:r>
          </a:p>
        </p:txBody>
      </p:sp>
      <p:grpSp>
        <p:nvGrpSpPr>
          <p:cNvPr id="2" name="Group 1031"/>
          <p:cNvGrpSpPr>
            <a:grpSpLocks/>
          </p:cNvGrpSpPr>
          <p:nvPr/>
        </p:nvGrpSpPr>
        <p:grpSpPr bwMode="auto">
          <a:xfrm>
            <a:off x="530225" y="3851275"/>
            <a:ext cx="8083550" cy="1711325"/>
            <a:chOff x="334" y="2139"/>
            <a:chExt cx="5092" cy="1078"/>
          </a:xfrm>
        </p:grpSpPr>
        <p:sp>
          <p:nvSpPr>
            <p:cNvPr id="95237" name="Rectangle 1029"/>
            <p:cNvSpPr>
              <a:spLocks noChangeArrowheads="1"/>
            </p:cNvSpPr>
            <p:nvPr/>
          </p:nvSpPr>
          <p:spPr bwMode="auto">
            <a:xfrm>
              <a:off x="334" y="2761"/>
              <a:ext cx="5092" cy="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de-DE" sz="36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Muon capture most direct source for g</a:t>
              </a:r>
              <a:r>
                <a:rPr lang="de-DE" sz="3600" baseline="-25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</a:t>
              </a:r>
            </a:p>
          </p:txBody>
        </p:sp>
        <p:sp>
          <p:nvSpPr>
            <p:cNvPr id="95238" name="Rectangle 1030"/>
            <p:cNvSpPr>
              <a:spLocks noChangeArrowheads="1"/>
            </p:cNvSpPr>
            <p:nvPr/>
          </p:nvSpPr>
          <p:spPr bwMode="auto">
            <a:xfrm>
              <a:off x="2712" y="2139"/>
              <a:ext cx="32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1" hangingPunct="1">
                <a:defRPr/>
              </a:pPr>
              <a:r>
                <a:rPr lang="de-DE" sz="4400"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</a:t>
              </a:r>
              <a:endParaRPr lang="de-DE" sz="44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5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5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6" grpId="0" build="p" autoUpdateAnimBg="0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Experiments: Observed Processes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829789" y="1702052"/>
            <a:ext cx="7484421" cy="278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952500" indent="-952500" algn="l" eaLnBrk="1" hangingPunct="1">
              <a:lnSpc>
                <a:spcPct val="105000"/>
              </a:lnSpc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-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Ordinary muon capture (OMC): 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m</a:t>
            </a:r>
            <a:r>
              <a:rPr lang="de-DE" sz="2800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p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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n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b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52500" indent="-952500" algn="l" eaLnBrk="1" hangingPunct="1">
              <a:lnSpc>
                <a:spcPct val="105000"/>
              </a:lnSpc>
              <a:spcBef>
                <a:spcPct val="50000"/>
              </a:spcBef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-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Radiative muon capture (RMC): 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m</a:t>
            </a:r>
            <a:r>
              <a:rPr lang="de-DE" sz="2800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p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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n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 g</a:t>
            </a:r>
            <a:b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</a:br>
            <a:endParaRPr lang="de-DE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52500" indent="-952500" algn="l" eaLnBrk="1" hangingPunct="1">
              <a:lnSpc>
                <a:spcPct val="105000"/>
              </a:lnSpc>
              <a:spcBef>
                <a:spcPct val="50000"/>
              </a:spcBef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-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m</a:t>
            </a:r>
            <a:r>
              <a:rPr lang="de-DE" sz="2800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de-DE" sz="2800" baseline="30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3</a:t>
            </a:r>
            <a:r>
              <a:rPr lang="de-DE" sz="2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He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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n </a:t>
            </a:r>
            <a:r>
              <a:rPr lang="de-DE" sz="2800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H or other </a:t>
            </a:r>
            <a:r>
              <a:rPr lang="de-DE" sz="2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nuclei</a:t>
            </a:r>
            <a:endParaRPr lang="de-DE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build="p" autoUpdateAnimBg="0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Experiments: Observed Processes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829789" y="1702052"/>
            <a:ext cx="7484421" cy="278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952500" indent="-952500" algn="l" eaLnBrk="1" hangingPunct="1">
              <a:lnSpc>
                <a:spcPct val="105000"/>
              </a:lnSpc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-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Ordinary muon capture (OMC): 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m</a:t>
            </a:r>
            <a:r>
              <a:rPr lang="de-DE" sz="2800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p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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n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b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52500" indent="-952500" algn="l" eaLnBrk="1" hangingPunct="1">
              <a:lnSpc>
                <a:spcPct val="105000"/>
              </a:lnSpc>
              <a:spcBef>
                <a:spcPct val="50000"/>
              </a:spcBef>
              <a:defRPr/>
            </a:pPr>
            <a:r>
              <a:rPr lang="de-DE" sz="280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-</a:t>
            </a:r>
            <a:r>
              <a:rPr lang="de-DE" sz="280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Radiative muon capture (RMC):  </a:t>
            </a:r>
            <a:r>
              <a:rPr lang="de-DE" sz="280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m</a:t>
            </a:r>
            <a:r>
              <a:rPr lang="de-DE" sz="2800" baseline="3000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de-DE" sz="280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 </a:t>
            </a:r>
            <a:r>
              <a:rPr lang="de-DE" sz="280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</a:t>
            </a:r>
            <a:r>
              <a:rPr lang="de-DE" sz="280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 </a:t>
            </a:r>
            <a:r>
              <a:rPr lang="de-DE" sz="280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n</a:t>
            </a:r>
            <a:r>
              <a:rPr lang="de-DE" sz="280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 </a:t>
            </a:r>
            <a:r>
              <a:rPr lang="de-DE" sz="280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de-DE" sz="280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 g</a:t>
            </a:r>
            <a:br>
              <a:rPr lang="de-DE" sz="280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</a:br>
            <a:endParaRPr lang="de-DE" sz="2800">
              <a:solidFill>
                <a:schemeClr val="bg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52500" indent="-952500" algn="l" eaLnBrk="1" hangingPunct="1">
              <a:lnSpc>
                <a:spcPct val="105000"/>
              </a:lnSpc>
              <a:spcBef>
                <a:spcPct val="50000"/>
              </a:spcBef>
              <a:defRPr/>
            </a:pPr>
            <a:r>
              <a:rPr lang="de-DE" sz="280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-</a:t>
            </a:r>
            <a:r>
              <a:rPr lang="de-DE" sz="280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80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m</a:t>
            </a:r>
            <a:r>
              <a:rPr lang="de-DE" sz="2800" baseline="3000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de-DE" sz="2800" baseline="30000" smtClean="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3</a:t>
            </a:r>
            <a:r>
              <a:rPr lang="de-DE" sz="2800" smtClean="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 </a:t>
            </a:r>
            <a:r>
              <a:rPr lang="de-DE" sz="280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</a:t>
            </a:r>
            <a:r>
              <a:rPr lang="de-DE" sz="280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 </a:t>
            </a:r>
            <a:r>
              <a:rPr lang="de-DE" sz="280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n </a:t>
            </a:r>
            <a:r>
              <a:rPr lang="de-DE" sz="2800" baseline="3000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de-DE" sz="280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 or other </a:t>
            </a:r>
            <a:r>
              <a:rPr lang="de-DE" sz="2800" smtClean="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nuclei</a:t>
            </a:r>
            <a:endParaRPr lang="de-DE" sz="2800">
              <a:solidFill>
                <a:schemeClr val="bg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7" name="Rectangle 1029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OMC: Methods to measure</a:t>
            </a:r>
          </a:p>
        </p:txBody>
      </p:sp>
      <p:sp>
        <p:nvSpPr>
          <p:cNvPr id="105501" name="Rectangle 1053"/>
          <p:cNvSpPr>
            <a:spLocks noChangeArrowheads="1"/>
          </p:cNvSpPr>
          <p:nvPr/>
        </p:nvSpPr>
        <p:spPr bwMode="auto">
          <a:xfrm>
            <a:off x="473075" y="1295400"/>
            <a:ext cx="7866063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tabLst>
                <a:tab pos="762000" algn="l"/>
              </a:tabLst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Neutron experiments:</a:t>
            </a:r>
          </a:p>
          <a:p>
            <a:pPr algn="l" eaLnBrk="1" hangingPunct="1">
              <a:tabLst>
                <a:tab pos="762000" algn="l"/>
              </a:tabLst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	- Measure outgoing neutrons N</a:t>
            </a:r>
            <a:r>
              <a:rPr lang="de-DE" sz="28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  <a:p>
            <a:pPr algn="l" eaLnBrk="1" hangingPunct="1">
              <a:tabLst>
                <a:tab pos="762000" algn="l"/>
              </a:tabLst>
              <a:defRPr/>
            </a:pPr>
            <a:r>
              <a:rPr lang="de-DE" sz="28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- Requires knowledge of neutron efficiency</a:t>
            </a:r>
          </a:p>
          <a:p>
            <a:pPr algn="l" eaLnBrk="1" hangingPunct="1">
              <a:tabLst>
                <a:tab pos="762000" algn="l"/>
              </a:tabLst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	- Separation of decay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g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's from neutrons</a:t>
            </a:r>
          </a:p>
          <a:p>
            <a:pPr algn="l" eaLnBrk="1" hangingPunct="1">
              <a:tabLst>
                <a:tab pos="762000" algn="l"/>
              </a:tabLst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	- Typical experiments 8-13% precision in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L</a:t>
            </a:r>
            <a:r>
              <a:rPr lang="de-DE" sz="28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</a:p>
        </p:txBody>
      </p:sp>
      <p:pic>
        <p:nvPicPr>
          <p:cNvPr id="105502" name="Picture 1054" descr="Light upward diagon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4338637"/>
            <a:ext cx="4800600" cy="19859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05503" name="Rectangle 1055"/>
          <p:cNvSpPr>
            <a:spLocks noChangeArrowheads="1"/>
          </p:cNvSpPr>
          <p:nvPr/>
        </p:nvSpPr>
        <p:spPr bwMode="auto">
          <a:xfrm>
            <a:off x="473075" y="4065587"/>
            <a:ext cx="3601948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tabLst>
                <a:tab pos="762000" algn="l"/>
              </a:tabLst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Lifetime method:</a:t>
            </a:r>
          </a:p>
          <a:p>
            <a:pPr algn="l" eaLnBrk="1" hangingPunct="1">
              <a:tabLst>
                <a:tab pos="762000" algn="l"/>
              </a:tabLst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	-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L</a:t>
            </a:r>
            <a:r>
              <a:rPr lang="de-DE" sz="28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80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</a:t>
            </a:r>
            <a:r>
              <a:rPr lang="de-DE" sz="2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1/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t</a:t>
            </a:r>
            <a:r>
              <a:rPr lang="de-DE" sz="28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- 1/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t</a:t>
            </a:r>
            <a:r>
              <a:rPr lang="de-DE" sz="28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5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501" grpId="0" autoUpdateAnimBg="0"/>
      <p:bldP spid="105503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04800" y="1219200"/>
            <a:ext cx="8610600" cy="5257800"/>
            <a:chOff x="192" y="768"/>
            <a:chExt cx="5424" cy="2832"/>
          </a:xfrm>
        </p:grpSpPr>
        <p:sp>
          <p:nvSpPr>
            <p:cNvPr id="91161" name="Rectangle 25"/>
            <p:cNvSpPr>
              <a:spLocks noChangeArrowheads="1"/>
            </p:cNvSpPr>
            <p:nvPr/>
          </p:nvSpPr>
          <p:spPr bwMode="auto">
            <a:xfrm>
              <a:off x="192" y="768"/>
              <a:ext cx="5424" cy="283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1" hangingPunct="1">
                <a:defRPr/>
              </a:pPr>
              <a:endParaRPr lang="de-DE" sz="40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91167" name="Rectangle 31"/>
            <p:cNvSpPr>
              <a:spLocks noChangeArrowheads="1"/>
            </p:cNvSpPr>
            <p:nvPr/>
          </p:nvSpPr>
          <p:spPr bwMode="auto">
            <a:xfrm>
              <a:off x="1410" y="812"/>
              <a:ext cx="2951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  <a:sym typeface="Wingdings" pitchFamily="2" charset="2"/>
                </a:rPr>
                <a:t>f:</a:t>
              </a: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itchFamily="2" charset="2"/>
                </a:rPr>
                <a:t> Hydrogen density, (LH</a:t>
              </a:r>
              <a:r>
                <a:rPr lang="en-US" sz="2400" b="1" baseline="-25000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itchFamily="2" charset="2"/>
                </a:rPr>
                <a:t>2</a:t>
              </a: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itchFamily="2" charset="2"/>
                </a:rPr>
                <a:t>: </a:t>
              </a: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  <a:sym typeface="Wingdings" pitchFamily="2" charset="2"/>
                </a:rPr>
                <a:t>f</a:t>
              </a: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itchFamily="2" charset="2"/>
                </a:rPr>
                <a:t>=1)</a:t>
              </a:r>
              <a:endParaRPr lang="de-DE" sz="2400" b="1">
                <a:solidFill>
                  <a:srgbClr val="F45A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endParaRPr>
            </a:p>
          </p:txBody>
        </p:sp>
      </p:grp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Muon kinetics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1905000" y="3479800"/>
            <a:ext cx="685800" cy="685800"/>
            <a:chOff x="405" y="1756"/>
            <a:chExt cx="432" cy="432"/>
          </a:xfrm>
        </p:grpSpPr>
        <p:sp>
          <p:nvSpPr>
            <p:cNvPr id="91154" name="Oval 18"/>
            <p:cNvSpPr>
              <a:spLocks noChangeArrowheads="1"/>
            </p:cNvSpPr>
            <p:nvPr/>
          </p:nvSpPr>
          <p:spPr bwMode="auto">
            <a:xfrm>
              <a:off x="405" y="1756"/>
              <a:ext cx="432" cy="432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034" name="Text Box 19"/>
            <p:cNvSpPr txBox="1">
              <a:spLocks noChangeArrowheads="1"/>
            </p:cNvSpPr>
            <p:nvPr/>
          </p:nvSpPr>
          <p:spPr bwMode="auto">
            <a:xfrm>
              <a:off x="501" y="1804"/>
              <a:ext cx="212" cy="288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400" i="1">
                  <a:solidFill>
                    <a:schemeClr val="bg2"/>
                  </a:solidFill>
                  <a:effectLst/>
                  <a:latin typeface="Times New Roman" pitchFamily="18" charset="0"/>
                </a:rPr>
                <a:t>μ</a:t>
              </a:r>
              <a:endParaRPr lang="en-US" sz="2400">
                <a:solidFill>
                  <a:schemeClr val="bg2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3486150" y="2663825"/>
            <a:ext cx="1416050" cy="990600"/>
            <a:chOff x="1401" y="1242"/>
            <a:chExt cx="892" cy="624"/>
          </a:xfrm>
        </p:grpSpPr>
        <p:sp>
          <p:nvSpPr>
            <p:cNvPr id="91156" name="Oval 20"/>
            <p:cNvSpPr>
              <a:spLocks noChangeArrowheads="1"/>
            </p:cNvSpPr>
            <p:nvPr/>
          </p:nvSpPr>
          <p:spPr bwMode="auto">
            <a:xfrm>
              <a:off x="1849" y="1242"/>
              <a:ext cx="432" cy="432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031" name="Text Box 21"/>
            <p:cNvSpPr txBox="1">
              <a:spLocks noChangeArrowheads="1"/>
            </p:cNvSpPr>
            <p:nvPr/>
          </p:nvSpPr>
          <p:spPr bwMode="auto">
            <a:xfrm>
              <a:off x="1809" y="1290"/>
              <a:ext cx="484" cy="288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400" i="1">
                  <a:solidFill>
                    <a:schemeClr val="bg2"/>
                  </a:solidFill>
                  <a:effectLst/>
                  <a:latin typeface="Times New Roman" pitchFamily="18" charset="0"/>
                </a:rPr>
                <a:t> pμ</a:t>
              </a:r>
              <a:r>
                <a:rPr lang="en-US" sz="2400" i="1" baseline="-25000">
                  <a:solidFill>
                    <a:schemeClr val="bg2"/>
                  </a:solidFill>
                  <a:effectLst/>
                  <a:latin typeface="Times New Roman" pitchFamily="18" charset="0"/>
                </a:rPr>
                <a:t>↑↑</a:t>
              </a:r>
              <a:endParaRPr lang="en-US" sz="2400">
                <a:solidFill>
                  <a:schemeClr val="bg2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1158" name="Line 22"/>
            <p:cNvSpPr>
              <a:spLocks noChangeShapeType="1"/>
            </p:cNvSpPr>
            <p:nvPr/>
          </p:nvSpPr>
          <p:spPr bwMode="auto">
            <a:xfrm flipV="1">
              <a:off x="1401" y="1530"/>
              <a:ext cx="432" cy="33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3452813" y="3990975"/>
            <a:ext cx="1524000" cy="1114425"/>
            <a:chOff x="1380" y="2078"/>
            <a:chExt cx="960" cy="702"/>
          </a:xfrm>
        </p:grpSpPr>
        <p:sp>
          <p:nvSpPr>
            <p:cNvPr id="91152" name="Oval 16"/>
            <p:cNvSpPr>
              <a:spLocks noChangeArrowheads="1"/>
            </p:cNvSpPr>
            <p:nvPr/>
          </p:nvSpPr>
          <p:spPr bwMode="auto">
            <a:xfrm>
              <a:off x="1881" y="2348"/>
              <a:ext cx="432" cy="43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028" name="Text Box 17"/>
            <p:cNvSpPr txBox="1">
              <a:spLocks noChangeArrowheads="1"/>
            </p:cNvSpPr>
            <p:nvPr/>
          </p:nvSpPr>
          <p:spPr bwMode="auto">
            <a:xfrm>
              <a:off x="1845" y="2396"/>
              <a:ext cx="495" cy="288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400" b="1" i="1">
                  <a:solidFill>
                    <a:schemeClr val="tx1"/>
                  </a:solidFill>
                  <a:effectLst/>
                  <a:latin typeface="Times New Roman" pitchFamily="18" charset="0"/>
                </a:rPr>
                <a:t> pμ</a:t>
              </a:r>
              <a:r>
                <a:rPr lang="en-US" sz="2400" b="1" i="1" baseline="-25000">
                  <a:solidFill>
                    <a:schemeClr val="tx1"/>
                  </a:solidFill>
                  <a:effectLst/>
                  <a:latin typeface="Times New Roman" pitchFamily="18" charset="0"/>
                </a:rPr>
                <a:t>↑↓</a:t>
              </a:r>
              <a:endParaRPr lang="en-US" sz="2400" i="1"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1159" name="Line 23"/>
            <p:cNvSpPr>
              <a:spLocks noChangeShapeType="1"/>
            </p:cNvSpPr>
            <p:nvPr/>
          </p:nvSpPr>
          <p:spPr bwMode="auto">
            <a:xfrm>
              <a:off x="1380" y="2078"/>
              <a:ext cx="507" cy="36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2709863" y="3473450"/>
            <a:ext cx="685800" cy="685800"/>
            <a:chOff x="912" y="1660"/>
            <a:chExt cx="432" cy="432"/>
          </a:xfrm>
        </p:grpSpPr>
        <p:sp>
          <p:nvSpPr>
            <p:cNvPr id="91162" name="Oval 26"/>
            <p:cNvSpPr>
              <a:spLocks noChangeArrowheads="1"/>
            </p:cNvSpPr>
            <p:nvPr/>
          </p:nvSpPr>
          <p:spPr bwMode="auto">
            <a:xfrm>
              <a:off x="912" y="1660"/>
              <a:ext cx="432" cy="432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026" name="Text Box 27"/>
            <p:cNvSpPr txBox="1">
              <a:spLocks noChangeArrowheads="1"/>
            </p:cNvSpPr>
            <p:nvPr/>
          </p:nvSpPr>
          <p:spPr bwMode="auto">
            <a:xfrm>
              <a:off x="1008" y="1708"/>
              <a:ext cx="212" cy="288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400" i="1">
                  <a:solidFill>
                    <a:schemeClr val="bg2"/>
                  </a:solidFill>
                  <a:effectLst/>
                  <a:latin typeface="Times New Roman" pitchFamily="18" charset="0"/>
                </a:rPr>
                <a:t>p</a:t>
              </a:r>
              <a:endParaRPr lang="en-US" sz="2400">
                <a:solidFill>
                  <a:schemeClr val="bg2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7" name="Group 46"/>
          <p:cNvGrpSpPr>
            <a:grpSpLocks/>
          </p:cNvGrpSpPr>
          <p:nvPr/>
        </p:nvGrpSpPr>
        <p:grpSpPr bwMode="auto">
          <a:xfrm>
            <a:off x="4538663" y="2057400"/>
            <a:ext cx="1558925" cy="530225"/>
            <a:chOff x="2859" y="1296"/>
            <a:chExt cx="982" cy="334"/>
          </a:xfrm>
        </p:grpSpPr>
        <p:sp>
          <p:nvSpPr>
            <p:cNvPr id="91170" name="Line 34"/>
            <p:cNvSpPr>
              <a:spLocks noChangeShapeType="1"/>
            </p:cNvSpPr>
            <p:nvPr/>
          </p:nvSpPr>
          <p:spPr bwMode="auto">
            <a:xfrm flipV="1">
              <a:off x="2859" y="1296"/>
              <a:ext cx="0" cy="33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024" name="Text Box 35"/>
            <p:cNvSpPr txBox="1">
              <a:spLocks noChangeArrowheads="1"/>
            </p:cNvSpPr>
            <p:nvPr/>
          </p:nvSpPr>
          <p:spPr bwMode="auto">
            <a:xfrm>
              <a:off x="2873" y="1323"/>
              <a:ext cx="9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>
                  <a:solidFill>
                    <a:schemeClr val="bg2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effectLst/>
                </a:rPr>
                <a:t>T</a:t>
              </a:r>
              <a:r>
                <a:rPr lang="de-DE" sz="2400">
                  <a:solidFill>
                    <a:schemeClr val="bg2"/>
                  </a:solidFill>
                  <a:effectLst/>
                </a:rPr>
                <a:t> ~ 12s</a:t>
              </a:r>
              <a:r>
                <a:rPr lang="de-DE" sz="2400" baseline="30000">
                  <a:solidFill>
                    <a:schemeClr val="bg2"/>
                  </a:solidFill>
                  <a:effectLst/>
                </a:rPr>
                <a:t>-1</a:t>
              </a:r>
            </a:p>
          </p:txBody>
        </p:sp>
      </p:grpSp>
      <p:grpSp>
        <p:nvGrpSpPr>
          <p:cNvPr id="8" name="Group 45"/>
          <p:cNvGrpSpPr>
            <a:grpSpLocks/>
          </p:cNvGrpSpPr>
          <p:nvPr/>
        </p:nvGrpSpPr>
        <p:grpSpPr bwMode="auto">
          <a:xfrm>
            <a:off x="3744913" y="5181600"/>
            <a:ext cx="1735137" cy="938213"/>
            <a:chOff x="2359" y="3264"/>
            <a:chExt cx="1093" cy="591"/>
          </a:xfrm>
        </p:grpSpPr>
        <p:sp>
          <p:nvSpPr>
            <p:cNvPr id="91174" name="Line 38"/>
            <p:cNvSpPr>
              <a:spLocks noChangeShapeType="1"/>
            </p:cNvSpPr>
            <p:nvPr/>
          </p:nvSpPr>
          <p:spPr bwMode="auto">
            <a:xfrm>
              <a:off x="2907" y="3264"/>
              <a:ext cx="0" cy="33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022" name="Text Box 39"/>
            <p:cNvSpPr txBox="1">
              <a:spLocks noChangeArrowheads="1"/>
            </p:cNvSpPr>
            <p:nvPr/>
          </p:nvSpPr>
          <p:spPr bwMode="auto">
            <a:xfrm>
              <a:off x="2359" y="3567"/>
              <a:ext cx="10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 b="1">
                  <a:solidFill>
                    <a:schemeClr val="bg1"/>
                  </a:solidFill>
                  <a:effectLst/>
                  <a:sym typeface="Symbol" pitchFamily="18" charset="2"/>
                </a:rPr>
                <a:t></a:t>
              </a:r>
              <a:r>
                <a:rPr lang="de-DE" sz="2400" b="1" baseline="-25000">
                  <a:solidFill>
                    <a:schemeClr val="bg1"/>
                  </a:solidFill>
                  <a:effectLst/>
                </a:rPr>
                <a:t>S</a:t>
              </a:r>
              <a:r>
                <a:rPr lang="de-DE" sz="2400" b="1">
                  <a:solidFill>
                    <a:schemeClr val="bg1"/>
                  </a:solidFill>
                  <a:effectLst/>
                </a:rPr>
                <a:t> ~ 700s</a:t>
              </a:r>
              <a:r>
                <a:rPr lang="de-DE" sz="2400" b="1" baseline="30000">
                  <a:solidFill>
                    <a:schemeClr val="bg1"/>
                  </a:solidFill>
                  <a:effectLst/>
                </a:rPr>
                <a:t>-1</a:t>
              </a:r>
            </a:p>
          </p:txBody>
        </p: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4586288" y="3414713"/>
            <a:ext cx="1243012" cy="928687"/>
            <a:chOff x="2889" y="2151"/>
            <a:chExt cx="783" cy="585"/>
          </a:xfrm>
        </p:grpSpPr>
        <p:sp>
          <p:nvSpPr>
            <p:cNvPr id="91177" name="Line 41"/>
            <p:cNvSpPr>
              <a:spLocks noChangeShapeType="1"/>
            </p:cNvSpPr>
            <p:nvPr/>
          </p:nvSpPr>
          <p:spPr bwMode="auto">
            <a:xfrm>
              <a:off x="2889" y="2160"/>
              <a:ext cx="0" cy="57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020" name="Rectangle 42"/>
            <p:cNvSpPr>
              <a:spLocks noChangeArrowheads="1"/>
            </p:cNvSpPr>
            <p:nvPr/>
          </p:nvSpPr>
          <p:spPr bwMode="auto">
            <a:xfrm>
              <a:off x="2920" y="2151"/>
              <a:ext cx="7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 b="1">
                  <a:solidFill>
                    <a:schemeClr val="bg2"/>
                  </a:solidFill>
                  <a:effectLst/>
                  <a:latin typeface="Symbol" pitchFamily="18" charset="2"/>
                </a:rPr>
                <a:t>f</a:t>
              </a:r>
              <a:r>
                <a:rPr lang="de-DE" sz="2400">
                  <a:solidFill>
                    <a:schemeClr val="bg2"/>
                  </a:solidFill>
                  <a:effectLst/>
                </a:rPr>
                <a:t>&gt;0.01</a:t>
              </a:r>
            </a:p>
            <a:p>
              <a:pPr eaLnBrk="1" hangingPunct="1"/>
              <a:r>
                <a:rPr lang="de-DE" sz="2400">
                  <a:solidFill>
                    <a:schemeClr val="bg2"/>
                  </a:solidFill>
                  <a:effectLst/>
                </a:rPr>
                <a:t>&lt;100ns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7"/>
          <p:cNvSpPr>
            <a:spLocks noChangeArrowheads="1"/>
          </p:cNvSpPr>
          <p:nvPr/>
        </p:nvSpPr>
        <p:spPr bwMode="auto">
          <a:xfrm>
            <a:off x="304800" y="1066800"/>
            <a:ext cx="8610600" cy="449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eaLnBrk="1" hangingPunct="1"/>
            <a:endParaRPr lang="de-DE" sz="2000" baseline="-25000">
              <a:solidFill>
                <a:schemeClr val="bg2"/>
              </a:solidFill>
              <a:effectLst/>
              <a:latin typeface="Symbol" pitchFamily="18" charset="2"/>
            </a:endParaRPr>
          </a:p>
        </p:txBody>
      </p:sp>
      <p:sp>
        <p:nvSpPr>
          <p:cNvPr id="103429" name="Rectangle 1029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Muon kinetics</a:t>
            </a:r>
          </a:p>
        </p:txBody>
      </p:sp>
      <p:grpSp>
        <p:nvGrpSpPr>
          <p:cNvPr id="44036" name="Group 1094"/>
          <p:cNvGrpSpPr>
            <a:grpSpLocks/>
          </p:cNvGrpSpPr>
          <p:nvPr/>
        </p:nvGrpSpPr>
        <p:grpSpPr bwMode="auto">
          <a:xfrm>
            <a:off x="1636713" y="2892425"/>
            <a:ext cx="768350" cy="685800"/>
            <a:chOff x="1079" y="2164"/>
            <a:chExt cx="484" cy="432"/>
          </a:xfrm>
        </p:grpSpPr>
        <p:sp>
          <p:nvSpPr>
            <p:cNvPr id="103438" name="Oval 1038"/>
            <p:cNvSpPr>
              <a:spLocks noChangeArrowheads="1"/>
            </p:cNvSpPr>
            <p:nvPr/>
          </p:nvSpPr>
          <p:spPr bwMode="auto">
            <a:xfrm>
              <a:off x="1110" y="2164"/>
              <a:ext cx="432" cy="43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67" name="Text Box 1039"/>
            <p:cNvSpPr txBox="1">
              <a:spLocks noChangeArrowheads="1"/>
            </p:cNvSpPr>
            <p:nvPr/>
          </p:nvSpPr>
          <p:spPr bwMode="auto">
            <a:xfrm>
              <a:off x="1079" y="2212"/>
              <a:ext cx="484" cy="288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400" i="1">
                  <a:solidFill>
                    <a:schemeClr val="tx1"/>
                  </a:solidFill>
                  <a:effectLst/>
                  <a:latin typeface="Times New Roman" pitchFamily="18" charset="0"/>
                </a:rPr>
                <a:t> pμ</a:t>
              </a:r>
              <a:r>
                <a:rPr lang="en-US" sz="2400" b="1" i="1" baseline="-25000">
                  <a:solidFill>
                    <a:schemeClr val="tx1"/>
                  </a:solidFill>
                  <a:effectLst/>
                  <a:latin typeface="Times New Roman" pitchFamily="18" charset="0"/>
                </a:rPr>
                <a:t>↑↓</a:t>
              </a:r>
              <a:endParaRPr lang="en-US" sz="2400" i="1"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44037" name="Group 1053"/>
          <p:cNvGrpSpPr>
            <a:grpSpLocks/>
          </p:cNvGrpSpPr>
          <p:nvPr/>
        </p:nvGrpSpPr>
        <p:grpSpPr bwMode="auto">
          <a:xfrm>
            <a:off x="1160463" y="3651250"/>
            <a:ext cx="1735137" cy="952500"/>
            <a:chOff x="2359" y="3264"/>
            <a:chExt cx="1093" cy="600"/>
          </a:xfrm>
        </p:grpSpPr>
        <p:sp>
          <p:nvSpPr>
            <p:cNvPr id="103454" name="Line 1054"/>
            <p:cNvSpPr>
              <a:spLocks noChangeShapeType="1"/>
            </p:cNvSpPr>
            <p:nvPr/>
          </p:nvSpPr>
          <p:spPr bwMode="auto">
            <a:xfrm>
              <a:off x="2907" y="3264"/>
              <a:ext cx="0" cy="33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65" name="Text Box 1055"/>
            <p:cNvSpPr txBox="1">
              <a:spLocks noChangeArrowheads="1"/>
            </p:cNvSpPr>
            <p:nvPr/>
          </p:nvSpPr>
          <p:spPr bwMode="auto">
            <a:xfrm>
              <a:off x="2359" y="3576"/>
              <a:ext cx="10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 b="1">
                  <a:solidFill>
                    <a:schemeClr val="bg1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chemeClr val="bg1"/>
                  </a:solidFill>
                  <a:effectLst/>
                </a:rPr>
                <a:t>S</a:t>
              </a:r>
              <a:r>
                <a:rPr lang="de-DE" sz="2400" b="1">
                  <a:solidFill>
                    <a:schemeClr val="bg1"/>
                  </a:solidFill>
                  <a:effectLst/>
                </a:rPr>
                <a:t> ~ 700s</a:t>
              </a:r>
              <a:r>
                <a:rPr lang="de-DE" sz="2400" b="1" baseline="30000">
                  <a:solidFill>
                    <a:schemeClr val="bg1"/>
                  </a:solidFill>
                  <a:effectLst/>
                </a:rPr>
                <a:t>-1</a:t>
              </a:r>
            </a:p>
          </p:txBody>
        </p:sp>
      </p:grpSp>
      <p:grpSp>
        <p:nvGrpSpPr>
          <p:cNvPr id="4" name="Group 1090"/>
          <p:cNvGrpSpPr>
            <a:grpSpLocks/>
          </p:cNvGrpSpPr>
          <p:nvPr/>
        </p:nvGrpSpPr>
        <p:grpSpPr bwMode="auto">
          <a:xfrm>
            <a:off x="4572000" y="2590800"/>
            <a:ext cx="690563" cy="1600200"/>
            <a:chOff x="2880" y="1968"/>
            <a:chExt cx="435" cy="1008"/>
          </a:xfrm>
        </p:grpSpPr>
        <p:sp>
          <p:nvSpPr>
            <p:cNvPr id="103461" name="Line 1061"/>
            <p:cNvSpPr>
              <a:spLocks noChangeShapeType="1"/>
            </p:cNvSpPr>
            <p:nvPr/>
          </p:nvSpPr>
          <p:spPr bwMode="auto">
            <a:xfrm rot="5400000" flipV="1">
              <a:off x="2376" y="2472"/>
              <a:ext cx="1008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63" name="Rectangle 1079"/>
            <p:cNvSpPr>
              <a:spLocks noChangeArrowheads="1"/>
            </p:cNvSpPr>
            <p:nvPr/>
          </p:nvSpPr>
          <p:spPr bwMode="auto">
            <a:xfrm>
              <a:off x="2909" y="2287"/>
              <a:ext cx="40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>
                  <a:solidFill>
                    <a:schemeClr val="bg2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effectLst/>
                </a:rPr>
                <a:t>OP</a:t>
              </a:r>
            </a:p>
          </p:txBody>
        </p:sp>
      </p:grpSp>
      <p:grpSp>
        <p:nvGrpSpPr>
          <p:cNvPr id="5" name="Group 1087"/>
          <p:cNvGrpSpPr>
            <a:grpSpLocks/>
          </p:cNvGrpSpPr>
          <p:nvPr/>
        </p:nvGrpSpPr>
        <p:grpSpPr bwMode="auto">
          <a:xfrm>
            <a:off x="2360613" y="1587500"/>
            <a:ext cx="2755900" cy="1003300"/>
            <a:chOff x="1487" y="1346"/>
            <a:chExt cx="1736" cy="632"/>
          </a:xfrm>
        </p:grpSpPr>
        <p:grpSp>
          <p:nvGrpSpPr>
            <p:cNvPr id="44055" name="Group 1086"/>
            <p:cNvGrpSpPr>
              <a:grpSpLocks/>
            </p:cNvGrpSpPr>
            <p:nvPr/>
          </p:nvGrpSpPr>
          <p:grpSpPr bwMode="auto">
            <a:xfrm>
              <a:off x="2532" y="1346"/>
              <a:ext cx="691" cy="632"/>
              <a:chOff x="2532" y="1346"/>
              <a:chExt cx="691" cy="632"/>
            </a:xfrm>
          </p:grpSpPr>
          <p:sp>
            <p:nvSpPr>
              <p:cNvPr id="44058" name="Text Box 1063"/>
              <p:cNvSpPr txBox="1">
                <a:spLocks noChangeArrowheads="1"/>
              </p:cNvSpPr>
              <p:nvPr/>
            </p:nvSpPr>
            <p:spPr bwMode="auto">
              <a:xfrm>
                <a:off x="2532" y="1766"/>
                <a:ext cx="691" cy="212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r>
                  <a:rPr lang="en-US" sz="1600">
                    <a:solidFill>
                      <a:schemeClr val="bg2"/>
                    </a:solidFill>
                    <a:effectLst/>
                    <a:latin typeface="Times New Roman" pitchFamily="18" charset="0"/>
                  </a:rPr>
                  <a:t>ortho (J=1)</a:t>
                </a:r>
              </a:p>
            </p:txBody>
          </p:sp>
          <p:grpSp>
            <p:nvGrpSpPr>
              <p:cNvPr id="44059" name="Group 1081"/>
              <p:cNvGrpSpPr>
                <a:grpSpLocks/>
              </p:cNvGrpSpPr>
              <p:nvPr/>
            </p:nvGrpSpPr>
            <p:grpSpPr bwMode="auto">
              <a:xfrm>
                <a:off x="2622" y="1346"/>
                <a:ext cx="462" cy="432"/>
                <a:chOff x="2622" y="1346"/>
                <a:chExt cx="462" cy="432"/>
              </a:xfrm>
            </p:grpSpPr>
            <p:sp>
              <p:nvSpPr>
                <p:cNvPr id="103472" name="Oval 1072"/>
                <p:cNvSpPr>
                  <a:spLocks noChangeArrowheads="1"/>
                </p:cNvSpPr>
                <p:nvPr/>
              </p:nvSpPr>
              <p:spPr bwMode="auto">
                <a:xfrm>
                  <a:off x="2652" y="1346"/>
                  <a:ext cx="432" cy="432"/>
                </a:xfrm>
                <a:prstGeom prst="ellipse">
                  <a:avLst/>
                </a:prstGeom>
                <a:solidFill>
                  <a:srgbClr val="009900"/>
                </a:solidFill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4061" name="Text Box 1073"/>
                <p:cNvSpPr txBox="1">
                  <a:spLocks noChangeArrowheads="1"/>
                </p:cNvSpPr>
                <p:nvPr/>
              </p:nvSpPr>
              <p:spPr bwMode="auto">
                <a:xfrm>
                  <a:off x="2622" y="1376"/>
                  <a:ext cx="452" cy="288"/>
                </a:xfrm>
                <a:prstGeom prst="rect">
                  <a:avLst/>
                </a:prstGeom>
                <a:noFill/>
                <a:ln w="762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sz="2400" i="1">
                      <a:solidFill>
                        <a:schemeClr val="tx1"/>
                      </a:solidFill>
                      <a:effectLst/>
                      <a:latin typeface="Times New Roman" pitchFamily="18" charset="0"/>
                    </a:rPr>
                    <a:t> ppμ</a:t>
                  </a:r>
                  <a:endParaRPr lang="en-US" sz="2400"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3482" name="Line 1082"/>
            <p:cNvSpPr>
              <a:spLocks noChangeShapeType="1"/>
            </p:cNvSpPr>
            <p:nvPr/>
          </p:nvSpPr>
          <p:spPr bwMode="auto">
            <a:xfrm rot="19899179" flipV="1">
              <a:off x="1487" y="1920"/>
              <a:ext cx="120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483" name="Rectangle 1083"/>
            <p:cNvSpPr>
              <a:spLocks noChangeArrowheads="1"/>
            </p:cNvSpPr>
            <p:nvPr/>
          </p:nvSpPr>
          <p:spPr bwMode="auto">
            <a:xfrm>
              <a:off x="1753" y="1592"/>
              <a:ext cx="4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1" hangingPunct="1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f</a:t>
              </a:r>
              <a:r>
                <a:rPr lang="de-DE" sz="2400">
                  <a:solidFill>
                    <a:schemeClr val="bg2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effectLst/>
                </a:rPr>
                <a:t>OF</a:t>
              </a:r>
            </a:p>
          </p:txBody>
        </p:sp>
      </p:grpSp>
      <p:grpSp>
        <p:nvGrpSpPr>
          <p:cNvPr id="8" name="Group 1100"/>
          <p:cNvGrpSpPr>
            <a:grpSpLocks/>
          </p:cNvGrpSpPr>
          <p:nvPr/>
        </p:nvGrpSpPr>
        <p:grpSpPr bwMode="auto">
          <a:xfrm>
            <a:off x="2362200" y="3898900"/>
            <a:ext cx="2713038" cy="1390650"/>
            <a:chOff x="1488" y="2792"/>
            <a:chExt cx="1709" cy="876"/>
          </a:xfrm>
        </p:grpSpPr>
        <p:grpSp>
          <p:nvGrpSpPr>
            <p:cNvPr id="44048" name="Group 1088"/>
            <p:cNvGrpSpPr>
              <a:grpSpLocks/>
            </p:cNvGrpSpPr>
            <p:nvPr/>
          </p:nvGrpSpPr>
          <p:grpSpPr bwMode="auto">
            <a:xfrm>
              <a:off x="2556" y="3024"/>
              <a:ext cx="641" cy="644"/>
              <a:chOff x="2556" y="3024"/>
              <a:chExt cx="641" cy="644"/>
            </a:xfrm>
          </p:grpSpPr>
          <p:sp>
            <p:nvSpPr>
              <p:cNvPr id="44051" name="Text Box 1062"/>
              <p:cNvSpPr txBox="1">
                <a:spLocks noChangeArrowheads="1"/>
              </p:cNvSpPr>
              <p:nvPr/>
            </p:nvSpPr>
            <p:spPr bwMode="auto">
              <a:xfrm>
                <a:off x="2556" y="3456"/>
                <a:ext cx="641" cy="212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r>
                  <a:rPr lang="en-US" sz="1600">
                    <a:solidFill>
                      <a:schemeClr val="bg2"/>
                    </a:solidFill>
                    <a:effectLst/>
                    <a:latin typeface="Times New Roman" pitchFamily="18" charset="0"/>
                  </a:rPr>
                  <a:t>para (J=0)</a:t>
                </a:r>
              </a:p>
            </p:txBody>
          </p:sp>
          <p:grpSp>
            <p:nvGrpSpPr>
              <p:cNvPr id="44052" name="Group 1077"/>
              <p:cNvGrpSpPr>
                <a:grpSpLocks/>
              </p:cNvGrpSpPr>
              <p:nvPr/>
            </p:nvGrpSpPr>
            <p:grpSpPr bwMode="auto">
              <a:xfrm>
                <a:off x="2652" y="3024"/>
                <a:ext cx="456" cy="432"/>
                <a:chOff x="3582" y="1410"/>
                <a:chExt cx="456" cy="432"/>
              </a:xfrm>
            </p:grpSpPr>
            <p:sp>
              <p:nvSpPr>
                <p:cNvPr id="103475" name="Oval 1075"/>
                <p:cNvSpPr>
                  <a:spLocks noChangeArrowheads="1"/>
                </p:cNvSpPr>
                <p:nvPr/>
              </p:nvSpPr>
              <p:spPr bwMode="auto">
                <a:xfrm>
                  <a:off x="3606" y="1410"/>
                  <a:ext cx="432" cy="432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de-DE" sz="4000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4054" name="Text Box 1076"/>
                <p:cNvSpPr txBox="1">
                  <a:spLocks noChangeArrowheads="1"/>
                </p:cNvSpPr>
                <p:nvPr/>
              </p:nvSpPr>
              <p:spPr bwMode="auto">
                <a:xfrm>
                  <a:off x="3582" y="1458"/>
                  <a:ext cx="452" cy="288"/>
                </a:xfrm>
                <a:prstGeom prst="rect">
                  <a:avLst/>
                </a:prstGeom>
                <a:noFill/>
                <a:ln w="762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sz="2400" i="1">
                      <a:solidFill>
                        <a:schemeClr val="tx1"/>
                      </a:solidFill>
                      <a:effectLst/>
                      <a:latin typeface="Times New Roman" pitchFamily="18" charset="0"/>
                    </a:rPr>
                    <a:t> ppμ</a:t>
                  </a:r>
                  <a:endParaRPr lang="en-US" sz="2400"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3484" name="Line 1084"/>
            <p:cNvSpPr>
              <a:spLocks noChangeShapeType="1"/>
            </p:cNvSpPr>
            <p:nvPr/>
          </p:nvSpPr>
          <p:spPr bwMode="auto">
            <a:xfrm rot="1700821">
              <a:off x="1488" y="2832"/>
              <a:ext cx="120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485" name="Rectangle 1085"/>
            <p:cNvSpPr>
              <a:spLocks noChangeArrowheads="1"/>
            </p:cNvSpPr>
            <p:nvPr/>
          </p:nvSpPr>
          <p:spPr bwMode="auto">
            <a:xfrm>
              <a:off x="1795" y="2792"/>
              <a:ext cx="4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1" hangingPunct="1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f</a:t>
              </a:r>
              <a:r>
                <a:rPr lang="de-DE" sz="2400">
                  <a:solidFill>
                    <a:schemeClr val="bg2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effectLst/>
                </a:rPr>
                <a:t>PF</a:t>
              </a:r>
            </a:p>
          </p:txBody>
        </p:sp>
      </p:grpSp>
      <p:grpSp>
        <p:nvGrpSpPr>
          <p:cNvPr id="11" name="Group 1095"/>
          <p:cNvGrpSpPr>
            <a:grpSpLocks/>
          </p:cNvGrpSpPr>
          <p:nvPr/>
        </p:nvGrpSpPr>
        <p:grpSpPr bwMode="auto">
          <a:xfrm>
            <a:off x="5029200" y="1660525"/>
            <a:ext cx="2251075" cy="457200"/>
            <a:chOff x="3168" y="1382"/>
            <a:chExt cx="1418" cy="288"/>
          </a:xfrm>
        </p:grpSpPr>
        <p:sp>
          <p:nvSpPr>
            <p:cNvPr id="103492" name="Line 1092"/>
            <p:cNvSpPr>
              <a:spLocks noChangeShapeType="1"/>
            </p:cNvSpPr>
            <p:nvPr/>
          </p:nvSpPr>
          <p:spPr bwMode="auto">
            <a:xfrm rot="16200000" flipH="1">
              <a:off x="3335" y="1369"/>
              <a:ext cx="0" cy="33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47" name="Text Box 1093"/>
            <p:cNvSpPr txBox="1">
              <a:spLocks noChangeArrowheads="1"/>
            </p:cNvSpPr>
            <p:nvPr/>
          </p:nvSpPr>
          <p:spPr bwMode="auto">
            <a:xfrm>
              <a:off x="3483" y="1382"/>
              <a:ext cx="110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 b="1">
                  <a:solidFill>
                    <a:srgbClr val="009900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009900"/>
                  </a:solidFill>
                  <a:effectLst/>
                </a:rPr>
                <a:t>OM</a:t>
              </a:r>
              <a:r>
                <a:rPr lang="de-DE" sz="2400" b="1">
                  <a:solidFill>
                    <a:srgbClr val="009900"/>
                  </a:solidFill>
                  <a:effectLst/>
                </a:rPr>
                <a:t> ~ ¾ </a:t>
              </a:r>
              <a:r>
                <a:rPr lang="de-DE" sz="2400" b="1">
                  <a:solidFill>
                    <a:srgbClr val="009900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009900"/>
                  </a:solidFill>
                  <a:effectLst/>
                </a:rPr>
                <a:t>S</a:t>
              </a:r>
            </a:p>
          </p:txBody>
        </p:sp>
      </p:grpSp>
      <p:grpSp>
        <p:nvGrpSpPr>
          <p:cNvPr id="12" name="Group 1099"/>
          <p:cNvGrpSpPr>
            <a:grpSpLocks/>
          </p:cNvGrpSpPr>
          <p:nvPr/>
        </p:nvGrpSpPr>
        <p:grpSpPr bwMode="auto">
          <a:xfrm>
            <a:off x="5029200" y="4371975"/>
            <a:ext cx="2239963" cy="457200"/>
            <a:chOff x="3168" y="3090"/>
            <a:chExt cx="1411" cy="288"/>
          </a:xfrm>
        </p:grpSpPr>
        <p:sp>
          <p:nvSpPr>
            <p:cNvPr id="103497" name="Line 1097"/>
            <p:cNvSpPr>
              <a:spLocks noChangeShapeType="1"/>
            </p:cNvSpPr>
            <p:nvPr/>
          </p:nvSpPr>
          <p:spPr bwMode="auto">
            <a:xfrm rot="16200000" flipH="1">
              <a:off x="3335" y="3077"/>
              <a:ext cx="0" cy="3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45" name="Text Box 1098"/>
            <p:cNvSpPr txBox="1">
              <a:spLocks noChangeArrowheads="1"/>
            </p:cNvSpPr>
            <p:nvPr/>
          </p:nvSpPr>
          <p:spPr bwMode="auto">
            <a:xfrm>
              <a:off x="3491" y="3090"/>
              <a:ext cx="10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 b="1">
                  <a:solidFill>
                    <a:srgbClr val="FF0000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FF0000"/>
                  </a:solidFill>
                  <a:effectLst/>
                </a:rPr>
                <a:t>PM</a:t>
              </a:r>
              <a:r>
                <a:rPr lang="de-DE" sz="2400" b="1">
                  <a:solidFill>
                    <a:srgbClr val="FF0000"/>
                  </a:solidFill>
                  <a:effectLst/>
                </a:rPr>
                <a:t> ~ ¼ </a:t>
              </a:r>
              <a:r>
                <a:rPr lang="de-DE" sz="2400" b="1">
                  <a:solidFill>
                    <a:srgbClr val="FF0000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FF0000"/>
                  </a:solidFill>
                  <a:effectLst/>
                </a:rPr>
                <a:t>S</a:t>
              </a:r>
            </a:p>
          </p:txBody>
        </p:sp>
      </p:grpSp>
      <p:sp>
        <p:nvSpPr>
          <p:cNvPr id="103501" name="Rectangle 1101"/>
          <p:cNvSpPr>
            <a:spLocks noChangeArrowheads="1"/>
          </p:cNvSpPr>
          <p:nvPr/>
        </p:nvSpPr>
        <p:spPr bwMode="auto">
          <a:xfrm>
            <a:off x="47625" y="5711825"/>
            <a:ext cx="89630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buFontTx/>
              <a:buChar char="•"/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pp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formation depends on density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f</a:t>
            </a:r>
          </a:p>
          <a:p>
            <a:pPr algn="l" eaLnBrk="1" hangingPunct="1">
              <a:buFontTx/>
              <a:buChar char="•"/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Interpretation requires knowledge of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L</a:t>
            </a:r>
            <a:r>
              <a:rPr lang="de-DE" sz="28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OM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L</a:t>
            </a:r>
            <a:r>
              <a:rPr lang="de-DE" sz="28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PM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and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l</a:t>
            </a:r>
            <a:r>
              <a:rPr lang="de-DE" sz="28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OP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0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21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1" hangingPunct="1">
              <a:defRPr/>
            </a:pPr>
            <a:r>
              <a:rPr lang="de-DE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</a:p>
        </p:txBody>
      </p:sp>
      <p:sp>
        <p:nvSpPr>
          <p:cNvPr id="55323" name="Text Box 27"/>
          <p:cNvSpPr txBox="1">
            <a:spLocks noChangeArrowheads="1"/>
          </p:cNvSpPr>
          <p:nvPr/>
        </p:nvSpPr>
        <p:spPr bwMode="auto">
          <a:xfrm>
            <a:off x="1325563" y="3246438"/>
            <a:ext cx="6856412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capture on the proton (MuCap)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Motivation and general overview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MuCap experiment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Systematics and results</a:t>
            </a:r>
          </a:p>
        </p:txBody>
      </p:sp>
      <p:sp>
        <p:nvSpPr>
          <p:cNvPr id="55324" name="Text Box 28"/>
          <p:cNvSpPr txBox="1">
            <a:spLocks noChangeArrowheads="1"/>
          </p:cNvSpPr>
          <p:nvPr/>
        </p:nvSpPr>
        <p:spPr bwMode="auto">
          <a:xfrm>
            <a:off x="1325563" y="5287963"/>
            <a:ext cx="7285037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capture on the deuteron (MuSun)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Motivation and outlook</a:t>
            </a:r>
          </a:p>
          <a:p>
            <a:pPr algn="l" eaLnBrk="1" hangingPunct="1">
              <a:defRPr/>
            </a:pPr>
            <a:endParaRPr lang="de-DE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5325" name="Text Box 29"/>
          <p:cNvSpPr txBox="1">
            <a:spLocks noChangeArrowheads="1"/>
          </p:cNvSpPr>
          <p:nvPr/>
        </p:nvSpPr>
        <p:spPr bwMode="auto">
          <a:xfrm>
            <a:off x="1333500" y="1295400"/>
            <a:ext cx="6649256" cy="206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Lifetime Analysis (MuLan)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Motivation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MuLan </a:t>
            </a:r>
            <a:r>
              <a:rPr lang="de-DE" sz="32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experiment			</a:t>
            </a:r>
            <a:endParaRPr lang="de-DE" sz="3200" baseline="30000">
              <a:effectLst>
                <a:outerShdw blurRad="38100" dist="38100" dir="2700000" algn="tl">
                  <a:srgbClr val="000000"/>
                </a:outerShdw>
              </a:effectLst>
              <a:latin typeface="Symbol" pitchFamily="18" charset="2"/>
            </a:endParaRP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Main systematics and result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067" y="1905000"/>
            <a:ext cx="7649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8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de-DE" sz="4800" baseline="300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+</a:t>
            </a:r>
            <a:endParaRPr lang="en-US" sz="4800"/>
          </a:p>
        </p:txBody>
      </p:sp>
      <p:sp>
        <p:nvSpPr>
          <p:cNvPr id="7" name="Rectangle 6"/>
          <p:cNvSpPr/>
          <p:nvPr/>
        </p:nvSpPr>
        <p:spPr>
          <a:xfrm>
            <a:off x="228600" y="5638800"/>
            <a:ext cx="1107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8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de-DE" sz="4800" baseline="300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-</a:t>
            </a:r>
            <a:r>
              <a:rPr lang="de-DE" sz="4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endParaRPr lang="en-US" sz="480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3875442"/>
            <a:ext cx="1107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8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de-DE" sz="4800" baseline="300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-</a:t>
            </a:r>
            <a:r>
              <a:rPr lang="de-DE" sz="4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endParaRPr lang="en-US" sz="4800"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23" grpId="0" autoUpdateAnimBg="0"/>
      <p:bldP spid="55324" grpId="0" autoUpdateAnimBg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1083"/>
          <p:cNvGrpSpPr>
            <a:grpSpLocks/>
          </p:cNvGrpSpPr>
          <p:nvPr/>
        </p:nvGrpSpPr>
        <p:grpSpPr bwMode="auto">
          <a:xfrm>
            <a:off x="723900" y="3997325"/>
            <a:ext cx="7696200" cy="2822575"/>
            <a:chOff x="456" y="2518"/>
            <a:chExt cx="4848" cy="1778"/>
          </a:xfrm>
        </p:grpSpPr>
        <p:sp>
          <p:nvSpPr>
            <p:cNvPr id="101378" name="Rectangle 1026"/>
            <p:cNvSpPr>
              <a:spLocks noChangeArrowheads="1"/>
            </p:cNvSpPr>
            <p:nvPr/>
          </p:nvSpPr>
          <p:spPr bwMode="auto">
            <a:xfrm>
              <a:off x="456" y="2520"/>
              <a:ext cx="4848" cy="1776"/>
            </a:xfrm>
            <a:prstGeom prst="rect">
              <a:avLst/>
            </a:prstGeom>
            <a:solidFill>
              <a:schemeClr val="tx1"/>
            </a:solidFill>
            <a:ln w="19050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5092" name="Group 1028"/>
            <p:cNvGrpSpPr>
              <a:grpSpLocks/>
            </p:cNvGrpSpPr>
            <p:nvPr/>
          </p:nvGrpSpPr>
          <p:grpSpPr bwMode="auto">
            <a:xfrm>
              <a:off x="528" y="2518"/>
              <a:ext cx="2046" cy="1767"/>
              <a:chOff x="528" y="2446"/>
              <a:chExt cx="2046" cy="1767"/>
            </a:xfrm>
          </p:grpSpPr>
          <p:pic>
            <p:nvPicPr>
              <p:cNvPr id="45098" name="Picture 1029" descr="kinetic_populations"/>
              <p:cNvPicPr>
                <a:picLocks noChangeArrowheads="1"/>
              </p:cNvPicPr>
              <p:nvPr/>
            </p:nvPicPr>
            <p:blipFill>
              <a:blip r:embed="rId3" cstate="print"/>
              <a:srcRect l="4874" t="2892" r="-104" b="55634"/>
              <a:stretch>
                <a:fillRect/>
              </a:stretch>
            </p:blipFill>
            <p:spPr bwMode="auto">
              <a:xfrm>
                <a:off x="767" y="2688"/>
                <a:ext cx="1776" cy="1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1382" name="Text Box 1030"/>
              <p:cNvSpPr txBox="1">
                <a:spLocks noChangeArrowheads="1"/>
              </p:cNvSpPr>
              <p:nvPr/>
            </p:nvSpPr>
            <p:spPr bwMode="auto">
              <a:xfrm>
                <a:off x="1007" y="2446"/>
                <a:ext cx="100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eaLnBrk="1" hangingPunct="1">
                  <a:defRPr/>
                </a:pPr>
                <a:r>
                  <a:rPr lang="en-US" sz="1800" b="1">
                    <a:solidFill>
                      <a:srgbClr val="F45A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itchFamily="18" charset="2"/>
                  </a:rPr>
                  <a:t>f</a:t>
                </a:r>
                <a:r>
                  <a:rPr lang="en-US" sz="1800" b="1">
                    <a:solidFill>
                      <a:srgbClr val="F45A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= 1 (Liquid)</a:t>
                </a:r>
              </a:p>
            </p:txBody>
          </p:sp>
          <p:sp>
            <p:nvSpPr>
              <p:cNvPr id="45100" name="Text Box 1031"/>
              <p:cNvSpPr txBox="1">
                <a:spLocks noChangeArrowheads="1"/>
              </p:cNvSpPr>
              <p:nvPr/>
            </p:nvSpPr>
            <p:spPr bwMode="auto">
              <a:xfrm rot="-5400000">
                <a:off x="62" y="3130"/>
                <a:ext cx="116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1" hangingPunct="1"/>
                <a:r>
                  <a:rPr lang="en-US" sz="1800" b="1">
                    <a:solidFill>
                      <a:schemeClr val="bg2"/>
                    </a:solidFill>
                    <a:effectLst/>
                  </a:rPr>
                  <a:t>Rel. Population</a:t>
                </a:r>
              </a:p>
            </p:txBody>
          </p:sp>
          <p:sp>
            <p:nvSpPr>
              <p:cNvPr id="45101" name="Text Box 1032"/>
              <p:cNvSpPr txBox="1">
                <a:spLocks noChangeArrowheads="1"/>
              </p:cNvSpPr>
              <p:nvPr/>
            </p:nvSpPr>
            <p:spPr bwMode="auto">
              <a:xfrm>
                <a:off x="815" y="3982"/>
                <a:ext cx="175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1" hangingPunct="1"/>
                <a:r>
                  <a:rPr lang="en-US" sz="1800" b="1">
                    <a:solidFill>
                      <a:schemeClr val="bg2"/>
                    </a:solidFill>
                    <a:effectLst/>
                  </a:rPr>
                  <a:t>Time after </a:t>
                </a:r>
                <a:r>
                  <a:rPr lang="en-US" sz="1800" b="1">
                    <a:solidFill>
                      <a:schemeClr val="bg2"/>
                    </a:solidFill>
                    <a:effectLst/>
                    <a:latin typeface="Symbol" pitchFamily="18" charset="2"/>
                  </a:rPr>
                  <a:t>m</a:t>
                </a:r>
                <a:r>
                  <a:rPr lang="en-US" sz="1800" b="1">
                    <a:solidFill>
                      <a:schemeClr val="bg2"/>
                    </a:solidFill>
                    <a:effectLst/>
                  </a:rPr>
                  <a:t>p Formation</a:t>
                </a:r>
              </a:p>
            </p:txBody>
          </p:sp>
        </p:grpSp>
        <p:grpSp>
          <p:nvGrpSpPr>
            <p:cNvPr id="45093" name="Group 1033"/>
            <p:cNvGrpSpPr>
              <a:grpSpLocks/>
            </p:cNvGrpSpPr>
            <p:nvPr/>
          </p:nvGrpSpPr>
          <p:grpSpPr bwMode="auto">
            <a:xfrm>
              <a:off x="3120" y="2518"/>
              <a:ext cx="2016" cy="1767"/>
              <a:chOff x="3120" y="2446"/>
              <a:chExt cx="2016" cy="1767"/>
            </a:xfrm>
          </p:grpSpPr>
          <p:pic>
            <p:nvPicPr>
              <p:cNvPr id="45094" name="Picture 1034" descr="kinetic_populations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693" t="55865" r="-307" b="1735"/>
              <a:stretch>
                <a:fillRect/>
              </a:stretch>
            </p:blipFill>
            <p:spPr bwMode="auto">
              <a:xfrm>
                <a:off x="3360" y="2688"/>
                <a:ext cx="1776" cy="1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1387" name="Text Box 1035"/>
              <p:cNvSpPr txBox="1">
                <a:spLocks noChangeArrowheads="1"/>
              </p:cNvSpPr>
              <p:nvPr/>
            </p:nvSpPr>
            <p:spPr bwMode="auto">
              <a:xfrm>
                <a:off x="3408" y="2446"/>
                <a:ext cx="156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eaLnBrk="1" hangingPunct="1">
                  <a:defRPr/>
                </a:pPr>
                <a:r>
                  <a:rPr lang="en-US" sz="1800" b="1">
                    <a:solidFill>
                      <a:srgbClr val="F45A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itchFamily="18" charset="2"/>
                  </a:rPr>
                  <a:t>f</a:t>
                </a:r>
                <a:r>
                  <a:rPr lang="en-US" sz="1800" b="1">
                    <a:solidFill>
                      <a:srgbClr val="F45A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= 0.01 (~10 bar gas)</a:t>
                </a:r>
              </a:p>
            </p:txBody>
          </p:sp>
          <p:sp>
            <p:nvSpPr>
              <p:cNvPr id="45096" name="Text Box 1036"/>
              <p:cNvSpPr txBox="1">
                <a:spLocks noChangeArrowheads="1"/>
              </p:cNvSpPr>
              <p:nvPr/>
            </p:nvSpPr>
            <p:spPr bwMode="auto">
              <a:xfrm>
                <a:off x="3360" y="3982"/>
                <a:ext cx="175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1" hangingPunct="1"/>
                <a:r>
                  <a:rPr lang="en-US" sz="1800" b="1">
                    <a:solidFill>
                      <a:schemeClr val="bg2"/>
                    </a:solidFill>
                    <a:effectLst/>
                  </a:rPr>
                  <a:t>Time after </a:t>
                </a:r>
                <a:r>
                  <a:rPr lang="en-US" sz="1800" b="1">
                    <a:solidFill>
                      <a:schemeClr val="bg2"/>
                    </a:solidFill>
                    <a:effectLst/>
                    <a:latin typeface="Symbol" pitchFamily="18" charset="2"/>
                  </a:rPr>
                  <a:t>m</a:t>
                </a:r>
                <a:r>
                  <a:rPr lang="en-US" sz="1800" b="1">
                    <a:solidFill>
                      <a:schemeClr val="bg2"/>
                    </a:solidFill>
                    <a:effectLst/>
                  </a:rPr>
                  <a:t>p Formation</a:t>
                </a:r>
              </a:p>
            </p:txBody>
          </p:sp>
          <p:sp>
            <p:nvSpPr>
              <p:cNvPr id="45097" name="Text Box 1037"/>
              <p:cNvSpPr txBox="1">
                <a:spLocks noChangeArrowheads="1"/>
              </p:cNvSpPr>
              <p:nvPr/>
            </p:nvSpPr>
            <p:spPr bwMode="auto">
              <a:xfrm rot="-5400000">
                <a:off x="2654" y="3154"/>
                <a:ext cx="116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1" hangingPunct="1"/>
                <a:r>
                  <a:rPr lang="en-US" sz="1800" b="1">
                    <a:solidFill>
                      <a:schemeClr val="bg2"/>
                    </a:solidFill>
                    <a:effectLst/>
                  </a:rPr>
                  <a:t>Rel. Population</a:t>
                </a:r>
              </a:p>
            </p:txBody>
          </p:sp>
        </p:grpSp>
      </p:grpSp>
      <p:sp>
        <p:nvSpPr>
          <p:cNvPr id="45059" name="Rectangle 1084"/>
          <p:cNvSpPr>
            <a:spLocks noChangeArrowheads="1"/>
          </p:cNvSpPr>
          <p:nvPr/>
        </p:nvSpPr>
        <p:spPr bwMode="auto">
          <a:xfrm>
            <a:off x="304800" y="28575"/>
            <a:ext cx="8610600" cy="3943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eaLnBrk="1" hangingPunct="1"/>
            <a:endParaRPr lang="de-DE" sz="2000" baseline="-25000">
              <a:solidFill>
                <a:schemeClr val="bg2"/>
              </a:solidFill>
              <a:effectLst/>
              <a:latin typeface="Symbol" pitchFamily="18" charset="2"/>
            </a:endParaRPr>
          </a:p>
        </p:txBody>
      </p:sp>
      <p:grpSp>
        <p:nvGrpSpPr>
          <p:cNvPr id="45060" name="Group 1085"/>
          <p:cNvGrpSpPr>
            <a:grpSpLocks/>
          </p:cNvGrpSpPr>
          <p:nvPr/>
        </p:nvGrpSpPr>
        <p:grpSpPr bwMode="auto">
          <a:xfrm>
            <a:off x="1636713" y="1577975"/>
            <a:ext cx="768350" cy="685800"/>
            <a:chOff x="1079" y="2164"/>
            <a:chExt cx="484" cy="432"/>
          </a:xfrm>
        </p:grpSpPr>
        <p:sp>
          <p:nvSpPr>
            <p:cNvPr id="101438" name="Oval 1086"/>
            <p:cNvSpPr>
              <a:spLocks noChangeArrowheads="1"/>
            </p:cNvSpPr>
            <p:nvPr/>
          </p:nvSpPr>
          <p:spPr bwMode="auto">
            <a:xfrm>
              <a:off x="1110" y="2164"/>
              <a:ext cx="432" cy="43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90" name="Text Box 1087"/>
            <p:cNvSpPr txBox="1">
              <a:spLocks noChangeArrowheads="1"/>
            </p:cNvSpPr>
            <p:nvPr/>
          </p:nvSpPr>
          <p:spPr bwMode="auto">
            <a:xfrm>
              <a:off x="1079" y="2212"/>
              <a:ext cx="484" cy="288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400" i="1">
                  <a:solidFill>
                    <a:schemeClr val="tx1"/>
                  </a:solidFill>
                  <a:effectLst/>
                  <a:latin typeface="Times New Roman" pitchFamily="18" charset="0"/>
                </a:rPr>
                <a:t> pμ</a:t>
              </a:r>
              <a:r>
                <a:rPr lang="en-US" sz="2400" b="1" i="1" baseline="-25000">
                  <a:solidFill>
                    <a:schemeClr val="tx1"/>
                  </a:solidFill>
                  <a:effectLst/>
                  <a:latin typeface="Times New Roman" pitchFamily="18" charset="0"/>
                </a:rPr>
                <a:t>↑↓</a:t>
              </a:r>
              <a:endParaRPr lang="en-US" sz="2400" i="1"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45061" name="Group 1088"/>
          <p:cNvGrpSpPr>
            <a:grpSpLocks/>
          </p:cNvGrpSpPr>
          <p:nvPr/>
        </p:nvGrpSpPr>
        <p:grpSpPr bwMode="auto">
          <a:xfrm>
            <a:off x="1160463" y="2336800"/>
            <a:ext cx="1735137" cy="952500"/>
            <a:chOff x="2359" y="3264"/>
            <a:chExt cx="1093" cy="600"/>
          </a:xfrm>
        </p:grpSpPr>
        <p:sp>
          <p:nvSpPr>
            <p:cNvPr id="101441" name="Line 1089"/>
            <p:cNvSpPr>
              <a:spLocks noChangeShapeType="1"/>
            </p:cNvSpPr>
            <p:nvPr/>
          </p:nvSpPr>
          <p:spPr bwMode="auto">
            <a:xfrm>
              <a:off x="2907" y="3264"/>
              <a:ext cx="0" cy="33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88" name="Text Box 1090"/>
            <p:cNvSpPr txBox="1">
              <a:spLocks noChangeArrowheads="1"/>
            </p:cNvSpPr>
            <p:nvPr/>
          </p:nvSpPr>
          <p:spPr bwMode="auto">
            <a:xfrm>
              <a:off x="2359" y="3576"/>
              <a:ext cx="10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 b="1">
                  <a:solidFill>
                    <a:schemeClr val="bg1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chemeClr val="bg1"/>
                  </a:solidFill>
                  <a:effectLst/>
                </a:rPr>
                <a:t>S</a:t>
              </a:r>
              <a:r>
                <a:rPr lang="de-DE" sz="2400" b="1">
                  <a:solidFill>
                    <a:schemeClr val="bg1"/>
                  </a:solidFill>
                  <a:effectLst/>
                </a:rPr>
                <a:t> ~ 700s</a:t>
              </a:r>
              <a:r>
                <a:rPr lang="de-DE" sz="2400" b="1" baseline="30000">
                  <a:solidFill>
                    <a:schemeClr val="bg1"/>
                  </a:solidFill>
                  <a:effectLst/>
                </a:rPr>
                <a:t>-1</a:t>
              </a:r>
            </a:p>
          </p:txBody>
        </p:sp>
      </p:grpSp>
      <p:grpSp>
        <p:nvGrpSpPr>
          <p:cNvPr id="45062" name="Group 1091"/>
          <p:cNvGrpSpPr>
            <a:grpSpLocks/>
          </p:cNvGrpSpPr>
          <p:nvPr/>
        </p:nvGrpSpPr>
        <p:grpSpPr bwMode="auto">
          <a:xfrm>
            <a:off x="4572000" y="1276350"/>
            <a:ext cx="690563" cy="1600200"/>
            <a:chOff x="2880" y="1968"/>
            <a:chExt cx="435" cy="1008"/>
          </a:xfrm>
        </p:grpSpPr>
        <p:sp>
          <p:nvSpPr>
            <p:cNvPr id="101444" name="Line 1092"/>
            <p:cNvSpPr>
              <a:spLocks noChangeShapeType="1"/>
            </p:cNvSpPr>
            <p:nvPr/>
          </p:nvSpPr>
          <p:spPr bwMode="auto">
            <a:xfrm rot="5400000" flipV="1">
              <a:off x="2376" y="2472"/>
              <a:ext cx="1008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86" name="Rectangle 1093"/>
            <p:cNvSpPr>
              <a:spLocks noChangeArrowheads="1"/>
            </p:cNvSpPr>
            <p:nvPr/>
          </p:nvSpPr>
          <p:spPr bwMode="auto">
            <a:xfrm>
              <a:off x="2909" y="2287"/>
              <a:ext cx="40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>
                  <a:solidFill>
                    <a:schemeClr val="bg2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effectLst/>
                </a:rPr>
                <a:t>OP</a:t>
              </a:r>
            </a:p>
          </p:txBody>
        </p:sp>
      </p:grpSp>
      <p:grpSp>
        <p:nvGrpSpPr>
          <p:cNvPr id="45063" name="Group 1094"/>
          <p:cNvGrpSpPr>
            <a:grpSpLocks/>
          </p:cNvGrpSpPr>
          <p:nvPr/>
        </p:nvGrpSpPr>
        <p:grpSpPr bwMode="auto">
          <a:xfrm>
            <a:off x="2360613" y="273050"/>
            <a:ext cx="2755900" cy="1003300"/>
            <a:chOff x="1487" y="1346"/>
            <a:chExt cx="1736" cy="632"/>
          </a:xfrm>
        </p:grpSpPr>
        <p:grpSp>
          <p:nvGrpSpPr>
            <p:cNvPr id="45078" name="Group 1095"/>
            <p:cNvGrpSpPr>
              <a:grpSpLocks/>
            </p:cNvGrpSpPr>
            <p:nvPr/>
          </p:nvGrpSpPr>
          <p:grpSpPr bwMode="auto">
            <a:xfrm>
              <a:off x="2532" y="1346"/>
              <a:ext cx="691" cy="632"/>
              <a:chOff x="2532" y="1346"/>
              <a:chExt cx="691" cy="632"/>
            </a:xfrm>
          </p:grpSpPr>
          <p:sp>
            <p:nvSpPr>
              <p:cNvPr id="45081" name="Text Box 1096"/>
              <p:cNvSpPr txBox="1">
                <a:spLocks noChangeArrowheads="1"/>
              </p:cNvSpPr>
              <p:nvPr/>
            </p:nvSpPr>
            <p:spPr bwMode="auto">
              <a:xfrm>
                <a:off x="2532" y="1766"/>
                <a:ext cx="691" cy="212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r>
                  <a:rPr lang="en-US" sz="1600">
                    <a:solidFill>
                      <a:schemeClr val="bg2"/>
                    </a:solidFill>
                    <a:effectLst/>
                    <a:latin typeface="Times New Roman" pitchFamily="18" charset="0"/>
                  </a:rPr>
                  <a:t>ortho (J=1)</a:t>
                </a:r>
              </a:p>
            </p:txBody>
          </p:sp>
          <p:grpSp>
            <p:nvGrpSpPr>
              <p:cNvPr id="45082" name="Group 1097"/>
              <p:cNvGrpSpPr>
                <a:grpSpLocks/>
              </p:cNvGrpSpPr>
              <p:nvPr/>
            </p:nvGrpSpPr>
            <p:grpSpPr bwMode="auto">
              <a:xfrm>
                <a:off x="2622" y="1346"/>
                <a:ext cx="462" cy="432"/>
                <a:chOff x="2622" y="1346"/>
                <a:chExt cx="462" cy="432"/>
              </a:xfrm>
            </p:grpSpPr>
            <p:sp>
              <p:nvSpPr>
                <p:cNvPr id="101450" name="Oval 1098"/>
                <p:cNvSpPr>
                  <a:spLocks noChangeArrowheads="1"/>
                </p:cNvSpPr>
                <p:nvPr/>
              </p:nvSpPr>
              <p:spPr bwMode="auto">
                <a:xfrm>
                  <a:off x="2652" y="1346"/>
                  <a:ext cx="432" cy="432"/>
                </a:xfrm>
                <a:prstGeom prst="ellipse">
                  <a:avLst/>
                </a:prstGeom>
                <a:solidFill>
                  <a:srgbClr val="009900"/>
                </a:solidFill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5084" name="Text Box 1099"/>
                <p:cNvSpPr txBox="1">
                  <a:spLocks noChangeArrowheads="1"/>
                </p:cNvSpPr>
                <p:nvPr/>
              </p:nvSpPr>
              <p:spPr bwMode="auto">
                <a:xfrm>
                  <a:off x="2622" y="1376"/>
                  <a:ext cx="452" cy="288"/>
                </a:xfrm>
                <a:prstGeom prst="rect">
                  <a:avLst/>
                </a:prstGeom>
                <a:noFill/>
                <a:ln w="762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sz="2400" i="1">
                      <a:solidFill>
                        <a:schemeClr val="tx1"/>
                      </a:solidFill>
                      <a:effectLst/>
                      <a:latin typeface="Times New Roman" pitchFamily="18" charset="0"/>
                    </a:rPr>
                    <a:t> ppμ</a:t>
                  </a:r>
                  <a:endParaRPr lang="en-US" sz="2400"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1452" name="Line 1100"/>
            <p:cNvSpPr>
              <a:spLocks noChangeShapeType="1"/>
            </p:cNvSpPr>
            <p:nvPr/>
          </p:nvSpPr>
          <p:spPr bwMode="auto">
            <a:xfrm rot="19899179" flipV="1">
              <a:off x="1487" y="1920"/>
              <a:ext cx="120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453" name="Rectangle 1101"/>
            <p:cNvSpPr>
              <a:spLocks noChangeArrowheads="1"/>
            </p:cNvSpPr>
            <p:nvPr/>
          </p:nvSpPr>
          <p:spPr bwMode="auto">
            <a:xfrm>
              <a:off x="1753" y="1592"/>
              <a:ext cx="4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1" hangingPunct="1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f</a:t>
              </a:r>
              <a:r>
                <a:rPr lang="de-DE" sz="2400">
                  <a:solidFill>
                    <a:schemeClr val="bg2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effectLst/>
                </a:rPr>
                <a:t>OF</a:t>
              </a:r>
            </a:p>
          </p:txBody>
        </p:sp>
      </p:grpSp>
      <p:grpSp>
        <p:nvGrpSpPr>
          <p:cNvPr id="45064" name="Group 1102"/>
          <p:cNvGrpSpPr>
            <a:grpSpLocks/>
          </p:cNvGrpSpPr>
          <p:nvPr/>
        </p:nvGrpSpPr>
        <p:grpSpPr bwMode="auto">
          <a:xfrm>
            <a:off x="2362200" y="2584450"/>
            <a:ext cx="2713038" cy="1390650"/>
            <a:chOff x="1488" y="2792"/>
            <a:chExt cx="1709" cy="876"/>
          </a:xfrm>
        </p:grpSpPr>
        <p:grpSp>
          <p:nvGrpSpPr>
            <p:cNvPr id="45071" name="Group 1103"/>
            <p:cNvGrpSpPr>
              <a:grpSpLocks/>
            </p:cNvGrpSpPr>
            <p:nvPr/>
          </p:nvGrpSpPr>
          <p:grpSpPr bwMode="auto">
            <a:xfrm>
              <a:off x="2556" y="3024"/>
              <a:ext cx="641" cy="644"/>
              <a:chOff x="2556" y="3024"/>
              <a:chExt cx="641" cy="644"/>
            </a:xfrm>
          </p:grpSpPr>
          <p:sp>
            <p:nvSpPr>
              <p:cNvPr id="45074" name="Text Box 1104"/>
              <p:cNvSpPr txBox="1">
                <a:spLocks noChangeArrowheads="1"/>
              </p:cNvSpPr>
              <p:nvPr/>
            </p:nvSpPr>
            <p:spPr bwMode="auto">
              <a:xfrm>
                <a:off x="2556" y="3456"/>
                <a:ext cx="641" cy="212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r>
                  <a:rPr lang="en-US" sz="1600">
                    <a:solidFill>
                      <a:schemeClr val="bg2"/>
                    </a:solidFill>
                    <a:effectLst/>
                    <a:latin typeface="Times New Roman" pitchFamily="18" charset="0"/>
                  </a:rPr>
                  <a:t>para (J=0)</a:t>
                </a:r>
              </a:p>
            </p:txBody>
          </p:sp>
          <p:grpSp>
            <p:nvGrpSpPr>
              <p:cNvPr id="45075" name="Group 1105"/>
              <p:cNvGrpSpPr>
                <a:grpSpLocks/>
              </p:cNvGrpSpPr>
              <p:nvPr/>
            </p:nvGrpSpPr>
            <p:grpSpPr bwMode="auto">
              <a:xfrm>
                <a:off x="2652" y="3024"/>
                <a:ext cx="456" cy="432"/>
                <a:chOff x="3582" y="1410"/>
                <a:chExt cx="456" cy="432"/>
              </a:xfrm>
            </p:grpSpPr>
            <p:sp>
              <p:nvSpPr>
                <p:cNvPr id="101458" name="Oval 1106"/>
                <p:cNvSpPr>
                  <a:spLocks noChangeArrowheads="1"/>
                </p:cNvSpPr>
                <p:nvPr/>
              </p:nvSpPr>
              <p:spPr bwMode="auto">
                <a:xfrm>
                  <a:off x="3606" y="1410"/>
                  <a:ext cx="432" cy="432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de-DE" sz="4000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5077" name="Text Box 1107"/>
                <p:cNvSpPr txBox="1">
                  <a:spLocks noChangeArrowheads="1"/>
                </p:cNvSpPr>
                <p:nvPr/>
              </p:nvSpPr>
              <p:spPr bwMode="auto">
                <a:xfrm>
                  <a:off x="3582" y="1458"/>
                  <a:ext cx="452" cy="288"/>
                </a:xfrm>
                <a:prstGeom prst="rect">
                  <a:avLst/>
                </a:prstGeom>
                <a:noFill/>
                <a:ln w="762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sz="2400" i="1">
                      <a:solidFill>
                        <a:schemeClr val="tx1"/>
                      </a:solidFill>
                      <a:effectLst/>
                      <a:latin typeface="Times New Roman" pitchFamily="18" charset="0"/>
                    </a:rPr>
                    <a:t> ppμ</a:t>
                  </a:r>
                  <a:endParaRPr lang="en-US" sz="2400"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1460" name="Line 1108"/>
            <p:cNvSpPr>
              <a:spLocks noChangeShapeType="1"/>
            </p:cNvSpPr>
            <p:nvPr/>
          </p:nvSpPr>
          <p:spPr bwMode="auto">
            <a:xfrm rot="1700821">
              <a:off x="1488" y="2832"/>
              <a:ext cx="120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461" name="Rectangle 1109"/>
            <p:cNvSpPr>
              <a:spLocks noChangeArrowheads="1"/>
            </p:cNvSpPr>
            <p:nvPr/>
          </p:nvSpPr>
          <p:spPr bwMode="auto">
            <a:xfrm>
              <a:off x="1795" y="2792"/>
              <a:ext cx="4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1" hangingPunct="1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f</a:t>
              </a:r>
              <a:r>
                <a:rPr lang="de-DE" sz="2400">
                  <a:solidFill>
                    <a:schemeClr val="bg2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effectLst/>
                </a:rPr>
                <a:t>PF</a:t>
              </a:r>
            </a:p>
          </p:txBody>
        </p:sp>
      </p:grpSp>
      <p:grpSp>
        <p:nvGrpSpPr>
          <p:cNvPr id="45065" name="Group 1110"/>
          <p:cNvGrpSpPr>
            <a:grpSpLocks/>
          </p:cNvGrpSpPr>
          <p:nvPr/>
        </p:nvGrpSpPr>
        <p:grpSpPr bwMode="auto">
          <a:xfrm>
            <a:off x="5029200" y="346075"/>
            <a:ext cx="2251075" cy="457200"/>
            <a:chOff x="3168" y="1382"/>
            <a:chExt cx="1418" cy="288"/>
          </a:xfrm>
        </p:grpSpPr>
        <p:sp>
          <p:nvSpPr>
            <p:cNvPr id="101463" name="Line 1111"/>
            <p:cNvSpPr>
              <a:spLocks noChangeShapeType="1"/>
            </p:cNvSpPr>
            <p:nvPr/>
          </p:nvSpPr>
          <p:spPr bwMode="auto">
            <a:xfrm rot="16200000" flipH="1">
              <a:off x="3335" y="1369"/>
              <a:ext cx="0" cy="33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70" name="Text Box 1112"/>
            <p:cNvSpPr txBox="1">
              <a:spLocks noChangeArrowheads="1"/>
            </p:cNvSpPr>
            <p:nvPr/>
          </p:nvSpPr>
          <p:spPr bwMode="auto">
            <a:xfrm>
              <a:off x="3483" y="1382"/>
              <a:ext cx="110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 b="1">
                  <a:solidFill>
                    <a:srgbClr val="009900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009900"/>
                  </a:solidFill>
                  <a:effectLst/>
                </a:rPr>
                <a:t>OM</a:t>
              </a:r>
              <a:r>
                <a:rPr lang="de-DE" sz="2400" b="1">
                  <a:solidFill>
                    <a:srgbClr val="009900"/>
                  </a:solidFill>
                  <a:effectLst/>
                </a:rPr>
                <a:t> ~ ¾ </a:t>
              </a:r>
              <a:r>
                <a:rPr lang="de-DE" sz="2400" b="1">
                  <a:solidFill>
                    <a:srgbClr val="009900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009900"/>
                  </a:solidFill>
                  <a:effectLst/>
                </a:rPr>
                <a:t>S</a:t>
              </a:r>
            </a:p>
          </p:txBody>
        </p:sp>
      </p:grpSp>
      <p:grpSp>
        <p:nvGrpSpPr>
          <p:cNvPr id="45066" name="Group 1113"/>
          <p:cNvGrpSpPr>
            <a:grpSpLocks/>
          </p:cNvGrpSpPr>
          <p:nvPr/>
        </p:nvGrpSpPr>
        <p:grpSpPr bwMode="auto">
          <a:xfrm>
            <a:off x="5029200" y="3057525"/>
            <a:ext cx="2239963" cy="457200"/>
            <a:chOff x="3168" y="3090"/>
            <a:chExt cx="1411" cy="288"/>
          </a:xfrm>
        </p:grpSpPr>
        <p:sp>
          <p:nvSpPr>
            <p:cNvPr id="101466" name="Line 1114"/>
            <p:cNvSpPr>
              <a:spLocks noChangeShapeType="1"/>
            </p:cNvSpPr>
            <p:nvPr/>
          </p:nvSpPr>
          <p:spPr bwMode="auto">
            <a:xfrm rot="16200000" flipH="1">
              <a:off x="3335" y="3077"/>
              <a:ext cx="0" cy="3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68" name="Text Box 1115"/>
            <p:cNvSpPr txBox="1">
              <a:spLocks noChangeArrowheads="1"/>
            </p:cNvSpPr>
            <p:nvPr/>
          </p:nvSpPr>
          <p:spPr bwMode="auto">
            <a:xfrm>
              <a:off x="3491" y="3090"/>
              <a:ext cx="10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 b="1">
                  <a:solidFill>
                    <a:srgbClr val="FF0000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FF0000"/>
                  </a:solidFill>
                  <a:effectLst/>
                </a:rPr>
                <a:t>PM</a:t>
              </a:r>
              <a:r>
                <a:rPr lang="de-DE" sz="2400" b="1">
                  <a:solidFill>
                    <a:srgbClr val="FF0000"/>
                  </a:solidFill>
                  <a:effectLst/>
                </a:rPr>
                <a:t> ~ ¼ </a:t>
              </a:r>
              <a:r>
                <a:rPr lang="de-DE" sz="2400" b="1">
                  <a:solidFill>
                    <a:srgbClr val="FF0000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FF0000"/>
                  </a:solidFill>
                  <a:effectLst/>
                </a:rPr>
                <a:t>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32" name="Rectangle 44"/>
          <p:cNvSpPr>
            <a:spLocks noChangeArrowheads="1"/>
          </p:cNvSpPr>
          <p:nvPr/>
        </p:nvSpPr>
        <p:spPr bwMode="auto">
          <a:xfrm>
            <a:off x="619125" y="819150"/>
            <a:ext cx="7924800" cy="5029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Previous results</a:t>
            </a:r>
            <a:endParaRPr lang="de-DE" sz="4000" baseline="-25000" smtClean="0">
              <a:solidFill>
                <a:schemeClr val="folHlink"/>
              </a:solidFill>
            </a:endParaRPr>
          </a:p>
        </p:txBody>
      </p:sp>
      <p:pic>
        <p:nvPicPr>
          <p:cNvPr id="46084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5250" y="820738"/>
            <a:ext cx="6407150" cy="4591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9116" name="Rectangle 28"/>
          <p:cNvSpPr>
            <a:spLocks noChangeArrowheads="1"/>
          </p:cNvSpPr>
          <p:nvPr/>
        </p:nvSpPr>
        <p:spPr bwMode="auto">
          <a:xfrm>
            <a:off x="2493963" y="4330700"/>
            <a:ext cx="674687" cy="238125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9115" name="Rectangle 27"/>
          <p:cNvSpPr>
            <a:spLocks noChangeArrowheads="1"/>
          </p:cNvSpPr>
          <p:nvPr/>
        </p:nvSpPr>
        <p:spPr bwMode="auto">
          <a:xfrm rot="60000">
            <a:off x="2079625" y="3187700"/>
            <a:ext cx="5356225" cy="220663"/>
          </a:xfrm>
          <a:prstGeom prst="rect">
            <a:avLst/>
          </a:prstGeom>
          <a:solidFill>
            <a:srgbClr val="66FF33"/>
          </a:solidFill>
          <a:ln w="12700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9117" name="Rectangle 29"/>
          <p:cNvSpPr>
            <a:spLocks noChangeArrowheads="1"/>
          </p:cNvSpPr>
          <p:nvPr/>
        </p:nvSpPr>
        <p:spPr bwMode="auto">
          <a:xfrm>
            <a:off x="2486025" y="4256088"/>
            <a:ext cx="527050" cy="18415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6088" name="Text Box 30"/>
          <p:cNvSpPr txBox="1">
            <a:spLocks noChangeArrowheads="1"/>
          </p:cNvSpPr>
          <p:nvPr/>
        </p:nvSpPr>
        <p:spPr bwMode="auto">
          <a:xfrm>
            <a:off x="6410325" y="3259138"/>
            <a:ext cx="1042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/>
              </a:rPr>
              <a:t>ChPT</a:t>
            </a:r>
          </a:p>
        </p:txBody>
      </p:sp>
      <p:sp>
        <p:nvSpPr>
          <p:cNvPr id="46089" name="Text Box 31"/>
          <p:cNvSpPr txBox="1">
            <a:spLocks noChangeArrowheads="1"/>
          </p:cNvSpPr>
          <p:nvPr/>
        </p:nvSpPr>
        <p:spPr bwMode="auto">
          <a:xfrm>
            <a:off x="5902325" y="5314950"/>
            <a:ext cx="1603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chemeClr val="bg2"/>
                </a:solidFill>
                <a:effectLst/>
                <a:latin typeface="Symbol" pitchFamily="18" charset="2"/>
              </a:rPr>
              <a:t>l</a:t>
            </a:r>
            <a:r>
              <a:rPr lang="en-US" sz="2400" b="1" baseline="-25000">
                <a:solidFill>
                  <a:schemeClr val="bg2"/>
                </a:solidFill>
                <a:effectLst/>
              </a:rPr>
              <a:t>OP</a:t>
            </a:r>
            <a:r>
              <a:rPr lang="en-US" sz="2400" b="1">
                <a:solidFill>
                  <a:schemeClr val="bg2"/>
                </a:solidFill>
                <a:effectLst/>
              </a:rPr>
              <a:t> (ms</a:t>
            </a:r>
            <a:r>
              <a:rPr lang="en-US" sz="2400" b="1" baseline="30000">
                <a:solidFill>
                  <a:schemeClr val="bg2"/>
                </a:solidFill>
                <a:effectLst/>
              </a:rPr>
              <a:t>-1</a:t>
            </a:r>
            <a:r>
              <a:rPr lang="en-US" sz="2400" b="1">
                <a:solidFill>
                  <a:schemeClr val="bg2"/>
                </a:solidFill>
                <a:effectLst/>
              </a:rPr>
              <a:t>)</a:t>
            </a:r>
            <a:endParaRPr lang="en-US" sz="2000" b="1">
              <a:solidFill>
                <a:schemeClr val="bg2"/>
              </a:solidFill>
              <a:effectLst/>
            </a:endParaRPr>
          </a:p>
        </p:txBody>
      </p:sp>
      <p:sp>
        <p:nvSpPr>
          <p:cNvPr id="89121" name="Text Box 33"/>
          <p:cNvSpPr txBox="1">
            <a:spLocks noChangeArrowheads="1"/>
          </p:cNvSpPr>
          <p:nvPr/>
        </p:nvSpPr>
        <p:spPr bwMode="auto">
          <a:xfrm>
            <a:off x="2035175" y="3305175"/>
            <a:ext cx="2838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00CC00"/>
                </a:solidFill>
                <a:effectLst/>
                <a:latin typeface="Symbol" pitchFamily="18" charset="2"/>
              </a:rPr>
              <a:t>m</a:t>
            </a:r>
            <a:r>
              <a:rPr lang="en-US" sz="2400" b="1">
                <a:solidFill>
                  <a:srgbClr val="00CC00"/>
                </a:solidFill>
                <a:effectLst/>
              </a:rPr>
              <a:t>Cap</a:t>
            </a:r>
            <a:r>
              <a:rPr lang="en-US" sz="2400">
                <a:solidFill>
                  <a:srgbClr val="00CC00"/>
                </a:solidFill>
                <a:effectLst/>
              </a:rPr>
              <a:t> </a:t>
            </a:r>
            <a:r>
              <a:rPr lang="en-US" sz="1600" b="1">
                <a:solidFill>
                  <a:srgbClr val="00CC00"/>
                </a:solidFill>
                <a:effectLst/>
              </a:rPr>
              <a:t>precision</a:t>
            </a:r>
            <a:r>
              <a:rPr lang="en-US" sz="2400" b="1">
                <a:solidFill>
                  <a:srgbClr val="00CC00"/>
                </a:solidFill>
                <a:effectLst/>
              </a:rPr>
              <a:t> </a:t>
            </a:r>
            <a:r>
              <a:rPr lang="en-US" sz="1600" b="1">
                <a:solidFill>
                  <a:srgbClr val="00CC00"/>
                </a:solidFill>
                <a:effectLst/>
              </a:rPr>
              <a:t>goal</a:t>
            </a:r>
          </a:p>
        </p:txBody>
      </p:sp>
      <p:sp>
        <p:nvSpPr>
          <p:cNvPr id="46091" name="Text Box 34"/>
          <p:cNvSpPr txBox="1">
            <a:spLocks noChangeArrowheads="1"/>
          </p:cNvSpPr>
          <p:nvPr/>
        </p:nvSpPr>
        <p:spPr bwMode="auto">
          <a:xfrm>
            <a:off x="3255963" y="4425950"/>
            <a:ext cx="925512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  <a:effectLst/>
              </a:rPr>
              <a:t>exp</a:t>
            </a:r>
          </a:p>
        </p:txBody>
      </p:sp>
      <p:sp>
        <p:nvSpPr>
          <p:cNvPr id="46092" name="Text Box 35"/>
          <p:cNvSpPr txBox="1">
            <a:spLocks noChangeArrowheads="1"/>
          </p:cNvSpPr>
          <p:nvPr/>
        </p:nvSpPr>
        <p:spPr bwMode="auto">
          <a:xfrm>
            <a:off x="4646613" y="4427538"/>
            <a:ext cx="925512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  <a:effectLst/>
              </a:rPr>
              <a:t>theory</a:t>
            </a:r>
          </a:p>
        </p:txBody>
      </p:sp>
      <p:sp>
        <p:nvSpPr>
          <p:cNvPr id="89124" name="Line 36"/>
          <p:cNvSpPr>
            <a:spLocks noChangeShapeType="1"/>
          </p:cNvSpPr>
          <p:nvPr/>
        </p:nvSpPr>
        <p:spPr bwMode="auto">
          <a:xfrm>
            <a:off x="2060575" y="3284538"/>
            <a:ext cx="544512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6181725" y="4716463"/>
            <a:ext cx="1819275" cy="88900"/>
            <a:chOff x="3648" y="2982"/>
            <a:chExt cx="1146" cy="56"/>
          </a:xfrm>
        </p:grpSpPr>
        <p:sp>
          <p:nvSpPr>
            <p:cNvPr id="89126" name="Line 38"/>
            <p:cNvSpPr>
              <a:spLocks noChangeShapeType="1"/>
            </p:cNvSpPr>
            <p:nvPr/>
          </p:nvSpPr>
          <p:spPr bwMode="auto">
            <a:xfrm>
              <a:off x="3648" y="3012"/>
              <a:ext cx="1146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127" name="Oval 39"/>
            <p:cNvSpPr>
              <a:spLocks noChangeArrowheads="1"/>
            </p:cNvSpPr>
            <p:nvPr/>
          </p:nvSpPr>
          <p:spPr bwMode="auto">
            <a:xfrm>
              <a:off x="4188" y="2982"/>
              <a:ext cx="56" cy="56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9128" name="Text Box 40"/>
          <p:cNvSpPr txBox="1">
            <a:spLocks noChangeArrowheads="1"/>
          </p:cNvSpPr>
          <p:nvPr/>
        </p:nvSpPr>
        <p:spPr bwMode="auto">
          <a:xfrm>
            <a:off x="6164263" y="4329113"/>
            <a:ext cx="1617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  <a:effectLst/>
              </a:rPr>
              <a:t>TRIUMF 2005</a:t>
            </a:r>
            <a:r>
              <a:rPr lang="en-US" sz="1800">
                <a:solidFill>
                  <a:schemeClr val="bg2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89130" name="Rectangle 42"/>
          <p:cNvSpPr>
            <a:spLocks noChangeArrowheads="1"/>
          </p:cNvSpPr>
          <p:nvPr/>
        </p:nvSpPr>
        <p:spPr bwMode="auto">
          <a:xfrm>
            <a:off x="2017713" y="3255963"/>
            <a:ext cx="5507037" cy="8096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9131" name="Rectangle 43"/>
          <p:cNvSpPr>
            <a:spLocks noChangeArrowheads="1"/>
          </p:cNvSpPr>
          <p:nvPr/>
        </p:nvSpPr>
        <p:spPr bwMode="auto">
          <a:xfrm>
            <a:off x="1657350" y="3163888"/>
            <a:ext cx="342900" cy="1905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6098" name="Text Box 45"/>
          <p:cNvSpPr txBox="1">
            <a:spLocks noChangeArrowheads="1"/>
          </p:cNvSpPr>
          <p:nvPr/>
        </p:nvSpPr>
        <p:spPr bwMode="auto">
          <a:xfrm rot="1959780">
            <a:off x="2071688" y="2225675"/>
            <a:ext cx="2738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chemeClr val="bg2"/>
                </a:solidFill>
                <a:effectLst/>
                <a:latin typeface="Symbol" pitchFamily="18" charset="2"/>
              </a:rPr>
              <a:t>m</a:t>
            </a:r>
            <a:r>
              <a:rPr lang="en-US" sz="2000" b="1">
                <a:solidFill>
                  <a:schemeClr val="bg2"/>
                </a:solidFill>
                <a:effectLst/>
              </a:rPr>
              <a:t> p </a:t>
            </a:r>
            <a:r>
              <a:rPr lang="en-US" sz="2000" b="1">
                <a:solidFill>
                  <a:schemeClr val="bg2"/>
                </a:solidFill>
                <a:effectLst/>
                <a:sym typeface="Symbol" pitchFamily="18" charset="2"/>
              </a:rPr>
              <a:t> </a:t>
            </a:r>
            <a:r>
              <a:rPr lang="en-US" sz="2000" b="1">
                <a:solidFill>
                  <a:schemeClr val="bg2"/>
                </a:solidFill>
                <a:effectLst/>
                <a:latin typeface="Symbol" pitchFamily="18" charset="2"/>
              </a:rPr>
              <a:t>n</a:t>
            </a:r>
            <a:r>
              <a:rPr lang="en-US" sz="2000" b="1">
                <a:solidFill>
                  <a:schemeClr val="bg2"/>
                </a:solidFill>
                <a:effectLst/>
              </a:rPr>
              <a:t> n @ SACLAY</a:t>
            </a:r>
          </a:p>
        </p:txBody>
      </p:sp>
      <p:sp>
        <p:nvSpPr>
          <p:cNvPr id="46099" name="Text Box 46"/>
          <p:cNvSpPr txBox="1">
            <a:spLocks noChangeArrowheads="1"/>
          </p:cNvSpPr>
          <p:nvPr/>
        </p:nvSpPr>
        <p:spPr bwMode="auto">
          <a:xfrm rot="445396">
            <a:off x="4505325" y="2571750"/>
            <a:ext cx="281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Symbol" pitchFamily="18" charset="2"/>
              </a:rPr>
              <a:t>m</a:t>
            </a:r>
            <a:r>
              <a:rPr lang="en-US" sz="2000" b="1">
                <a:solidFill>
                  <a:schemeClr val="tx1"/>
                </a:solidFill>
                <a:effectLst/>
              </a:rPr>
              <a:t> p </a:t>
            </a:r>
            <a:r>
              <a:rPr lang="en-US" sz="2000" b="1">
                <a:solidFill>
                  <a:schemeClr val="tx1"/>
                </a:solidFill>
                <a:effectLst/>
                <a:sym typeface="Symbol" pitchFamily="18" charset="2"/>
              </a:rPr>
              <a:t> </a:t>
            </a:r>
            <a:r>
              <a:rPr lang="en-US" sz="2000" b="1">
                <a:solidFill>
                  <a:schemeClr val="tx1"/>
                </a:solidFill>
                <a:effectLst/>
                <a:latin typeface="Symbol" pitchFamily="18" charset="2"/>
                <a:sym typeface="Symbol" pitchFamily="18" charset="2"/>
              </a:rPr>
              <a:t>n </a:t>
            </a:r>
            <a:r>
              <a:rPr lang="en-US" sz="2000" b="1">
                <a:solidFill>
                  <a:schemeClr val="tx1"/>
                </a:solidFill>
                <a:effectLst/>
              </a:rPr>
              <a:t>n </a:t>
            </a:r>
            <a:r>
              <a:rPr lang="en-US" sz="2000" b="1">
                <a:solidFill>
                  <a:schemeClr val="tx1"/>
                </a:solidFill>
                <a:effectLst/>
                <a:latin typeface="Symbol" pitchFamily="18" charset="2"/>
              </a:rPr>
              <a:t>g</a:t>
            </a:r>
            <a:r>
              <a:rPr lang="en-US" sz="2000" b="1">
                <a:solidFill>
                  <a:schemeClr val="tx1"/>
                </a:solidFill>
                <a:effectLst/>
              </a:rPr>
              <a:t> @ TRIUMF</a:t>
            </a:r>
          </a:p>
        </p:txBody>
      </p:sp>
      <p:sp>
        <p:nvSpPr>
          <p:cNvPr id="46100" name="Text Box 47"/>
          <p:cNvSpPr txBox="1">
            <a:spLocks noChangeArrowheads="1"/>
          </p:cNvSpPr>
          <p:nvPr/>
        </p:nvSpPr>
        <p:spPr bwMode="auto">
          <a:xfrm>
            <a:off x="771525" y="2724150"/>
            <a:ext cx="1603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chemeClr val="bg2"/>
                </a:solidFill>
                <a:effectLst/>
              </a:rPr>
              <a:t>g</a:t>
            </a:r>
            <a:r>
              <a:rPr lang="en-US" sz="2400" b="1" baseline="-25000">
                <a:solidFill>
                  <a:schemeClr val="bg2"/>
                </a:solidFill>
                <a:effectLst/>
              </a:rPr>
              <a:t>P</a:t>
            </a:r>
            <a:endParaRPr lang="en-US" sz="2000" b="1">
              <a:solidFill>
                <a:schemeClr val="bg2"/>
              </a:solidFill>
              <a:effectLst/>
            </a:endParaRPr>
          </a:p>
        </p:txBody>
      </p:sp>
      <p:sp>
        <p:nvSpPr>
          <p:cNvPr id="89136" name="Rectangle 48"/>
          <p:cNvSpPr>
            <a:spLocks noChangeArrowheads="1"/>
          </p:cNvSpPr>
          <p:nvPr/>
        </p:nvSpPr>
        <p:spPr bwMode="auto">
          <a:xfrm>
            <a:off x="1535113" y="5864225"/>
            <a:ext cx="6070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buFontTx/>
              <a:buChar char="•"/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no overlap theory, OMC &amp; RMC</a:t>
            </a:r>
          </a:p>
          <a:p>
            <a:pPr algn="l" eaLnBrk="1" hangingPunct="1">
              <a:buFontTx/>
              <a:buChar char="•"/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large uncertainty in 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l</a:t>
            </a:r>
            <a:r>
              <a:rPr lang="en-US" sz="28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OP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g</a:t>
            </a:r>
            <a:r>
              <a:rPr lang="en-US" sz="28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±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50%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9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9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9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89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89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15" grpId="0" animBg="1"/>
      <p:bldP spid="89121" grpId="0" autoUpdateAnimBg="0"/>
      <p:bldP spid="89128" grpId="0" autoUpdateAnimBg="0"/>
      <p:bldP spid="8913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304800" y="1066800"/>
            <a:ext cx="8610600" cy="4800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eaLnBrk="1" hangingPunct="1"/>
            <a:endParaRPr lang="de-DE" sz="2000" baseline="-25000">
              <a:solidFill>
                <a:schemeClr val="bg2"/>
              </a:solidFill>
              <a:effectLst/>
              <a:latin typeface="Symbol" pitchFamily="18" charset="2"/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Requirement of clean target</a:t>
            </a:r>
          </a:p>
        </p:txBody>
      </p:sp>
      <p:grpSp>
        <p:nvGrpSpPr>
          <p:cNvPr id="47108" name="Group 4"/>
          <p:cNvGrpSpPr>
            <a:grpSpLocks/>
          </p:cNvGrpSpPr>
          <p:nvPr/>
        </p:nvGrpSpPr>
        <p:grpSpPr bwMode="auto">
          <a:xfrm>
            <a:off x="2501900" y="3314700"/>
            <a:ext cx="768350" cy="685800"/>
            <a:chOff x="1079" y="2164"/>
            <a:chExt cx="484" cy="432"/>
          </a:xfrm>
        </p:grpSpPr>
        <p:sp>
          <p:nvSpPr>
            <p:cNvPr id="107525" name="Oval 5"/>
            <p:cNvSpPr>
              <a:spLocks noChangeArrowheads="1"/>
            </p:cNvSpPr>
            <p:nvPr/>
          </p:nvSpPr>
          <p:spPr bwMode="auto">
            <a:xfrm>
              <a:off x="1110" y="2164"/>
              <a:ext cx="432" cy="43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58" name="Text Box 6"/>
            <p:cNvSpPr txBox="1">
              <a:spLocks noChangeArrowheads="1"/>
            </p:cNvSpPr>
            <p:nvPr/>
          </p:nvSpPr>
          <p:spPr bwMode="auto">
            <a:xfrm>
              <a:off x="1079" y="2212"/>
              <a:ext cx="484" cy="288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400" i="1">
                  <a:solidFill>
                    <a:schemeClr val="tx1"/>
                  </a:solidFill>
                  <a:effectLst/>
                  <a:latin typeface="Times New Roman" pitchFamily="18" charset="0"/>
                </a:rPr>
                <a:t> pμ</a:t>
              </a:r>
              <a:r>
                <a:rPr lang="en-US" sz="2400" b="1" i="1" baseline="-25000">
                  <a:solidFill>
                    <a:schemeClr val="tx1"/>
                  </a:solidFill>
                  <a:effectLst/>
                  <a:latin typeface="Times New Roman" pitchFamily="18" charset="0"/>
                </a:rPr>
                <a:t>↑↓</a:t>
              </a:r>
              <a:endParaRPr lang="en-US" sz="2400" i="1"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47109" name="Group 7"/>
          <p:cNvGrpSpPr>
            <a:grpSpLocks/>
          </p:cNvGrpSpPr>
          <p:nvPr/>
        </p:nvGrpSpPr>
        <p:grpSpPr bwMode="auto">
          <a:xfrm>
            <a:off x="2025650" y="4073525"/>
            <a:ext cx="1735138" cy="952500"/>
            <a:chOff x="2359" y="3264"/>
            <a:chExt cx="1093" cy="600"/>
          </a:xfrm>
        </p:grpSpPr>
        <p:sp>
          <p:nvSpPr>
            <p:cNvPr id="107528" name="Line 8"/>
            <p:cNvSpPr>
              <a:spLocks noChangeShapeType="1"/>
            </p:cNvSpPr>
            <p:nvPr/>
          </p:nvSpPr>
          <p:spPr bwMode="auto">
            <a:xfrm>
              <a:off x="2907" y="3264"/>
              <a:ext cx="0" cy="33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56" name="Text Box 9"/>
            <p:cNvSpPr txBox="1">
              <a:spLocks noChangeArrowheads="1"/>
            </p:cNvSpPr>
            <p:nvPr/>
          </p:nvSpPr>
          <p:spPr bwMode="auto">
            <a:xfrm>
              <a:off x="2359" y="3576"/>
              <a:ext cx="10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 b="1">
                  <a:solidFill>
                    <a:schemeClr val="bg1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chemeClr val="bg1"/>
                  </a:solidFill>
                  <a:effectLst/>
                </a:rPr>
                <a:t>S</a:t>
              </a:r>
              <a:r>
                <a:rPr lang="de-DE" sz="2400" b="1">
                  <a:solidFill>
                    <a:schemeClr val="bg1"/>
                  </a:solidFill>
                  <a:effectLst/>
                </a:rPr>
                <a:t> ~ 700s</a:t>
              </a:r>
              <a:r>
                <a:rPr lang="de-DE" sz="2400" b="1" baseline="30000">
                  <a:solidFill>
                    <a:schemeClr val="bg1"/>
                  </a:solidFill>
                  <a:effectLst/>
                </a:rPr>
                <a:t>-1</a:t>
              </a:r>
            </a:p>
          </p:txBody>
        </p:sp>
      </p:grpSp>
      <p:grpSp>
        <p:nvGrpSpPr>
          <p:cNvPr id="47110" name="Group 10"/>
          <p:cNvGrpSpPr>
            <a:grpSpLocks/>
          </p:cNvGrpSpPr>
          <p:nvPr/>
        </p:nvGrpSpPr>
        <p:grpSpPr bwMode="auto">
          <a:xfrm>
            <a:off x="5437188" y="3013075"/>
            <a:ext cx="688975" cy="1600200"/>
            <a:chOff x="2880" y="1968"/>
            <a:chExt cx="434" cy="1008"/>
          </a:xfrm>
        </p:grpSpPr>
        <p:sp>
          <p:nvSpPr>
            <p:cNvPr id="107531" name="Line 11"/>
            <p:cNvSpPr>
              <a:spLocks noChangeShapeType="1"/>
            </p:cNvSpPr>
            <p:nvPr/>
          </p:nvSpPr>
          <p:spPr bwMode="auto">
            <a:xfrm rot="5400000" flipV="1">
              <a:off x="2376" y="2472"/>
              <a:ext cx="1008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54" name="Rectangle 12"/>
            <p:cNvSpPr>
              <a:spLocks noChangeArrowheads="1"/>
            </p:cNvSpPr>
            <p:nvPr/>
          </p:nvSpPr>
          <p:spPr bwMode="auto">
            <a:xfrm>
              <a:off x="2908" y="2287"/>
              <a:ext cx="40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>
                  <a:solidFill>
                    <a:schemeClr val="bg2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effectLst/>
                </a:rPr>
                <a:t>OP</a:t>
              </a:r>
            </a:p>
          </p:txBody>
        </p:sp>
      </p:grpSp>
      <p:grpSp>
        <p:nvGrpSpPr>
          <p:cNvPr id="47111" name="Group 13"/>
          <p:cNvGrpSpPr>
            <a:grpSpLocks/>
          </p:cNvGrpSpPr>
          <p:nvPr/>
        </p:nvGrpSpPr>
        <p:grpSpPr bwMode="auto">
          <a:xfrm>
            <a:off x="3225800" y="2009775"/>
            <a:ext cx="2755900" cy="1003300"/>
            <a:chOff x="1487" y="1346"/>
            <a:chExt cx="1736" cy="632"/>
          </a:xfrm>
        </p:grpSpPr>
        <p:grpSp>
          <p:nvGrpSpPr>
            <p:cNvPr id="47146" name="Group 14"/>
            <p:cNvGrpSpPr>
              <a:grpSpLocks/>
            </p:cNvGrpSpPr>
            <p:nvPr/>
          </p:nvGrpSpPr>
          <p:grpSpPr bwMode="auto">
            <a:xfrm>
              <a:off x="2532" y="1346"/>
              <a:ext cx="691" cy="632"/>
              <a:chOff x="2532" y="1346"/>
              <a:chExt cx="691" cy="632"/>
            </a:xfrm>
          </p:grpSpPr>
          <p:sp>
            <p:nvSpPr>
              <p:cNvPr id="47149" name="Text Box 15"/>
              <p:cNvSpPr txBox="1">
                <a:spLocks noChangeArrowheads="1"/>
              </p:cNvSpPr>
              <p:nvPr/>
            </p:nvSpPr>
            <p:spPr bwMode="auto">
              <a:xfrm>
                <a:off x="2532" y="1766"/>
                <a:ext cx="691" cy="212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r>
                  <a:rPr lang="en-US" sz="1600">
                    <a:solidFill>
                      <a:schemeClr val="bg2"/>
                    </a:solidFill>
                    <a:effectLst/>
                    <a:latin typeface="Times New Roman" pitchFamily="18" charset="0"/>
                  </a:rPr>
                  <a:t>ortho (J=1)</a:t>
                </a:r>
              </a:p>
            </p:txBody>
          </p:sp>
          <p:grpSp>
            <p:nvGrpSpPr>
              <p:cNvPr id="47150" name="Group 16"/>
              <p:cNvGrpSpPr>
                <a:grpSpLocks/>
              </p:cNvGrpSpPr>
              <p:nvPr/>
            </p:nvGrpSpPr>
            <p:grpSpPr bwMode="auto">
              <a:xfrm>
                <a:off x="2622" y="1346"/>
                <a:ext cx="462" cy="432"/>
                <a:chOff x="2622" y="1346"/>
                <a:chExt cx="462" cy="432"/>
              </a:xfrm>
            </p:grpSpPr>
            <p:sp>
              <p:nvSpPr>
                <p:cNvPr id="107537" name="Oval 17"/>
                <p:cNvSpPr>
                  <a:spLocks noChangeArrowheads="1"/>
                </p:cNvSpPr>
                <p:nvPr/>
              </p:nvSpPr>
              <p:spPr bwMode="auto">
                <a:xfrm>
                  <a:off x="2652" y="1346"/>
                  <a:ext cx="432" cy="432"/>
                </a:xfrm>
                <a:prstGeom prst="ellipse">
                  <a:avLst/>
                </a:prstGeom>
                <a:solidFill>
                  <a:srgbClr val="009900"/>
                </a:solidFill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715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622" y="1376"/>
                  <a:ext cx="452" cy="288"/>
                </a:xfrm>
                <a:prstGeom prst="rect">
                  <a:avLst/>
                </a:prstGeom>
                <a:noFill/>
                <a:ln w="762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sz="2400" i="1">
                      <a:solidFill>
                        <a:schemeClr val="tx1"/>
                      </a:solidFill>
                      <a:effectLst/>
                      <a:latin typeface="Times New Roman" pitchFamily="18" charset="0"/>
                    </a:rPr>
                    <a:t> ppμ</a:t>
                  </a:r>
                  <a:endParaRPr lang="en-US" sz="2400"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7539" name="Line 19"/>
            <p:cNvSpPr>
              <a:spLocks noChangeShapeType="1"/>
            </p:cNvSpPr>
            <p:nvPr/>
          </p:nvSpPr>
          <p:spPr bwMode="auto">
            <a:xfrm rot="19899179" flipV="1">
              <a:off x="1487" y="1920"/>
              <a:ext cx="120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540" name="Rectangle 20"/>
            <p:cNvSpPr>
              <a:spLocks noChangeArrowheads="1"/>
            </p:cNvSpPr>
            <p:nvPr/>
          </p:nvSpPr>
          <p:spPr bwMode="auto">
            <a:xfrm>
              <a:off x="1753" y="1592"/>
              <a:ext cx="4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1" hangingPunct="1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f</a:t>
              </a:r>
              <a:r>
                <a:rPr lang="de-DE" sz="2400">
                  <a:solidFill>
                    <a:schemeClr val="bg2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effectLst/>
                </a:rPr>
                <a:t>OF</a:t>
              </a:r>
            </a:p>
          </p:txBody>
        </p:sp>
      </p:grpSp>
      <p:grpSp>
        <p:nvGrpSpPr>
          <p:cNvPr id="47112" name="Group 21"/>
          <p:cNvGrpSpPr>
            <a:grpSpLocks/>
          </p:cNvGrpSpPr>
          <p:nvPr/>
        </p:nvGrpSpPr>
        <p:grpSpPr bwMode="auto">
          <a:xfrm>
            <a:off x="3227388" y="4321175"/>
            <a:ext cx="2713037" cy="1390650"/>
            <a:chOff x="1488" y="2792"/>
            <a:chExt cx="1709" cy="876"/>
          </a:xfrm>
        </p:grpSpPr>
        <p:grpSp>
          <p:nvGrpSpPr>
            <p:cNvPr id="47139" name="Group 22"/>
            <p:cNvGrpSpPr>
              <a:grpSpLocks/>
            </p:cNvGrpSpPr>
            <p:nvPr/>
          </p:nvGrpSpPr>
          <p:grpSpPr bwMode="auto">
            <a:xfrm>
              <a:off x="2556" y="3024"/>
              <a:ext cx="641" cy="644"/>
              <a:chOff x="2556" y="3024"/>
              <a:chExt cx="641" cy="644"/>
            </a:xfrm>
          </p:grpSpPr>
          <p:sp>
            <p:nvSpPr>
              <p:cNvPr id="47142" name="Text Box 23"/>
              <p:cNvSpPr txBox="1">
                <a:spLocks noChangeArrowheads="1"/>
              </p:cNvSpPr>
              <p:nvPr/>
            </p:nvSpPr>
            <p:spPr bwMode="auto">
              <a:xfrm>
                <a:off x="2556" y="3456"/>
                <a:ext cx="641" cy="212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r>
                  <a:rPr lang="en-US" sz="1600">
                    <a:solidFill>
                      <a:schemeClr val="bg2"/>
                    </a:solidFill>
                    <a:effectLst/>
                    <a:latin typeface="Times New Roman" pitchFamily="18" charset="0"/>
                  </a:rPr>
                  <a:t>para (J=0)</a:t>
                </a:r>
              </a:p>
            </p:txBody>
          </p:sp>
          <p:grpSp>
            <p:nvGrpSpPr>
              <p:cNvPr id="47143" name="Group 24"/>
              <p:cNvGrpSpPr>
                <a:grpSpLocks/>
              </p:cNvGrpSpPr>
              <p:nvPr/>
            </p:nvGrpSpPr>
            <p:grpSpPr bwMode="auto">
              <a:xfrm>
                <a:off x="2652" y="3024"/>
                <a:ext cx="456" cy="432"/>
                <a:chOff x="3582" y="1410"/>
                <a:chExt cx="456" cy="432"/>
              </a:xfrm>
            </p:grpSpPr>
            <p:sp>
              <p:nvSpPr>
                <p:cNvPr id="107545" name="Oval 25"/>
                <p:cNvSpPr>
                  <a:spLocks noChangeArrowheads="1"/>
                </p:cNvSpPr>
                <p:nvPr/>
              </p:nvSpPr>
              <p:spPr bwMode="auto">
                <a:xfrm>
                  <a:off x="3606" y="1410"/>
                  <a:ext cx="432" cy="432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de-DE" sz="4000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7145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582" y="1458"/>
                  <a:ext cx="452" cy="288"/>
                </a:xfrm>
                <a:prstGeom prst="rect">
                  <a:avLst/>
                </a:prstGeom>
                <a:noFill/>
                <a:ln w="762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sz="2400" i="1">
                      <a:solidFill>
                        <a:schemeClr val="tx1"/>
                      </a:solidFill>
                      <a:effectLst/>
                      <a:latin typeface="Times New Roman" pitchFamily="18" charset="0"/>
                    </a:rPr>
                    <a:t> ppμ</a:t>
                  </a:r>
                  <a:endParaRPr lang="en-US" sz="2400"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7547" name="Line 27"/>
            <p:cNvSpPr>
              <a:spLocks noChangeShapeType="1"/>
            </p:cNvSpPr>
            <p:nvPr/>
          </p:nvSpPr>
          <p:spPr bwMode="auto">
            <a:xfrm rot="1700821">
              <a:off x="1488" y="2832"/>
              <a:ext cx="120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548" name="Rectangle 28"/>
            <p:cNvSpPr>
              <a:spLocks noChangeArrowheads="1"/>
            </p:cNvSpPr>
            <p:nvPr/>
          </p:nvSpPr>
          <p:spPr bwMode="auto">
            <a:xfrm>
              <a:off x="1794" y="2792"/>
              <a:ext cx="4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1" hangingPunct="1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f</a:t>
              </a:r>
              <a:r>
                <a:rPr lang="de-DE" sz="2400">
                  <a:solidFill>
                    <a:schemeClr val="bg2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effectLst/>
                </a:rPr>
                <a:t>PF</a:t>
              </a:r>
            </a:p>
          </p:txBody>
        </p:sp>
      </p:grpSp>
      <p:grpSp>
        <p:nvGrpSpPr>
          <p:cNvPr id="47113" name="Group 29"/>
          <p:cNvGrpSpPr>
            <a:grpSpLocks/>
          </p:cNvGrpSpPr>
          <p:nvPr/>
        </p:nvGrpSpPr>
        <p:grpSpPr bwMode="auto">
          <a:xfrm>
            <a:off x="5894388" y="2082800"/>
            <a:ext cx="2249487" cy="457200"/>
            <a:chOff x="3168" y="1382"/>
            <a:chExt cx="1417" cy="288"/>
          </a:xfrm>
        </p:grpSpPr>
        <p:sp>
          <p:nvSpPr>
            <p:cNvPr id="107550" name="Line 30"/>
            <p:cNvSpPr>
              <a:spLocks noChangeShapeType="1"/>
            </p:cNvSpPr>
            <p:nvPr/>
          </p:nvSpPr>
          <p:spPr bwMode="auto">
            <a:xfrm rot="16200000" flipH="1">
              <a:off x="3335" y="1369"/>
              <a:ext cx="0" cy="33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38" name="Text Box 31"/>
            <p:cNvSpPr txBox="1">
              <a:spLocks noChangeArrowheads="1"/>
            </p:cNvSpPr>
            <p:nvPr/>
          </p:nvSpPr>
          <p:spPr bwMode="auto">
            <a:xfrm>
              <a:off x="3482" y="1382"/>
              <a:ext cx="110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 b="1">
                  <a:solidFill>
                    <a:srgbClr val="009900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009900"/>
                  </a:solidFill>
                  <a:effectLst/>
                </a:rPr>
                <a:t>OM</a:t>
              </a:r>
              <a:r>
                <a:rPr lang="de-DE" sz="2400" b="1">
                  <a:solidFill>
                    <a:srgbClr val="009900"/>
                  </a:solidFill>
                  <a:effectLst/>
                </a:rPr>
                <a:t> ~ ¾ </a:t>
              </a:r>
              <a:r>
                <a:rPr lang="de-DE" sz="2400" b="1">
                  <a:solidFill>
                    <a:srgbClr val="009900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009900"/>
                  </a:solidFill>
                  <a:effectLst/>
                </a:rPr>
                <a:t>S</a:t>
              </a:r>
            </a:p>
          </p:txBody>
        </p:sp>
      </p:grpSp>
      <p:grpSp>
        <p:nvGrpSpPr>
          <p:cNvPr id="47114" name="Group 32"/>
          <p:cNvGrpSpPr>
            <a:grpSpLocks/>
          </p:cNvGrpSpPr>
          <p:nvPr/>
        </p:nvGrpSpPr>
        <p:grpSpPr bwMode="auto">
          <a:xfrm>
            <a:off x="5894388" y="4794250"/>
            <a:ext cx="2238375" cy="457200"/>
            <a:chOff x="3168" y="3090"/>
            <a:chExt cx="1410" cy="288"/>
          </a:xfrm>
        </p:grpSpPr>
        <p:sp>
          <p:nvSpPr>
            <p:cNvPr id="107553" name="Line 33"/>
            <p:cNvSpPr>
              <a:spLocks noChangeShapeType="1"/>
            </p:cNvSpPr>
            <p:nvPr/>
          </p:nvSpPr>
          <p:spPr bwMode="auto">
            <a:xfrm rot="16200000" flipH="1">
              <a:off x="3335" y="3077"/>
              <a:ext cx="0" cy="3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36" name="Text Box 34"/>
            <p:cNvSpPr txBox="1">
              <a:spLocks noChangeArrowheads="1"/>
            </p:cNvSpPr>
            <p:nvPr/>
          </p:nvSpPr>
          <p:spPr bwMode="auto">
            <a:xfrm>
              <a:off x="3490" y="3090"/>
              <a:ext cx="10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 b="1">
                  <a:solidFill>
                    <a:srgbClr val="FF0000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FF0000"/>
                  </a:solidFill>
                  <a:effectLst/>
                </a:rPr>
                <a:t>PM</a:t>
              </a:r>
              <a:r>
                <a:rPr lang="de-DE" sz="2400" b="1">
                  <a:solidFill>
                    <a:srgbClr val="FF0000"/>
                  </a:solidFill>
                  <a:effectLst/>
                </a:rPr>
                <a:t> ~ ¼ </a:t>
              </a:r>
              <a:r>
                <a:rPr lang="de-DE" sz="2400" b="1">
                  <a:solidFill>
                    <a:srgbClr val="FF0000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FF0000"/>
                  </a:solidFill>
                  <a:effectLst/>
                </a:rPr>
                <a:t>S</a:t>
              </a:r>
            </a:p>
          </p:txBody>
        </p:sp>
      </p:grpSp>
      <p:sp>
        <p:nvSpPr>
          <p:cNvPr id="107565" name="Text Box 45"/>
          <p:cNvSpPr txBox="1">
            <a:spLocks noChangeArrowheads="1"/>
          </p:cNvSpPr>
          <p:nvPr/>
        </p:nvSpPr>
        <p:spPr bwMode="auto">
          <a:xfrm>
            <a:off x="342900" y="5972175"/>
            <a:ext cx="8458200" cy="8223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eaLnBrk="1" hangingPunct="1">
              <a:buFont typeface="Symbol" pitchFamily="18" charset="2"/>
              <a:buChar char="Þ"/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Isotopically and chemically pure H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, ideally:</a:t>
            </a:r>
          </a:p>
          <a:p>
            <a:pPr eaLnBrk="1" hangingPunct="1">
              <a:buFont typeface="Symbol" pitchFamily="18" charset="2"/>
              <a:buNone/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&lt;1 ppm, c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Z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&lt;10 ppb</a:t>
            </a:r>
          </a:p>
        </p:txBody>
      </p:sp>
      <p:grpSp>
        <p:nvGrpSpPr>
          <p:cNvPr id="13" name="Group 59"/>
          <p:cNvGrpSpPr>
            <a:grpSpLocks/>
          </p:cNvGrpSpPr>
          <p:nvPr/>
        </p:nvGrpSpPr>
        <p:grpSpPr bwMode="auto">
          <a:xfrm>
            <a:off x="771525" y="3321050"/>
            <a:ext cx="1736725" cy="1165225"/>
            <a:chOff x="486" y="2122"/>
            <a:chExt cx="1094" cy="734"/>
          </a:xfrm>
        </p:grpSpPr>
        <p:grpSp>
          <p:nvGrpSpPr>
            <p:cNvPr id="47130" name="Group 57"/>
            <p:cNvGrpSpPr>
              <a:grpSpLocks/>
            </p:cNvGrpSpPr>
            <p:nvPr/>
          </p:nvGrpSpPr>
          <p:grpSpPr bwMode="auto">
            <a:xfrm>
              <a:off x="486" y="2424"/>
              <a:ext cx="432" cy="432"/>
              <a:chOff x="486" y="2424"/>
              <a:chExt cx="432" cy="432"/>
            </a:xfrm>
          </p:grpSpPr>
          <p:sp>
            <p:nvSpPr>
              <p:cNvPr id="107560" name="Oval 40"/>
              <p:cNvSpPr>
                <a:spLocks noChangeArrowheads="1"/>
              </p:cNvSpPr>
              <p:nvPr/>
            </p:nvSpPr>
            <p:spPr bwMode="auto">
              <a:xfrm>
                <a:off x="486" y="2424"/>
                <a:ext cx="432" cy="432"/>
              </a:xfrm>
              <a:prstGeom prst="ellipse">
                <a:avLst/>
              </a:prstGeom>
              <a:solidFill>
                <a:srgbClr val="FF0066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34" name="Text Box 41"/>
              <p:cNvSpPr txBox="1">
                <a:spLocks noChangeArrowheads="1"/>
              </p:cNvSpPr>
              <p:nvPr/>
            </p:nvSpPr>
            <p:spPr bwMode="auto">
              <a:xfrm>
                <a:off x="540" y="2478"/>
                <a:ext cx="308" cy="288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r>
                  <a:rPr lang="en-US" sz="2400" i="1">
                    <a:solidFill>
                      <a:schemeClr val="tx1"/>
                    </a:solidFill>
                    <a:effectLst/>
                    <a:latin typeface="Times New Roman" pitchFamily="18" charset="0"/>
                  </a:rPr>
                  <a:t>μd</a:t>
                </a:r>
                <a:endParaRPr lang="en-US" sz="2400"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107563" name="Rectangle 43"/>
            <p:cNvSpPr>
              <a:spLocks noChangeArrowheads="1"/>
            </p:cNvSpPr>
            <p:nvPr/>
          </p:nvSpPr>
          <p:spPr bwMode="auto">
            <a:xfrm>
              <a:off x="963" y="2122"/>
              <a:ext cx="54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1" hangingPunct="1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</a:t>
              </a:r>
              <a:r>
                <a:rPr lang="en-US" sz="2400" b="1" baseline="-25000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</a:t>
              </a:r>
              <a:r>
                <a:rPr lang="de-DE" sz="2400">
                  <a:solidFill>
                    <a:schemeClr val="bg2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effectLst/>
                </a:rPr>
                <a:t>pd</a:t>
              </a:r>
            </a:p>
          </p:txBody>
        </p:sp>
        <p:sp>
          <p:nvSpPr>
            <p:cNvPr id="107569" name="Line 49"/>
            <p:cNvSpPr>
              <a:spLocks noChangeShapeType="1"/>
            </p:cNvSpPr>
            <p:nvPr/>
          </p:nvSpPr>
          <p:spPr bwMode="auto">
            <a:xfrm rot="-1700821" flipH="1" flipV="1">
              <a:off x="935" y="2418"/>
              <a:ext cx="645" cy="13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1687513" y="1400175"/>
            <a:ext cx="906462" cy="1903413"/>
            <a:chOff x="1063" y="912"/>
            <a:chExt cx="571" cy="1199"/>
          </a:xfrm>
        </p:grpSpPr>
        <p:sp>
          <p:nvSpPr>
            <p:cNvPr id="107562" name="Line 42"/>
            <p:cNvSpPr>
              <a:spLocks noChangeShapeType="1"/>
            </p:cNvSpPr>
            <p:nvPr/>
          </p:nvSpPr>
          <p:spPr bwMode="auto">
            <a:xfrm rot="19899179" flipV="1">
              <a:off x="1586" y="1296"/>
              <a:ext cx="48" cy="81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7126" name="Group 51"/>
            <p:cNvGrpSpPr>
              <a:grpSpLocks/>
            </p:cNvGrpSpPr>
            <p:nvPr/>
          </p:nvGrpSpPr>
          <p:grpSpPr bwMode="auto">
            <a:xfrm>
              <a:off x="1152" y="912"/>
              <a:ext cx="432" cy="432"/>
              <a:chOff x="891" y="1104"/>
              <a:chExt cx="432" cy="432"/>
            </a:xfrm>
          </p:grpSpPr>
          <p:sp>
            <p:nvSpPr>
              <p:cNvPr id="107567" name="Oval 47"/>
              <p:cNvSpPr>
                <a:spLocks noChangeArrowheads="1"/>
              </p:cNvSpPr>
              <p:nvPr/>
            </p:nvSpPr>
            <p:spPr bwMode="auto">
              <a:xfrm>
                <a:off x="891" y="1104"/>
                <a:ext cx="432" cy="432"/>
              </a:xfrm>
              <a:prstGeom prst="ellipse">
                <a:avLst/>
              </a:prstGeom>
              <a:solidFill>
                <a:srgbClr val="663300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29" name="Text Box 48"/>
              <p:cNvSpPr txBox="1">
                <a:spLocks noChangeArrowheads="1"/>
              </p:cNvSpPr>
              <p:nvPr/>
            </p:nvSpPr>
            <p:spPr bwMode="auto">
              <a:xfrm>
                <a:off x="940" y="1151"/>
                <a:ext cx="319" cy="288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r>
                  <a:rPr lang="en-US" sz="2400" i="1">
                    <a:solidFill>
                      <a:schemeClr val="tx1"/>
                    </a:solidFill>
                    <a:effectLst/>
                    <a:latin typeface="Times New Roman" pitchFamily="18" charset="0"/>
                  </a:rPr>
                  <a:t>μZ</a:t>
                </a:r>
                <a:endParaRPr lang="en-US" sz="2400"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107570" name="Rectangle 50"/>
            <p:cNvSpPr>
              <a:spLocks noChangeArrowheads="1"/>
            </p:cNvSpPr>
            <p:nvPr/>
          </p:nvSpPr>
          <p:spPr bwMode="auto">
            <a:xfrm>
              <a:off x="1063" y="1488"/>
              <a:ext cx="5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1" hangingPunct="1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</a:t>
              </a:r>
              <a:r>
                <a:rPr lang="en-US" sz="2400" b="1" baseline="-25000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Z</a:t>
              </a:r>
              <a:r>
                <a:rPr lang="de-DE" sz="2400">
                  <a:solidFill>
                    <a:schemeClr val="bg2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effectLst/>
                </a:rPr>
                <a:t>Z</a:t>
              </a:r>
            </a:p>
          </p:txBody>
        </p:sp>
      </p:grpSp>
      <p:grpSp>
        <p:nvGrpSpPr>
          <p:cNvPr id="17" name="Group 56"/>
          <p:cNvGrpSpPr>
            <a:grpSpLocks/>
          </p:cNvGrpSpPr>
          <p:nvPr/>
        </p:nvGrpSpPr>
        <p:grpSpPr bwMode="auto">
          <a:xfrm>
            <a:off x="884238" y="4543425"/>
            <a:ext cx="517525" cy="971550"/>
            <a:chOff x="557" y="2892"/>
            <a:chExt cx="326" cy="612"/>
          </a:xfrm>
        </p:grpSpPr>
        <p:sp>
          <p:nvSpPr>
            <p:cNvPr id="107574" name="Line 54"/>
            <p:cNvSpPr>
              <a:spLocks noChangeShapeType="1"/>
            </p:cNvSpPr>
            <p:nvPr/>
          </p:nvSpPr>
          <p:spPr bwMode="auto">
            <a:xfrm flipH="1">
              <a:off x="708" y="2892"/>
              <a:ext cx="1" cy="33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24" name="Text Box 55"/>
            <p:cNvSpPr txBox="1">
              <a:spLocks noChangeArrowheads="1"/>
            </p:cNvSpPr>
            <p:nvPr/>
          </p:nvSpPr>
          <p:spPr bwMode="auto">
            <a:xfrm>
              <a:off x="557" y="3216"/>
              <a:ext cx="3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 b="1">
                  <a:solidFill>
                    <a:srgbClr val="FF0066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FF0066"/>
                  </a:solidFill>
                  <a:effectLst/>
                </a:rPr>
                <a:t>d</a:t>
              </a:r>
            </a:p>
          </p:txBody>
        </p:sp>
      </p:grpSp>
      <p:grpSp>
        <p:nvGrpSpPr>
          <p:cNvPr id="18" name="Group 64"/>
          <p:cNvGrpSpPr>
            <a:grpSpLocks/>
          </p:cNvGrpSpPr>
          <p:nvPr/>
        </p:nvGrpSpPr>
        <p:grpSpPr bwMode="auto">
          <a:xfrm>
            <a:off x="2590800" y="1400175"/>
            <a:ext cx="2025650" cy="457200"/>
            <a:chOff x="1632" y="912"/>
            <a:chExt cx="1276" cy="288"/>
          </a:xfrm>
        </p:grpSpPr>
        <p:sp>
          <p:nvSpPr>
            <p:cNvPr id="107582" name="Line 62"/>
            <p:cNvSpPr>
              <a:spLocks noChangeShapeType="1"/>
            </p:cNvSpPr>
            <p:nvPr/>
          </p:nvSpPr>
          <p:spPr bwMode="auto">
            <a:xfrm rot="16200000" flipH="1">
              <a:off x="1799" y="899"/>
              <a:ext cx="0" cy="334"/>
            </a:xfrm>
            <a:prstGeom prst="line">
              <a:avLst/>
            </a:pr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22" name="Text Box 63"/>
            <p:cNvSpPr txBox="1">
              <a:spLocks noChangeArrowheads="1"/>
            </p:cNvSpPr>
            <p:nvPr/>
          </p:nvSpPr>
          <p:spPr bwMode="auto">
            <a:xfrm>
              <a:off x="1923" y="912"/>
              <a:ext cx="98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 b="1">
                  <a:solidFill>
                    <a:srgbClr val="663300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663300"/>
                  </a:solidFill>
                  <a:effectLst/>
                </a:rPr>
                <a:t>Z</a:t>
              </a:r>
              <a:r>
                <a:rPr lang="de-DE" sz="2400" b="1">
                  <a:solidFill>
                    <a:srgbClr val="663300"/>
                  </a:solidFill>
                  <a:effectLst/>
                </a:rPr>
                <a:t> ~ </a:t>
              </a:r>
              <a:r>
                <a:rPr lang="de-DE" sz="2400" b="1">
                  <a:solidFill>
                    <a:srgbClr val="663300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663300"/>
                  </a:solidFill>
                  <a:effectLst/>
                </a:rPr>
                <a:t>S </a:t>
              </a:r>
              <a:r>
                <a:rPr lang="de-DE" sz="2400" b="1">
                  <a:solidFill>
                    <a:srgbClr val="663300"/>
                  </a:solidFill>
                  <a:effectLst/>
                </a:rPr>
                <a:t>Z</a:t>
              </a:r>
              <a:r>
                <a:rPr lang="de-DE" sz="2400" b="1" baseline="30000">
                  <a:solidFill>
                    <a:srgbClr val="663300"/>
                  </a:solidFill>
                  <a:effectLst/>
                </a:rPr>
                <a:t>4</a:t>
              </a:r>
            </a:p>
          </p:txBody>
        </p:sp>
      </p:grpSp>
      <p:sp>
        <p:nvSpPr>
          <p:cNvPr id="107588" name="Rectangle 68" descr="Light upward diagonal"/>
          <p:cNvSpPr>
            <a:spLocks noChangeArrowheads="1"/>
          </p:cNvSpPr>
          <p:nvPr/>
        </p:nvSpPr>
        <p:spPr bwMode="auto">
          <a:xfrm>
            <a:off x="530225" y="5429250"/>
            <a:ext cx="13208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FF0066"/>
                </a:solidFill>
                <a:effectLst/>
              </a:rPr>
              <a:t>diffusion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65" grpId="0" autoUpdateAnimBg="0"/>
      <p:bldP spid="107588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1026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1" hangingPunct="1">
              <a:defRPr/>
            </a:pPr>
            <a:r>
              <a:rPr lang="de-DE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</a:p>
        </p:txBody>
      </p:sp>
      <p:sp>
        <p:nvSpPr>
          <p:cNvPr id="338947" name="Text Box 1027"/>
          <p:cNvSpPr txBox="1">
            <a:spLocks noChangeArrowheads="1"/>
          </p:cNvSpPr>
          <p:nvPr/>
        </p:nvSpPr>
        <p:spPr bwMode="auto">
          <a:xfrm>
            <a:off x="1325563" y="3246438"/>
            <a:ext cx="6856412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capture on the proton (MuCap)</a:t>
            </a:r>
            <a:endParaRPr lang="de-DE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Motivation and general overview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MuCap experiment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Systematics and results</a:t>
            </a:r>
          </a:p>
        </p:txBody>
      </p:sp>
      <p:sp>
        <p:nvSpPr>
          <p:cNvPr id="338948" name="Text Box 1028"/>
          <p:cNvSpPr txBox="1">
            <a:spLocks noChangeArrowheads="1"/>
          </p:cNvSpPr>
          <p:nvPr/>
        </p:nvSpPr>
        <p:spPr bwMode="auto">
          <a:xfrm>
            <a:off x="1325563" y="5287963"/>
            <a:ext cx="7285037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capture on the deuteron (MuSun)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Motivation and outlook</a:t>
            </a:r>
          </a:p>
          <a:p>
            <a:pPr algn="l" eaLnBrk="1" hangingPunct="1">
              <a:defRPr/>
            </a:pPr>
            <a:endParaRPr lang="de-DE" sz="320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949" name="Text Box 1029"/>
          <p:cNvSpPr txBox="1">
            <a:spLocks noChangeArrowheads="1"/>
          </p:cNvSpPr>
          <p:nvPr/>
        </p:nvSpPr>
        <p:spPr bwMode="auto">
          <a:xfrm>
            <a:off x="1333500" y="1295400"/>
            <a:ext cx="601821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Lifetime Analysis (MuLan)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Motivation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MuLan experiment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Main systematics and result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067" y="1905000"/>
            <a:ext cx="7649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8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de-DE" sz="4800" baseline="300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+</a:t>
            </a:r>
            <a:endParaRPr lang="en-US" sz="4800"/>
          </a:p>
        </p:txBody>
      </p:sp>
      <p:sp>
        <p:nvSpPr>
          <p:cNvPr id="7" name="Rectangle 6"/>
          <p:cNvSpPr/>
          <p:nvPr/>
        </p:nvSpPr>
        <p:spPr>
          <a:xfrm>
            <a:off x="228600" y="5638800"/>
            <a:ext cx="1107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80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de-DE" sz="4800" baseline="3000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-</a:t>
            </a:r>
            <a:r>
              <a:rPr lang="de-DE" sz="480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endParaRPr lang="en-US" sz="4800">
              <a:solidFill>
                <a:srgbClr val="0099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3875442"/>
            <a:ext cx="1107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de-DE" sz="4800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-</a:t>
            </a:r>
            <a:r>
              <a:rPr lang="de-DE" sz="4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endParaRPr lang="en-US" sz="480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514350"/>
            <a:ext cx="8458200" cy="5943600"/>
          </a:xfrm>
          <a:noFill/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959225" y="1012825"/>
            <a:ext cx="1911350" cy="2484438"/>
            <a:chOff x="2494" y="638"/>
            <a:chExt cx="1204" cy="1565"/>
          </a:xfrm>
        </p:grpSpPr>
        <p:sp>
          <p:nvSpPr>
            <p:cNvPr id="111623" name="Line 7"/>
            <p:cNvSpPr>
              <a:spLocks noChangeShapeType="1"/>
            </p:cNvSpPr>
            <p:nvPr/>
          </p:nvSpPr>
          <p:spPr bwMode="auto">
            <a:xfrm flipV="1">
              <a:off x="2494" y="638"/>
              <a:ext cx="1204" cy="156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624" name="Oval 8"/>
            <p:cNvSpPr>
              <a:spLocks noChangeArrowheads="1"/>
            </p:cNvSpPr>
            <p:nvPr/>
          </p:nvSpPr>
          <p:spPr bwMode="auto">
            <a:xfrm>
              <a:off x="2763" y="1775"/>
              <a:ext cx="72" cy="6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625" name="Oval 9"/>
            <p:cNvSpPr>
              <a:spLocks noChangeArrowheads="1"/>
            </p:cNvSpPr>
            <p:nvPr/>
          </p:nvSpPr>
          <p:spPr bwMode="auto">
            <a:xfrm>
              <a:off x="3047" y="1414"/>
              <a:ext cx="72" cy="6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626" name="Oval 10"/>
            <p:cNvSpPr>
              <a:spLocks noChangeArrowheads="1"/>
            </p:cNvSpPr>
            <p:nvPr/>
          </p:nvSpPr>
          <p:spPr bwMode="auto">
            <a:xfrm>
              <a:off x="3176" y="1240"/>
              <a:ext cx="72" cy="6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884488" y="3249613"/>
            <a:ext cx="1116012" cy="288925"/>
            <a:chOff x="1817" y="2047"/>
            <a:chExt cx="703" cy="182"/>
          </a:xfrm>
        </p:grpSpPr>
        <p:sp>
          <p:nvSpPr>
            <p:cNvPr id="111622" name="Line 6"/>
            <p:cNvSpPr>
              <a:spLocks noChangeShapeType="1"/>
            </p:cNvSpPr>
            <p:nvPr/>
          </p:nvSpPr>
          <p:spPr bwMode="auto">
            <a:xfrm>
              <a:off x="1817" y="2047"/>
              <a:ext cx="703" cy="18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627" name="Oval 11"/>
            <p:cNvSpPr>
              <a:spLocks noChangeArrowheads="1"/>
            </p:cNvSpPr>
            <p:nvPr/>
          </p:nvSpPr>
          <p:spPr bwMode="auto">
            <a:xfrm>
              <a:off x="1952" y="2070"/>
              <a:ext cx="35" cy="3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628" name="Oval 12"/>
            <p:cNvSpPr>
              <a:spLocks noChangeArrowheads="1"/>
            </p:cNvSpPr>
            <p:nvPr/>
          </p:nvSpPr>
          <p:spPr bwMode="auto">
            <a:xfrm>
              <a:off x="2050" y="2088"/>
              <a:ext cx="35" cy="3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629" name="Oval 13"/>
            <p:cNvSpPr>
              <a:spLocks noChangeArrowheads="1"/>
            </p:cNvSpPr>
            <p:nvPr/>
          </p:nvSpPr>
          <p:spPr bwMode="auto">
            <a:xfrm>
              <a:off x="2151" y="2121"/>
              <a:ext cx="34" cy="3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630" name="Oval 14"/>
            <p:cNvSpPr>
              <a:spLocks noChangeArrowheads="1"/>
            </p:cNvSpPr>
            <p:nvPr/>
          </p:nvSpPr>
          <p:spPr bwMode="auto">
            <a:xfrm>
              <a:off x="2255" y="2155"/>
              <a:ext cx="35" cy="3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631" name="Oval 15"/>
            <p:cNvSpPr>
              <a:spLocks noChangeArrowheads="1"/>
            </p:cNvSpPr>
            <p:nvPr/>
          </p:nvSpPr>
          <p:spPr bwMode="auto">
            <a:xfrm>
              <a:off x="2375" y="2178"/>
              <a:ext cx="35" cy="3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1635" name="Text Box 19"/>
          <p:cNvSpPr txBox="1">
            <a:spLocks noChangeArrowheads="1"/>
          </p:cNvSpPr>
          <p:nvPr/>
        </p:nvSpPr>
        <p:spPr bwMode="auto">
          <a:xfrm>
            <a:off x="3810000" y="3409950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sz="2400">
                <a:solidFill>
                  <a:schemeClr val="hlink"/>
                </a:solidFill>
                <a:effectLst/>
                <a:latin typeface="Symbol" pitchFamily="18" charset="2"/>
                <a:sym typeface="Symbol" pitchFamily="18" charset="2"/>
              </a:rPr>
              <a:t>m</a:t>
            </a:r>
          </a:p>
        </p:txBody>
      </p:sp>
      <p:sp>
        <p:nvSpPr>
          <p:cNvPr id="111636" name="Text Box 20"/>
          <p:cNvSpPr txBox="1">
            <a:spLocks noChangeArrowheads="1"/>
          </p:cNvSpPr>
          <p:nvPr/>
        </p:nvSpPr>
        <p:spPr bwMode="auto">
          <a:xfrm>
            <a:off x="5810250" y="68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sz="2400">
                <a:solidFill>
                  <a:schemeClr val="accent2"/>
                </a:solidFill>
                <a:effectLst/>
                <a:sym typeface="Symbol" pitchFamily="18" charset="2"/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35" grpId="0" autoUpdateAnimBg="0"/>
      <p:bldP spid="111636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162800" y="1431925"/>
            <a:ext cx="1905000" cy="2835275"/>
            <a:chOff x="4512" y="902"/>
            <a:chExt cx="1200" cy="1786"/>
          </a:xfrm>
        </p:grpSpPr>
        <p:sp>
          <p:nvSpPr>
            <p:cNvPr id="347139" name="Rectangle 3"/>
            <p:cNvSpPr>
              <a:spLocks noChangeArrowheads="1"/>
            </p:cNvSpPr>
            <p:nvPr/>
          </p:nvSpPr>
          <p:spPr bwMode="auto">
            <a:xfrm>
              <a:off x="4512" y="1680"/>
              <a:ext cx="1152" cy="100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2257" name="Group 4"/>
            <p:cNvGrpSpPr>
              <a:grpSpLocks/>
            </p:cNvGrpSpPr>
            <p:nvPr/>
          </p:nvGrpSpPr>
          <p:grpSpPr bwMode="auto">
            <a:xfrm>
              <a:off x="5107" y="902"/>
              <a:ext cx="605" cy="766"/>
              <a:chOff x="5107" y="902"/>
              <a:chExt cx="605" cy="766"/>
            </a:xfrm>
          </p:grpSpPr>
          <p:sp>
            <p:nvSpPr>
              <p:cNvPr id="52258" name="Text Box 5"/>
              <p:cNvSpPr txBox="1">
                <a:spLocks noChangeArrowheads="1"/>
              </p:cNvSpPr>
              <p:nvPr/>
            </p:nvSpPr>
            <p:spPr bwMode="auto">
              <a:xfrm>
                <a:off x="5107" y="902"/>
                <a:ext cx="605" cy="250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eaLnBrk="1" hangingPunct="1"/>
                <a:r>
                  <a:rPr lang="de-DE" sz="2000" b="1">
                    <a:solidFill>
                      <a:schemeClr val="hlink"/>
                    </a:solidFill>
                    <a:effectLst/>
                  </a:rPr>
                  <a:t>Target</a:t>
                </a:r>
              </a:p>
            </p:txBody>
          </p:sp>
          <p:sp>
            <p:nvSpPr>
              <p:cNvPr id="347142" name="Line 6"/>
              <p:cNvSpPr>
                <a:spLocks noChangeShapeType="1"/>
              </p:cNvSpPr>
              <p:nvPr/>
            </p:nvSpPr>
            <p:spPr bwMode="auto">
              <a:xfrm flipH="1">
                <a:off x="5232" y="1110"/>
                <a:ext cx="216" cy="55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47144" name="AutoShape 8"/>
          <p:cNvSpPr>
            <a:spLocks noChangeArrowheads="1"/>
          </p:cNvSpPr>
          <p:nvPr/>
        </p:nvSpPr>
        <p:spPr bwMode="auto">
          <a:xfrm>
            <a:off x="1371600" y="4038600"/>
            <a:ext cx="741363" cy="1841500"/>
          </a:xfrm>
          <a:prstGeom prst="cube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7145" name="AutoShape 9"/>
          <p:cNvSpPr>
            <a:spLocks noChangeArrowheads="1"/>
          </p:cNvSpPr>
          <p:nvPr/>
        </p:nvSpPr>
        <p:spPr bwMode="auto">
          <a:xfrm>
            <a:off x="2332038" y="1149350"/>
            <a:ext cx="741362" cy="1638300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7146" name="AutoShape 10"/>
          <p:cNvSpPr>
            <a:spLocks noChangeArrowheads="1"/>
          </p:cNvSpPr>
          <p:nvPr/>
        </p:nvSpPr>
        <p:spPr bwMode="auto">
          <a:xfrm>
            <a:off x="4165600" y="4041775"/>
            <a:ext cx="741363" cy="1841500"/>
          </a:xfrm>
          <a:prstGeom prst="cube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7147" name="AutoShape 11"/>
          <p:cNvSpPr>
            <a:spLocks noChangeArrowheads="1"/>
          </p:cNvSpPr>
          <p:nvPr/>
        </p:nvSpPr>
        <p:spPr bwMode="auto">
          <a:xfrm>
            <a:off x="5126038" y="1143000"/>
            <a:ext cx="741362" cy="1636713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7148" name="AutoShape 12"/>
          <p:cNvSpPr>
            <a:spLocks noChangeArrowheads="1"/>
          </p:cNvSpPr>
          <p:nvPr/>
        </p:nvSpPr>
        <p:spPr bwMode="auto">
          <a:xfrm>
            <a:off x="2506663" y="3717925"/>
            <a:ext cx="785812" cy="255588"/>
          </a:xfrm>
          <a:prstGeom prst="parallelogram">
            <a:avLst>
              <a:gd name="adj" fmla="val 7686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7149" name="AutoShape 13"/>
          <p:cNvSpPr>
            <a:spLocks noChangeArrowheads="1"/>
          </p:cNvSpPr>
          <p:nvPr/>
        </p:nvSpPr>
        <p:spPr bwMode="auto">
          <a:xfrm>
            <a:off x="3335338" y="3717925"/>
            <a:ext cx="785812" cy="255588"/>
          </a:xfrm>
          <a:prstGeom prst="parallelogram">
            <a:avLst>
              <a:gd name="adj" fmla="val 7686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52234" name="AutoShape 14"/>
          <p:cNvCxnSpPr>
            <a:cxnSpLocks noChangeShapeType="1"/>
            <a:endCxn id="347148" idx="4"/>
          </p:cNvCxnSpPr>
          <p:nvPr/>
        </p:nvCxnSpPr>
        <p:spPr bwMode="auto">
          <a:xfrm flipV="1">
            <a:off x="2022475" y="3973513"/>
            <a:ext cx="877888" cy="569912"/>
          </a:xfrm>
          <a:prstGeom prst="bentConnector2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</p:spPr>
      </p:cxnSp>
      <p:cxnSp>
        <p:nvCxnSpPr>
          <p:cNvPr id="52235" name="AutoShape 15"/>
          <p:cNvCxnSpPr>
            <a:cxnSpLocks noChangeShapeType="1"/>
            <a:endCxn id="347149" idx="3"/>
          </p:cNvCxnSpPr>
          <p:nvPr/>
        </p:nvCxnSpPr>
        <p:spPr bwMode="auto">
          <a:xfrm rot="10800000">
            <a:off x="3630613" y="3973513"/>
            <a:ext cx="534987" cy="569912"/>
          </a:xfrm>
          <a:prstGeom prst="bentConnector2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</p:spPr>
      </p:cxnSp>
      <p:cxnSp>
        <p:nvCxnSpPr>
          <p:cNvPr id="52236" name="AutoShape 16"/>
          <p:cNvCxnSpPr>
            <a:cxnSpLocks noChangeShapeType="1"/>
          </p:cNvCxnSpPr>
          <p:nvPr/>
        </p:nvCxnSpPr>
        <p:spPr bwMode="auto">
          <a:xfrm rot="16200000" flipH="1">
            <a:off x="2667794" y="2375694"/>
            <a:ext cx="768350" cy="131762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</p:spPr>
      </p:cxnSp>
      <p:cxnSp>
        <p:nvCxnSpPr>
          <p:cNvPr id="52237" name="AutoShape 17"/>
          <p:cNvCxnSpPr>
            <a:cxnSpLocks noChangeShapeType="1"/>
            <a:stCxn id="347147" idx="2"/>
          </p:cNvCxnSpPr>
          <p:nvPr/>
        </p:nvCxnSpPr>
        <p:spPr bwMode="auto">
          <a:xfrm rot="10800000" flipV="1">
            <a:off x="3903663" y="2054225"/>
            <a:ext cx="1222375" cy="754063"/>
          </a:xfrm>
          <a:prstGeom prst="bentConnector3">
            <a:avLst>
              <a:gd name="adj1" fmla="val 99551"/>
            </a:avLst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</p:spPr>
      </p:cxnSp>
      <p:sp>
        <p:nvSpPr>
          <p:cNvPr id="347154" name="AutoShape 18"/>
          <p:cNvSpPr>
            <a:spLocks noChangeArrowheads="1"/>
          </p:cNvSpPr>
          <p:nvPr/>
        </p:nvSpPr>
        <p:spPr bwMode="auto">
          <a:xfrm>
            <a:off x="3422650" y="2825750"/>
            <a:ext cx="787400" cy="255588"/>
          </a:xfrm>
          <a:prstGeom prst="parallelogram">
            <a:avLst>
              <a:gd name="adj" fmla="val 7701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7155" name="AutoShape 19"/>
          <p:cNvSpPr>
            <a:spLocks noChangeArrowheads="1"/>
          </p:cNvSpPr>
          <p:nvPr/>
        </p:nvSpPr>
        <p:spPr bwMode="auto">
          <a:xfrm>
            <a:off x="2593975" y="2825750"/>
            <a:ext cx="785813" cy="255588"/>
          </a:xfrm>
          <a:prstGeom prst="parallelogram">
            <a:avLst>
              <a:gd name="adj" fmla="val 76863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52240" name="Group 20"/>
          <p:cNvGrpSpPr>
            <a:grpSpLocks/>
          </p:cNvGrpSpPr>
          <p:nvPr/>
        </p:nvGrpSpPr>
        <p:grpSpPr bwMode="auto">
          <a:xfrm>
            <a:off x="1697038" y="2714625"/>
            <a:ext cx="3417887" cy="1336675"/>
            <a:chOff x="1145" y="480"/>
            <a:chExt cx="2153" cy="842"/>
          </a:xfrm>
        </p:grpSpPr>
        <p:sp>
          <p:nvSpPr>
            <p:cNvPr id="52254" name="Text Box 21"/>
            <p:cNvSpPr txBox="1">
              <a:spLocks noChangeArrowheads="1"/>
            </p:cNvSpPr>
            <p:nvPr/>
          </p:nvSpPr>
          <p:spPr bwMode="auto">
            <a:xfrm>
              <a:off x="2853" y="480"/>
              <a:ext cx="4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000" b="1">
                  <a:effectLst/>
                </a:rPr>
                <a:t>0 kV</a:t>
              </a:r>
            </a:p>
          </p:txBody>
        </p:sp>
        <p:sp>
          <p:nvSpPr>
            <p:cNvPr id="52255" name="Text Box 22"/>
            <p:cNvSpPr txBox="1">
              <a:spLocks noChangeArrowheads="1"/>
            </p:cNvSpPr>
            <p:nvPr/>
          </p:nvSpPr>
          <p:spPr bwMode="auto">
            <a:xfrm>
              <a:off x="1145" y="1072"/>
              <a:ext cx="4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000" b="1">
                  <a:solidFill>
                    <a:schemeClr val="hlink"/>
                  </a:solidFill>
                  <a:effectLst/>
                </a:rPr>
                <a:t>0 kV</a:t>
              </a:r>
            </a:p>
          </p:txBody>
        </p:sp>
      </p:grpSp>
      <p:sp>
        <p:nvSpPr>
          <p:cNvPr id="347159" name="AutoShape 23"/>
          <p:cNvSpPr>
            <a:spLocks noChangeArrowheads="1"/>
          </p:cNvSpPr>
          <p:nvPr/>
        </p:nvSpPr>
        <p:spPr bwMode="auto">
          <a:xfrm>
            <a:off x="228600" y="3106738"/>
            <a:ext cx="1066800" cy="642937"/>
          </a:xfrm>
          <a:prstGeom prst="rightArrow">
            <a:avLst>
              <a:gd name="adj1" fmla="val 50000"/>
              <a:gd name="adj2" fmla="val 41482"/>
            </a:avLst>
          </a:prstGeom>
          <a:solidFill>
            <a:srgbClr val="FF33CC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pPr eaLnBrk="1" hangingPunct="1"/>
            <a:r>
              <a:rPr lang="de-DE" sz="1800">
                <a:solidFill>
                  <a:schemeClr val="tx1"/>
                </a:solidFill>
                <a:effectLst/>
                <a:latin typeface="Symbol" pitchFamily="18" charset="2"/>
              </a:rPr>
              <a:t>m</a:t>
            </a:r>
            <a:r>
              <a:rPr lang="de-DE" sz="1800">
                <a:solidFill>
                  <a:schemeClr val="tx1"/>
                </a:solidFill>
                <a:effectLst/>
              </a:rPr>
              <a:t> beam</a:t>
            </a:r>
          </a:p>
        </p:txBody>
      </p:sp>
      <p:sp>
        <p:nvSpPr>
          <p:cNvPr id="347160" name="Oval 24"/>
          <p:cNvSpPr>
            <a:spLocks noChangeArrowheads="1"/>
          </p:cNvSpPr>
          <p:nvPr/>
        </p:nvSpPr>
        <p:spPr bwMode="auto">
          <a:xfrm>
            <a:off x="7620000" y="3200400"/>
            <a:ext cx="474663" cy="466725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eaLnBrk="1" hangingPunct="1"/>
            <a:r>
              <a:rPr lang="de-DE" sz="2400" b="1">
                <a:solidFill>
                  <a:schemeClr val="tx1"/>
                </a:solidFill>
                <a:effectLst/>
                <a:latin typeface="Symbol" pitchFamily="18" charset="2"/>
              </a:rPr>
              <a:t>m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6515100" y="1219200"/>
            <a:ext cx="1243013" cy="2638425"/>
            <a:chOff x="4104" y="768"/>
            <a:chExt cx="783" cy="1662"/>
          </a:xfrm>
        </p:grpSpPr>
        <p:sp>
          <p:nvSpPr>
            <p:cNvPr id="347162" name="Rectangle 26"/>
            <p:cNvSpPr>
              <a:spLocks noChangeArrowheads="1"/>
            </p:cNvSpPr>
            <p:nvPr/>
          </p:nvSpPr>
          <p:spPr bwMode="auto">
            <a:xfrm>
              <a:off x="4266" y="1854"/>
              <a:ext cx="96" cy="576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2251" name="Group 27"/>
            <p:cNvGrpSpPr>
              <a:grpSpLocks/>
            </p:cNvGrpSpPr>
            <p:nvPr/>
          </p:nvGrpSpPr>
          <p:grpSpPr bwMode="auto">
            <a:xfrm>
              <a:off x="4104" y="768"/>
              <a:ext cx="783" cy="1044"/>
              <a:chOff x="4128" y="768"/>
              <a:chExt cx="783" cy="1044"/>
            </a:xfrm>
          </p:grpSpPr>
          <p:sp>
            <p:nvSpPr>
              <p:cNvPr id="52252" name="Text Box 28"/>
              <p:cNvSpPr txBox="1">
                <a:spLocks noChangeArrowheads="1"/>
              </p:cNvSpPr>
              <p:nvPr/>
            </p:nvSpPr>
            <p:spPr bwMode="auto">
              <a:xfrm>
                <a:off x="4128" y="768"/>
                <a:ext cx="783" cy="634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eaLnBrk="1" hangingPunct="1"/>
                <a:r>
                  <a:rPr lang="de-DE" sz="2000" b="1">
                    <a:solidFill>
                      <a:srgbClr val="009900"/>
                    </a:solidFill>
                    <a:effectLst/>
                  </a:rPr>
                  <a:t>Muon</a:t>
                </a:r>
              </a:p>
              <a:p>
                <a:pPr eaLnBrk="1" hangingPunct="1"/>
                <a:r>
                  <a:rPr lang="de-DE" sz="2000" b="1">
                    <a:solidFill>
                      <a:srgbClr val="009900"/>
                    </a:solidFill>
                    <a:effectLst/>
                  </a:rPr>
                  <a:t>entrance</a:t>
                </a:r>
              </a:p>
              <a:p>
                <a:pPr eaLnBrk="1" hangingPunct="1"/>
                <a:r>
                  <a:rPr lang="de-DE" sz="2000" b="1">
                    <a:solidFill>
                      <a:srgbClr val="009900"/>
                    </a:solidFill>
                    <a:effectLst/>
                  </a:rPr>
                  <a:t>counter</a:t>
                </a:r>
              </a:p>
            </p:txBody>
          </p:sp>
          <p:sp>
            <p:nvSpPr>
              <p:cNvPr id="347165" name="Line 29"/>
              <p:cNvSpPr>
                <a:spLocks noChangeShapeType="1"/>
              </p:cNvSpPr>
              <p:nvPr/>
            </p:nvSpPr>
            <p:spPr bwMode="auto">
              <a:xfrm flipH="1">
                <a:off x="4314" y="1392"/>
                <a:ext cx="54" cy="42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6172200" y="3886200"/>
            <a:ext cx="1905000" cy="2514600"/>
            <a:chOff x="3888" y="2448"/>
            <a:chExt cx="1200" cy="1584"/>
          </a:xfrm>
        </p:grpSpPr>
        <p:grpSp>
          <p:nvGrpSpPr>
            <p:cNvPr id="52246" name="Group 31"/>
            <p:cNvGrpSpPr>
              <a:grpSpLocks/>
            </p:cNvGrpSpPr>
            <p:nvPr/>
          </p:nvGrpSpPr>
          <p:grpSpPr bwMode="auto">
            <a:xfrm flipV="1">
              <a:off x="3888" y="3264"/>
              <a:ext cx="1200" cy="768"/>
              <a:chOff x="3456" y="3072"/>
              <a:chExt cx="1200" cy="768"/>
            </a:xfrm>
          </p:grpSpPr>
          <p:sp>
            <p:nvSpPr>
              <p:cNvPr id="347168" name="Rectangle 32"/>
              <p:cNvSpPr>
                <a:spLocks noChangeArrowheads="1"/>
              </p:cNvSpPr>
              <p:nvPr/>
            </p:nvSpPr>
            <p:spPr bwMode="auto">
              <a:xfrm>
                <a:off x="3456" y="3072"/>
                <a:ext cx="1200" cy="768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169" name="Freeform 33"/>
              <p:cNvSpPr>
                <a:spLocks/>
              </p:cNvSpPr>
              <p:nvPr/>
            </p:nvSpPr>
            <p:spPr bwMode="auto">
              <a:xfrm>
                <a:off x="3486" y="3134"/>
                <a:ext cx="1092" cy="629"/>
              </a:xfrm>
              <a:custGeom>
                <a:avLst/>
                <a:gdLst/>
                <a:ahLst/>
                <a:cxnLst>
                  <a:cxn ang="0">
                    <a:pos x="0" y="616"/>
                  </a:cxn>
                  <a:cxn ang="0">
                    <a:pos x="234" y="538"/>
                  </a:cxn>
                  <a:cxn ang="0">
                    <a:pos x="306" y="130"/>
                  </a:cxn>
                  <a:cxn ang="0">
                    <a:pos x="366" y="58"/>
                  </a:cxn>
                  <a:cxn ang="0">
                    <a:pos x="522" y="478"/>
                  </a:cxn>
                  <a:cxn ang="0">
                    <a:pos x="708" y="604"/>
                  </a:cxn>
                  <a:cxn ang="0">
                    <a:pos x="1092" y="628"/>
                  </a:cxn>
                </a:cxnLst>
                <a:rect l="0" t="0" r="r" b="b"/>
                <a:pathLst>
                  <a:path w="1092" h="629">
                    <a:moveTo>
                      <a:pt x="0" y="616"/>
                    </a:moveTo>
                    <a:cubicBezTo>
                      <a:pt x="84" y="622"/>
                      <a:pt x="183" y="619"/>
                      <a:pt x="234" y="538"/>
                    </a:cubicBezTo>
                    <a:cubicBezTo>
                      <a:pt x="285" y="457"/>
                      <a:pt x="284" y="210"/>
                      <a:pt x="306" y="130"/>
                    </a:cubicBezTo>
                    <a:cubicBezTo>
                      <a:pt x="328" y="50"/>
                      <a:pt x="330" y="0"/>
                      <a:pt x="366" y="58"/>
                    </a:cubicBezTo>
                    <a:cubicBezTo>
                      <a:pt x="402" y="116"/>
                      <a:pt x="465" y="387"/>
                      <a:pt x="522" y="478"/>
                    </a:cubicBezTo>
                    <a:cubicBezTo>
                      <a:pt x="579" y="569"/>
                      <a:pt x="613" y="579"/>
                      <a:pt x="708" y="604"/>
                    </a:cubicBezTo>
                    <a:cubicBezTo>
                      <a:pt x="803" y="629"/>
                      <a:pt x="1012" y="623"/>
                      <a:pt x="1092" y="628"/>
                    </a:cubicBezTo>
                  </a:path>
                </a:pathLst>
              </a:custGeom>
              <a:solidFill>
                <a:schemeClr val="tx1"/>
              </a:solidFill>
              <a:ln w="38100" cap="flat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47170" name="Line 34"/>
            <p:cNvSpPr>
              <a:spLocks noChangeShapeType="1"/>
            </p:cNvSpPr>
            <p:nvPr/>
          </p:nvSpPr>
          <p:spPr bwMode="auto">
            <a:xfrm>
              <a:off x="4320" y="2448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47171" name="Line 35"/>
          <p:cNvSpPr>
            <a:spLocks noChangeShapeType="1"/>
          </p:cNvSpPr>
          <p:nvPr/>
        </p:nvSpPr>
        <p:spPr bwMode="auto">
          <a:xfrm flipH="1">
            <a:off x="4800600" y="54864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9" name="Rectangle 1031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>
                <a:solidFill>
                  <a:schemeClr val="folHlink"/>
                </a:solidFill>
              </a:rPr>
              <a:t>One muon at a time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7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7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4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59" grpId="0" animBg="1" autoUpdateAnimBg="0"/>
      <p:bldP spid="347160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1026"/>
          <p:cNvGrpSpPr>
            <a:grpSpLocks/>
          </p:cNvGrpSpPr>
          <p:nvPr/>
        </p:nvGrpSpPr>
        <p:grpSpPr bwMode="auto">
          <a:xfrm>
            <a:off x="7162800" y="1431925"/>
            <a:ext cx="1905000" cy="2835275"/>
            <a:chOff x="4512" y="902"/>
            <a:chExt cx="1200" cy="1786"/>
          </a:xfrm>
        </p:grpSpPr>
        <p:sp>
          <p:nvSpPr>
            <p:cNvPr id="349187" name="Rectangle 1027"/>
            <p:cNvSpPr>
              <a:spLocks noChangeArrowheads="1"/>
            </p:cNvSpPr>
            <p:nvPr/>
          </p:nvSpPr>
          <p:spPr bwMode="auto">
            <a:xfrm>
              <a:off x="4512" y="1680"/>
              <a:ext cx="1152" cy="100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3290" name="Group 1028"/>
            <p:cNvGrpSpPr>
              <a:grpSpLocks/>
            </p:cNvGrpSpPr>
            <p:nvPr/>
          </p:nvGrpSpPr>
          <p:grpSpPr bwMode="auto">
            <a:xfrm>
              <a:off x="5107" y="902"/>
              <a:ext cx="605" cy="766"/>
              <a:chOff x="5107" y="902"/>
              <a:chExt cx="605" cy="766"/>
            </a:xfrm>
          </p:grpSpPr>
          <p:sp>
            <p:nvSpPr>
              <p:cNvPr id="53291" name="Text Box 1029"/>
              <p:cNvSpPr txBox="1">
                <a:spLocks noChangeArrowheads="1"/>
              </p:cNvSpPr>
              <p:nvPr/>
            </p:nvSpPr>
            <p:spPr bwMode="auto">
              <a:xfrm>
                <a:off x="5107" y="902"/>
                <a:ext cx="605" cy="250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eaLnBrk="1" hangingPunct="1"/>
                <a:r>
                  <a:rPr lang="de-DE" sz="2000" b="1">
                    <a:solidFill>
                      <a:schemeClr val="hlink"/>
                    </a:solidFill>
                    <a:effectLst/>
                  </a:rPr>
                  <a:t>Target</a:t>
                </a:r>
              </a:p>
            </p:txBody>
          </p:sp>
          <p:sp>
            <p:nvSpPr>
              <p:cNvPr id="349190" name="Line 1030"/>
              <p:cNvSpPr>
                <a:spLocks noChangeShapeType="1"/>
              </p:cNvSpPr>
              <p:nvPr/>
            </p:nvSpPr>
            <p:spPr bwMode="auto">
              <a:xfrm flipH="1">
                <a:off x="5232" y="1110"/>
                <a:ext cx="216" cy="55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49191" name="Rectangle 1031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>
                <a:solidFill>
                  <a:schemeClr val="folHlink"/>
                </a:solidFill>
              </a:rPr>
              <a:t>One muon at a time</a:t>
            </a:r>
          </a:p>
        </p:txBody>
      </p:sp>
      <p:sp>
        <p:nvSpPr>
          <p:cNvPr id="349192" name="AutoShape 1032"/>
          <p:cNvSpPr>
            <a:spLocks noChangeArrowheads="1"/>
          </p:cNvSpPr>
          <p:nvPr/>
        </p:nvSpPr>
        <p:spPr bwMode="auto">
          <a:xfrm>
            <a:off x="1371600" y="4038600"/>
            <a:ext cx="741363" cy="1841500"/>
          </a:xfrm>
          <a:prstGeom prst="cube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9193" name="AutoShape 1033"/>
          <p:cNvSpPr>
            <a:spLocks noChangeArrowheads="1"/>
          </p:cNvSpPr>
          <p:nvPr/>
        </p:nvSpPr>
        <p:spPr bwMode="auto">
          <a:xfrm>
            <a:off x="2332038" y="1149350"/>
            <a:ext cx="741362" cy="1638300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9194" name="AutoShape 1034"/>
          <p:cNvSpPr>
            <a:spLocks noChangeArrowheads="1"/>
          </p:cNvSpPr>
          <p:nvPr/>
        </p:nvSpPr>
        <p:spPr bwMode="auto">
          <a:xfrm>
            <a:off x="4165600" y="4041775"/>
            <a:ext cx="741363" cy="1841500"/>
          </a:xfrm>
          <a:prstGeom prst="cube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9195" name="AutoShape 1035"/>
          <p:cNvSpPr>
            <a:spLocks noChangeArrowheads="1"/>
          </p:cNvSpPr>
          <p:nvPr/>
        </p:nvSpPr>
        <p:spPr bwMode="auto">
          <a:xfrm>
            <a:off x="5126038" y="1143000"/>
            <a:ext cx="741362" cy="1636713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9196" name="AutoShape 1036"/>
          <p:cNvSpPr>
            <a:spLocks noChangeArrowheads="1"/>
          </p:cNvSpPr>
          <p:nvPr/>
        </p:nvSpPr>
        <p:spPr bwMode="auto">
          <a:xfrm>
            <a:off x="2506663" y="3717925"/>
            <a:ext cx="785812" cy="255588"/>
          </a:xfrm>
          <a:prstGeom prst="parallelogram">
            <a:avLst>
              <a:gd name="adj" fmla="val 7686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9197" name="AutoShape 1037"/>
          <p:cNvSpPr>
            <a:spLocks noChangeArrowheads="1"/>
          </p:cNvSpPr>
          <p:nvPr/>
        </p:nvSpPr>
        <p:spPr bwMode="auto">
          <a:xfrm>
            <a:off x="3335338" y="3717925"/>
            <a:ext cx="785812" cy="255588"/>
          </a:xfrm>
          <a:prstGeom prst="parallelogram">
            <a:avLst>
              <a:gd name="adj" fmla="val 7686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53258" name="AutoShape 1038"/>
          <p:cNvCxnSpPr>
            <a:cxnSpLocks noChangeShapeType="1"/>
            <a:endCxn id="349196" idx="4"/>
          </p:cNvCxnSpPr>
          <p:nvPr/>
        </p:nvCxnSpPr>
        <p:spPr bwMode="auto">
          <a:xfrm flipV="1">
            <a:off x="2022475" y="3973513"/>
            <a:ext cx="877888" cy="569912"/>
          </a:xfrm>
          <a:prstGeom prst="bentConnector2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</p:spPr>
      </p:cxnSp>
      <p:cxnSp>
        <p:nvCxnSpPr>
          <p:cNvPr id="53259" name="AutoShape 1039"/>
          <p:cNvCxnSpPr>
            <a:cxnSpLocks noChangeShapeType="1"/>
            <a:endCxn id="349197" idx="3"/>
          </p:cNvCxnSpPr>
          <p:nvPr/>
        </p:nvCxnSpPr>
        <p:spPr bwMode="auto">
          <a:xfrm rot="10800000">
            <a:off x="3630613" y="3973513"/>
            <a:ext cx="534987" cy="569912"/>
          </a:xfrm>
          <a:prstGeom prst="bentConnector2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</p:spPr>
      </p:cxnSp>
      <p:cxnSp>
        <p:nvCxnSpPr>
          <p:cNvPr id="53260" name="AutoShape 1040"/>
          <p:cNvCxnSpPr>
            <a:cxnSpLocks noChangeShapeType="1"/>
          </p:cNvCxnSpPr>
          <p:nvPr/>
        </p:nvCxnSpPr>
        <p:spPr bwMode="auto">
          <a:xfrm rot="16200000" flipH="1">
            <a:off x="2667794" y="2375694"/>
            <a:ext cx="768350" cy="131762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</p:spPr>
      </p:cxnSp>
      <p:cxnSp>
        <p:nvCxnSpPr>
          <p:cNvPr id="53261" name="AutoShape 1041"/>
          <p:cNvCxnSpPr>
            <a:cxnSpLocks noChangeShapeType="1"/>
            <a:stCxn id="349195" idx="2"/>
          </p:cNvCxnSpPr>
          <p:nvPr/>
        </p:nvCxnSpPr>
        <p:spPr bwMode="auto">
          <a:xfrm rot="10800000" flipV="1">
            <a:off x="3903663" y="2054225"/>
            <a:ext cx="1222375" cy="754063"/>
          </a:xfrm>
          <a:prstGeom prst="bentConnector3">
            <a:avLst>
              <a:gd name="adj1" fmla="val 99551"/>
            </a:avLst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</p:spPr>
      </p:cxnSp>
      <p:sp>
        <p:nvSpPr>
          <p:cNvPr id="349202" name="AutoShape 1042"/>
          <p:cNvSpPr>
            <a:spLocks noChangeArrowheads="1"/>
          </p:cNvSpPr>
          <p:nvPr/>
        </p:nvSpPr>
        <p:spPr bwMode="auto">
          <a:xfrm>
            <a:off x="3422650" y="2825750"/>
            <a:ext cx="787400" cy="255588"/>
          </a:xfrm>
          <a:prstGeom prst="parallelogram">
            <a:avLst>
              <a:gd name="adj" fmla="val 7701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9203" name="AutoShape 1043"/>
          <p:cNvSpPr>
            <a:spLocks noChangeArrowheads="1"/>
          </p:cNvSpPr>
          <p:nvPr/>
        </p:nvSpPr>
        <p:spPr bwMode="auto">
          <a:xfrm>
            <a:off x="2593975" y="2825750"/>
            <a:ext cx="785813" cy="255588"/>
          </a:xfrm>
          <a:prstGeom prst="parallelogram">
            <a:avLst>
              <a:gd name="adj" fmla="val 76863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3264" name="AutoShape 1044"/>
          <p:cNvSpPr>
            <a:spLocks noChangeArrowheads="1"/>
          </p:cNvSpPr>
          <p:nvPr/>
        </p:nvSpPr>
        <p:spPr bwMode="auto">
          <a:xfrm>
            <a:off x="228600" y="3106738"/>
            <a:ext cx="1066800" cy="642937"/>
          </a:xfrm>
          <a:prstGeom prst="rightArrow">
            <a:avLst>
              <a:gd name="adj1" fmla="val 50000"/>
              <a:gd name="adj2" fmla="val 41482"/>
            </a:avLst>
          </a:prstGeom>
          <a:solidFill>
            <a:srgbClr val="FF33CC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pPr eaLnBrk="1" hangingPunct="1"/>
            <a:r>
              <a:rPr lang="de-DE" sz="1800">
                <a:solidFill>
                  <a:schemeClr val="tx1"/>
                </a:solidFill>
                <a:effectLst/>
                <a:latin typeface="Symbol" pitchFamily="18" charset="2"/>
              </a:rPr>
              <a:t>m</a:t>
            </a:r>
            <a:r>
              <a:rPr lang="de-DE" sz="1800">
                <a:solidFill>
                  <a:schemeClr val="tx1"/>
                </a:solidFill>
                <a:effectLst/>
              </a:rPr>
              <a:t> beam</a:t>
            </a:r>
          </a:p>
        </p:txBody>
      </p:sp>
      <p:sp>
        <p:nvSpPr>
          <p:cNvPr id="53265" name="Oval 1045"/>
          <p:cNvSpPr>
            <a:spLocks noChangeArrowheads="1"/>
          </p:cNvSpPr>
          <p:nvPr/>
        </p:nvSpPr>
        <p:spPr bwMode="auto">
          <a:xfrm>
            <a:off x="7620000" y="3200400"/>
            <a:ext cx="474663" cy="466725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eaLnBrk="1" hangingPunct="1"/>
            <a:r>
              <a:rPr lang="de-DE" sz="2400" b="1">
                <a:solidFill>
                  <a:schemeClr val="tx1"/>
                </a:solidFill>
                <a:effectLst/>
                <a:latin typeface="Symbol" pitchFamily="18" charset="2"/>
              </a:rPr>
              <a:t>m</a:t>
            </a:r>
          </a:p>
        </p:txBody>
      </p:sp>
      <p:grpSp>
        <p:nvGrpSpPr>
          <p:cNvPr id="53266" name="Group 1046"/>
          <p:cNvGrpSpPr>
            <a:grpSpLocks/>
          </p:cNvGrpSpPr>
          <p:nvPr/>
        </p:nvGrpSpPr>
        <p:grpSpPr bwMode="auto">
          <a:xfrm>
            <a:off x="6515100" y="1219200"/>
            <a:ext cx="1243013" cy="2638425"/>
            <a:chOff x="4104" y="768"/>
            <a:chExt cx="783" cy="1662"/>
          </a:xfrm>
        </p:grpSpPr>
        <p:sp>
          <p:nvSpPr>
            <p:cNvPr id="349207" name="Rectangle 1047"/>
            <p:cNvSpPr>
              <a:spLocks noChangeArrowheads="1"/>
            </p:cNvSpPr>
            <p:nvPr/>
          </p:nvSpPr>
          <p:spPr bwMode="auto">
            <a:xfrm>
              <a:off x="4266" y="1854"/>
              <a:ext cx="96" cy="576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3286" name="Group 1048"/>
            <p:cNvGrpSpPr>
              <a:grpSpLocks/>
            </p:cNvGrpSpPr>
            <p:nvPr/>
          </p:nvGrpSpPr>
          <p:grpSpPr bwMode="auto">
            <a:xfrm>
              <a:off x="4104" y="768"/>
              <a:ext cx="783" cy="1044"/>
              <a:chOff x="4128" y="768"/>
              <a:chExt cx="783" cy="1044"/>
            </a:xfrm>
          </p:grpSpPr>
          <p:sp>
            <p:nvSpPr>
              <p:cNvPr id="53287" name="Text Box 1049"/>
              <p:cNvSpPr txBox="1">
                <a:spLocks noChangeArrowheads="1"/>
              </p:cNvSpPr>
              <p:nvPr/>
            </p:nvSpPr>
            <p:spPr bwMode="auto">
              <a:xfrm>
                <a:off x="4128" y="768"/>
                <a:ext cx="783" cy="634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eaLnBrk="1" hangingPunct="1"/>
                <a:r>
                  <a:rPr lang="de-DE" sz="2000" b="1">
                    <a:solidFill>
                      <a:srgbClr val="009900"/>
                    </a:solidFill>
                    <a:effectLst/>
                  </a:rPr>
                  <a:t>Muon</a:t>
                </a:r>
              </a:p>
              <a:p>
                <a:pPr eaLnBrk="1" hangingPunct="1"/>
                <a:r>
                  <a:rPr lang="de-DE" sz="2000" b="1">
                    <a:solidFill>
                      <a:srgbClr val="009900"/>
                    </a:solidFill>
                    <a:effectLst/>
                  </a:rPr>
                  <a:t>entrance</a:t>
                </a:r>
              </a:p>
              <a:p>
                <a:pPr eaLnBrk="1" hangingPunct="1"/>
                <a:r>
                  <a:rPr lang="de-DE" sz="2000" b="1">
                    <a:solidFill>
                      <a:srgbClr val="009900"/>
                    </a:solidFill>
                    <a:effectLst/>
                  </a:rPr>
                  <a:t>counter</a:t>
                </a:r>
              </a:p>
            </p:txBody>
          </p:sp>
          <p:sp>
            <p:nvSpPr>
              <p:cNvPr id="349210" name="Line 1050"/>
              <p:cNvSpPr>
                <a:spLocks noChangeShapeType="1"/>
              </p:cNvSpPr>
              <p:nvPr/>
            </p:nvSpPr>
            <p:spPr bwMode="auto">
              <a:xfrm flipH="1">
                <a:off x="4314" y="1392"/>
                <a:ext cx="54" cy="42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53267" name="Group 1051"/>
          <p:cNvGrpSpPr>
            <a:grpSpLocks/>
          </p:cNvGrpSpPr>
          <p:nvPr/>
        </p:nvGrpSpPr>
        <p:grpSpPr bwMode="auto">
          <a:xfrm flipV="1">
            <a:off x="6172200" y="5181600"/>
            <a:ext cx="1905000" cy="1219200"/>
            <a:chOff x="3456" y="3072"/>
            <a:chExt cx="1200" cy="768"/>
          </a:xfrm>
        </p:grpSpPr>
        <p:sp>
          <p:nvSpPr>
            <p:cNvPr id="349212" name="Rectangle 1052"/>
            <p:cNvSpPr>
              <a:spLocks noChangeArrowheads="1"/>
            </p:cNvSpPr>
            <p:nvPr/>
          </p:nvSpPr>
          <p:spPr bwMode="auto">
            <a:xfrm>
              <a:off x="3456" y="3072"/>
              <a:ext cx="1200" cy="76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9213" name="Freeform 1053"/>
            <p:cNvSpPr>
              <a:spLocks/>
            </p:cNvSpPr>
            <p:nvPr/>
          </p:nvSpPr>
          <p:spPr bwMode="auto">
            <a:xfrm>
              <a:off x="3486" y="3134"/>
              <a:ext cx="1092" cy="629"/>
            </a:xfrm>
            <a:custGeom>
              <a:avLst/>
              <a:gdLst/>
              <a:ahLst/>
              <a:cxnLst>
                <a:cxn ang="0">
                  <a:pos x="0" y="616"/>
                </a:cxn>
                <a:cxn ang="0">
                  <a:pos x="234" y="538"/>
                </a:cxn>
                <a:cxn ang="0">
                  <a:pos x="306" y="130"/>
                </a:cxn>
                <a:cxn ang="0">
                  <a:pos x="366" y="58"/>
                </a:cxn>
                <a:cxn ang="0">
                  <a:pos x="522" y="478"/>
                </a:cxn>
                <a:cxn ang="0">
                  <a:pos x="708" y="604"/>
                </a:cxn>
                <a:cxn ang="0">
                  <a:pos x="1092" y="628"/>
                </a:cxn>
              </a:cxnLst>
              <a:rect l="0" t="0" r="r" b="b"/>
              <a:pathLst>
                <a:path w="1092" h="629">
                  <a:moveTo>
                    <a:pt x="0" y="616"/>
                  </a:moveTo>
                  <a:cubicBezTo>
                    <a:pt x="84" y="622"/>
                    <a:pt x="183" y="619"/>
                    <a:pt x="234" y="538"/>
                  </a:cubicBezTo>
                  <a:cubicBezTo>
                    <a:pt x="285" y="457"/>
                    <a:pt x="284" y="210"/>
                    <a:pt x="306" y="130"/>
                  </a:cubicBezTo>
                  <a:cubicBezTo>
                    <a:pt x="328" y="50"/>
                    <a:pt x="330" y="0"/>
                    <a:pt x="366" y="58"/>
                  </a:cubicBezTo>
                  <a:cubicBezTo>
                    <a:pt x="402" y="116"/>
                    <a:pt x="465" y="387"/>
                    <a:pt x="522" y="478"/>
                  </a:cubicBezTo>
                  <a:cubicBezTo>
                    <a:pt x="579" y="569"/>
                    <a:pt x="613" y="579"/>
                    <a:pt x="708" y="604"/>
                  </a:cubicBezTo>
                  <a:cubicBezTo>
                    <a:pt x="803" y="629"/>
                    <a:pt x="1012" y="623"/>
                    <a:pt x="1092" y="628"/>
                  </a:cubicBezTo>
                </a:path>
              </a:pathLst>
            </a:custGeom>
            <a:solidFill>
              <a:schemeClr val="tx1"/>
            </a:solidFill>
            <a:ln w="381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49214" name="Line 1054"/>
          <p:cNvSpPr>
            <a:spLocks noChangeShapeType="1"/>
          </p:cNvSpPr>
          <p:nvPr/>
        </p:nvSpPr>
        <p:spPr bwMode="auto">
          <a:xfrm>
            <a:off x="6858000" y="3886200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53269" name="Group 1055"/>
          <p:cNvGrpSpPr>
            <a:grpSpLocks/>
          </p:cNvGrpSpPr>
          <p:nvPr/>
        </p:nvGrpSpPr>
        <p:grpSpPr bwMode="auto">
          <a:xfrm>
            <a:off x="1447800" y="2743200"/>
            <a:ext cx="3886200" cy="1336675"/>
            <a:chOff x="2928" y="1712"/>
            <a:chExt cx="2448" cy="842"/>
          </a:xfrm>
        </p:grpSpPr>
        <p:sp>
          <p:nvSpPr>
            <p:cNvPr id="53279" name="Text Box 1056"/>
            <p:cNvSpPr txBox="1">
              <a:spLocks noChangeArrowheads="1"/>
            </p:cNvSpPr>
            <p:nvPr/>
          </p:nvSpPr>
          <p:spPr bwMode="auto">
            <a:xfrm>
              <a:off x="4616" y="1712"/>
              <a:ext cx="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000" b="1">
                  <a:effectLst/>
                </a:rPr>
                <a:t>+12.5 kV</a:t>
              </a:r>
            </a:p>
          </p:txBody>
        </p:sp>
        <p:sp>
          <p:nvSpPr>
            <p:cNvPr id="53280" name="Text Box 1057"/>
            <p:cNvSpPr txBox="1">
              <a:spLocks noChangeArrowheads="1"/>
            </p:cNvSpPr>
            <p:nvPr/>
          </p:nvSpPr>
          <p:spPr bwMode="auto">
            <a:xfrm>
              <a:off x="2928" y="2304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000" b="1">
                  <a:solidFill>
                    <a:schemeClr val="hlink"/>
                  </a:solidFill>
                  <a:effectLst/>
                </a:rPr>
                <a:t>-12.5 kV</a:t>
              </a:r>
            </a:p>
          </p:txBody>
        </p:sp>
        <p:sp>
          <p:nvSpPr>
            <p:cNvPr id="349218" name="AutoShape 1058"/>
            <p:cNvSpPr>
              <a:spLocks noChangeArrowheads="1"/>
            </p:cNvSpPr>
            <p:nvPr/>
          </p:nvSpPr>
          <p:spPr bwMode="auto">
            <a:xfrm rot="351774">
              <a:off x="3744" y="1872"/>
              <a:ext cx="190" cy="576"/>
            </a:xfrm>
            <a:prstGeom prst="lightningBol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9219" name="AutoShape 1059"/>
            <p:cNvSpPr>
              <a:spLocks noChangeArrowheads="1"/>
            </p:cNvSpPr>
            <p:nvPr/>
          </p:nvSpPr>
          <p:spPr bwMode="auto">
            <a:xfrm rot="351774">
              <a:off x="4272" y="1872"/>
              <a:ext cx="190" cy="576"/>
            </a:xfrm>
            <a:prstGeom prst="lightningBol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49220" name="Line 1060"/>
          <p:cNvSpPr>
            <a:spLocks noChangeShapeType="1"/>
          </p:cNvSpPr>
          <p:nvPr/>
        </p:nvSpPr>
        <p:spPr bwMode="auto">
          <a:xfrm flipH="1">
            <a:off x="4800600" y="54864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49221" name="Freeform 1061"/>
          <p:cNvSpPr>
            <a:spLocks/>
          </p:cNvSpPr>
          <p:nvPr/>
        </p:nvSpPr>
        <p:spPr bwMode="auto">
          <a:xfrm>
            <a:off x="1295400" y="3124200"/>
            <a:ext cx="3581400" cy="314325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1056" y="192"/>
              </a:cxn>
              <a:cxn ang="0">
                <a:pos x="2256" y="0"/>
              </a:cxn>
            </a:cxnLst>
            <a:rect l="0" t="0" r="r" b="b"/>
            <a:pathLst>
              <a:path w="2256" h="198">
                <a:moveTo>
                  <a:pt x="0" y="192"/>
                </a:moveTo>
                <a:cubicBezTo>
                  <a:pt x="354" y="192"/>
                  <a:pt x="654" y="198"/>
                  <a:pt x="1056" y="192"/>
                </a:cubicBezTo>
                <a:cubicBezTo>
                  <a:pt x="1458" y="186"/>
                  <a:pt x="1936" y="128"/>
                  <a:pt x="2256" y="0"/>
                </a:cubicBezTo>
              </a:path>
            </a:pathLst>
          </a:custGeom>
          <a:noFill/>
          <a:ln w="57150" cap="flat" cmpd="sng">
            <a:solidFill>
              <a:srgbClr val="FF33CC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49228" name="Rectangle 1068"/>
          <p:cNvSpPr>
            <a:spLocks noChangeArrowheads="1"/>
          </p:cNvSpPr>
          <p:nvPr/>
        </p:nvSpPr>
        <p:spPr bwMode="auto">
          <a:xfrm>
            <a:off x="1004888" y="6110288"/>
            <a:ext cx="4329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Pileup protection for 25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Symbol" pitchFamily="18" charset="2"/>
              </a:rPr>
              <a:t>m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s</a:t>
            </a:r>
          </a:p>
        </p:txBody>
      </p:sp>
      <p:grpSp>
        <p:nvGrpSpPr>
          <p:cNvPr id="8" name="Group 1062"/>
          <p:cNvGrpSpPr>
            <a:grpSpLocks/>
          </p:cNvGrpSpPr>
          <p:nvPr/>
        </p:nvGrpSpPr>
        <p:grpSpPr bwMode="auto">
          <a:xfrm>
            <a:off x="118334" y="914400"/>
            <a:ext cx="8992498" cy="5801958"/>
            <a:chOff x="144" y="624"/>
            <a:chExt cx="4800" cy="3024"/>
          </a:xfrm>
        </p:grpSpPr>
        <p:sp>
          <p:nvSpPr>
            <p:cNvPr id="53274" name="Text Box 1063" descr="Light upward diagonal"/>
            <p:cNvSpPr txBox="1">
              <a:spLocks noChangeArrowheads="1"/>
            </p:cNvSpPr>
            <p:nvPr/>
          </p:nvSpPr>
          <p:spPr bwMode="auto">
            <a:xfrm>
              <a:off x="3459" y="1361"/>
              <a:ext cx="1425" cy="18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chemeClr val="tx1"/>
                  </a:solidFill>
                  <a:effectLst/>
                </a:rPr>
                <a:t>Fig will be improved</a:t>
              </a:r>
            </a:p>
          </p:txBody>
        </p:sp>
        <p:pic>
          <p:nvPicPr>
            <p:cNvPr id="53275" name="Picture 1064" descr="Light upward diagona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624"/>
              <a:ext cx="4758" cy="3024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53276" name="Text Box 1065"/>
            <p:cNvSpPr txBox="1">
              <a:spLocks noChangeArrowheads="1"/>
            </p:cNvSpPr>
            <p:nvPr/>
          </p:nvSpPr>
          <p:spPr bwMode="auto">
            <a:xfrm>
              <a:off x="3097" y="2363"/>
              <a:ext cx="1847" cy="20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hlink"/>
                  </a:solidFill>
                  <a:effectLst/>
                </a:rPr>
                <a:t>~3 times higher rate</a:t>
              </a:r>
            </a:p>
          </p:txBody>
        </p:sp>
        <p:sp>
          <p:nvSpPr>
            <p:cNvPr id="53277" name="Text Box 1066" descr="Light upward diagonal"/>
            <p:cNvSpPr txBox="1">
              <a:spLocks noChangeArrowheads="1"/>
            </p:cNvSpPr>
            <p:nvPr/>
          </p:nvSpPr>
          <p:spPr bwMode="auto">
            <a:xfrm>
              <a:off x="885" y="2105"/>
              <a:ext cx="709" cy="22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solidFill>
                    <a:schemeClr val="bg2"/>
                  </a:solidFill>
                  <a:effectLst/>
                </a:rPr>
                <a:t>DC</a:t>
              </a:r>
            </a:p>
          </p:txBody>
        </p:sp>
        <p:sp>
          <p:nvSpPr>
            <p:cNvPr id="53278" name="Text Box 1067" descr="Light upward diagonal"/>
            <p:cNvSpPr txBox="1">
              <a:spLocks noChangeArrowheads="1"/>
            </p:cNvSpPr>
            <p:nvPr/>
          </p:nvSpPr>
          <p:spPr bwMode="auto">
            <a:xfrm>
              <a:off x="2923" y="1237"/>
              <a:ext cx="1133" cy="22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solidFill>
                    <a:schemeClr val="bg2"/>
                  </a:solidFill>
                  <a:effectLst/>
                </a:rPr>
                <a:t>kicked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221" grpId="0" animBg="1"/>
      <p:bldP spid="349228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51" name="Rectangle 15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TPC - the active target</a:t>
            </a:r>
          </a:p>
        </p:txBody>
      </p:sp>
      <p:pic>
        <p:nvPicPr>
          <p:cNvPr id="54275" name="Picture 21" descr="Light upward diago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963" y="1503363"/>
            <a:ext cx="5202237" cy="38465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42358" name="Rectangle 22" descr="Light upward diagonal"/>
          <p:cNvSpPr>
            <a:spLocks noChangeArrowheads="1"/>
          </p:cNvSpPr>
          <p:nvPr/>
        </p:nvSpPr>
        <p:spPr bwMode="auto">
          <a:xfrm>
            <a:off x="5534025" y="1876425"/>
            <a:ext cx="3429000" cy="35086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90500" indent="-190500" algn="l">
              <a:spcAft>
                <a:spcPct val="75000"/>
              </a:spcAft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10 bar </a:t>
            </a: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ultra-pure H</a:t>
            </a:r>
            <a:r>
              <a:rPr lang="en-US" sz="2400" baseline="-25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sz="2400" baseline="-250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90500" indent="-190500" algn="l">
              <a:spcAft>
                <a:spcPct val="75000"/>
              </a:spcAft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2.0 kV/cm drift field </a:t>
            </a:r>
          </a:p>
          <a:p>
            <a:pPr marL="190500" indent="-190500" algn="l">
              <a:spcAft>
                <a:spcPct val="75000"/>
              </a:spcAft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~ 5.4 kV on 3.5 mm anode half gap</a:t>
            </a:r>
          </a:p>
          <a:p>
            <a:pPr marL="190500" indent="-190500" algn="l">
              <a:spcAft>
                <a:spcPct val="75000"/>
              </a:spcAft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bakeable glass/ceramic materials</a:t>
            </a:r>
          </a:p>
        </p:txBody>
      </p:sp>
      <p:sp>
        <p:nvSpPr>
          <p:cNvPr id="142359" name="Rectangle 23"/>
          <p:cNvSpPr>
            <a:spLocks noChangeArrowheads="1"/>
          </p:cNvSpPr>
          <p:nvPr/>
        </p:nvSpPr>
        <p:spPr bwMode="auto">
          <a:xfrm>
            <a:off x="752136" y="5829300"/>
            <a:ext cx="7628691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Operation with pure H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challenging, R&amp;D @ PNPI, PSI</a:t>
            </a:r>
            <a:endParaRPr lang="de-DE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25" name="Rectangle 101"/>
          <p:cNvSpPr>
            <a:spLocks noChangeArrowheads="1"/>
          </p:cNvSpPr>
          <p:nvPr/>
        </p:nvSpPr>
        <p:spPr bwMode="auto">
          <a:xfrm>
            <a:off x="76200" y="990600"/>
            <a:ext cx="8991600" cy="5791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1" hangingPunct="1">
              <a:spcBef>
                <a:spcPct val="50000"/>
              </a:spcBef>
              <a:defRPr/>
            </a:pPr>
            <a:endParaRPr lang="de-DE" sz="2800"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TPC - the active target</a:t>
            </a:r>
          </a:p>
        </p:txBody>
      </p:sp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4689475" y="2900363"/>
            <a:ext cx="53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  <a:effectLst/>
                <a:latin typeface="Symbol" pitchFamily="18" charset="2"/>
              </a:rPr>
              <a:t>m</a:t>
            </a:r>
            <a:r>
              <a:rPr lang="en-US" sz="2400">
                <a:solidFill>
                  <a:schemeClr val="bg2"/>
                </a:solidFill>
                <a:effectLst/>
              </a:rPr>
              <a:t>p</a:t>
            </a:r>
          </a:p>
        </p:txBody>
      </p:sp>
      <p:grpSp>
        <p:nvGrpSpPr>
          <p:cNvPr id="55301" name="Group 6"/>
          <p:cNvGrpSpPr>
            <a:grpSpLocks/>
          </p:cNvGrpSpPr>
          <p:nvPr/>
        </p:nvGrpSpPr>
        <p:grpSpPr bwMode="auto">
          <a:xfrm>
            <a:off x="1476375" y="1576388"/>
            <a:ext cx="5743575" cy="3105150"/>
            <a:chOff x="912" y="1920"/>
            <a:chExt cx="3618" cy="1956"/>
          </a:xfrm>
        </p:grpSpPr>
        <p:sp>
          <p:nvSpPr>
            <p:cNvPr id="154631" name="AutoShape 7"/>
            <p:cNvSpPr>
              <a:spLocks noChangeArrowheads="1"/>
            </p:cNvSpPr>
            <p:nvPr/>
          </p:nvSpPr>
          <p:spPr bwMode="auto">
            <a:xfrm>
              <a:off x="912" y="1926"/>
              <a:ext cx="3618" cy="1950"/>
            </a:xfrm>
            <a:prstGeom prst="cube">
              <a:avLst>
                <a:gd name="adj" fmla="val 34255"/>
              </a:avLst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32" name="Line 8"/>
            <p:cNvSpPr>
              <a:spLocks noChangeShapeType="1"/>
            </p:cNvSpPr>
            <p:nvPr/>
          </p:nvSpPr>
          <p:spPr bwMode="auto">
            <a:xfrm flipV="1">
              <a:off x="924" y="3186"/>
              <a:ext cx="666" cy="678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33" name="Line 9"/>
            <p:cNvSpPr>
              <a:spLocks noChangeShapeType="1"/>
            </p:cNvSpPr>
            <p:nvPr/>
          </p:nvSpPr>
          <p:spPr bwMode="auto">
            <a:xfrm>
              <a:off x="1584" y="1920"/>
              <a:ext cx="1" cy="127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34" name="Line 10"/>
            <p:cNvSpPr>
              <a:spLocks noChangeShapeType="1"/>
            </p:cNvSpPr>
            <p:nvPr/>
          </p:nvSpPr>
          <p:spPr bwMode="auto">
            <a:xfrm flipH="1">
              <a:off x="1584" y="3198"/>
              <a:ext cx="2946" cy="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4635" name="Line 11"/>
          <p:cNvSpPr>
            <a:spLocks noChangeShapeType="1"/>
          </p:cNvSpPr>
          <p:nvPr/>
        </p:nvSpPr>
        <p:spPr bwMode="auto">
          <a:xfrm>
            <a:off x="241300" y="2667000"/>
            <a:ext cx="1152525" cy="14605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37" name="Line 13"/>
          <p:cNvSpPr>
            <a:spLocks noChangeShapeType="1"/>
          </p:cNvSpPr>
          <p:nvPr/>
        </p:nvSpPr>
        <p:spPr bwMode="auto">
          <a:xfrm flipV="1">
            <a:off x="1622425" y="3565525"/>
            <a:ext cx="1038225" cy="1066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38" name="Line 14"/>
          <p:cNvSpPr>
            <a:spLocks noChangeShapeType="1"/>
          </p:cNvSpPr>
          <p:nvPr/>
        </p:nvSpPr>
        <p:spPr bwMode="auto">
          <a:xfrm flipV="1">
            <a:off x="1727200" y="3556000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39" name="Line 15"/>
          <p:cNvSpPr>
            <a:spLocks noChangeShapeType="1"/>
          </p:cNvSpPr>
          <p:nvPr/>
        </p:nvSpPr>
        <p:spPr bwMode="auto">
          <a:xfrm flipV="1">
            <a:off x="1851025" y="3536950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40" name="Line 16"/>
          <p:cNvSpPr>
            <a:spLocks noChangeShapeType="1"/>
          </p:cNvSpPr>
          <p:nvPr/>
        </p:nvSpPr>
        <p:spPr bwMode="auto">
          <a:xfrm flipV="1">
            <a:off x="1946275" y="3536950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 flipV="1">
            <a:off x="2041525" y="354647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 flipV="1">
            <a:off x="2136775" y="3556000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43" name="Line 19"/>
          <p:cNvSpPr>
            <a:spLocks noChangeShapeType="1"/>
          </p:cNvSpPr>
          <p:nvPr/>
        </p:nvSpPr>
        <p:spPr bwMode="auto">
          <a:xfrm flipV="1">
            <a:off x="223202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44" name="Line 20"/>
          <p:cNvSpPr>
            <a:spLocks noChangeShapeType="1"/>
          </p:cNvSpPr>
          <p:nvPr/>
        </p:nvSpPr>
        <p:spPr bwMode="auto">
          <a:xfrm flipV="1">
            <a:off x="232727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 flipV="1">
            <a:off x="242252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46" name="Line 22"/>
          <p:cNvSpPr>
            <a:spLocks noChangeShapeType="1"/>
          </p:cNvSpPr>
          <p:nvPr/>
        </p:nvSpPr>
        <p:spPr bwMode="auto">
          <a:xfrm flipV="1">
            <a:off x="251777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47" name="Line 23"/>
          <p:cNvSpPr>
            <a:spLocks noChangeShapeType="1"/>
          </p:cNvSpPr>
          <p:nvPr/>
        </p:nvSpPr>
        <p:spPr bwMode="auto">
          <a:xfrm flipV="1">
            <a:off x="261302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48" name="Line 24"/>
          <p:cNvSpPr>
            <a:spLocks noChangeShapeType="1"/>
          </p:cNvSpPr>
          <p:nvPr/>
        </p:nvSpPr>
        <p:spPr bwMode="auto">
          <a:xfrm flipV="1">
            <a:off x="270827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49" name="Line 25"/>
          <p:cNvSpPr>
            <a:spLocks noChangeShapeType="1"/>
          </p:cNvSpPr>
          <p:nvPr/>
        </p:nvSpPr>
        <p:spPr bwMode="auto">
          <a:xfrm flipV="1">
            <a:off x="280352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50" name="Line 26"/>
          <p:cNvSpPr>
            <a:spLocks noChangeShapeType="1"/>
          </p:cNvSpPr>
          <p:nvPr/>
        </p:nvSpPr>
        <p:spPr bwMode="auto">
          <a:xfrm flipV="1">
            <a:off x="289877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51" name="Line 27"/>
          <p:cNvSpPr>
            <a:spLocks noChangeShapeType="1"/>
          </p:cNvSpPr>
          <p:nvPr/>
        </p:nvSpPr>
        <p:spPr bwMode="auto">
          <a:xfrm flipV="1">
            <a:off x="299402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52" name="Line 28"/>
          <p:cNvSpPr>
            <a:spLocks noChangeShapeType="1"/>
          </p:cNvSpPr>
          <p:nvPr/>
        </p:nvSpPr>
        <p:spPr bwMode="auto">
          <a:xfrm flipV="1">
            <a:off x="308927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53" name="Line 29"/>
          <p:cNvSpPr>
            <a:spLocks noChangeShapeType="1"/>
          </p:cNvSpPr>
          <p:nvPr/>
        </p:nvSpPr>
        <p:spPr bwMode="auto">
          <a:xfrm flipV="1">
            <a:off x="318452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54" name="Line 30"/>
          <p:cNvSpPr>
            <a:spLocks noChangeShapeType="1"/>
          </p:cNvSpPr>
          <p:nvPr/>
        </p:nvSpPr>
        <p:spPr bwMode="auto">
          <a:xfrm flipV="1">
            <a:off x="327977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55" name="Line 31"/>
          <p:cNvSpPr>
            <a:spLocks noChangeShapeType="1"/>
          </p:cNvSpPr>
          <p:nvPr/>
        </p:nvSpPr>
        <p:spPr bwMode="auto">
          <a:xfrm flipV="1">
            <a:off x="337502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56" name="Line 32"/>
          <p:cNvSpPr>
            <a:spLocks noChangeShapeType="1"/>
          </p:cNvSpPr>
          <p:nvPr/>
        </p:nvSpPr>
        <p:spPr bwMode="auto">
          <a:xfrm flipV="1">
            <a:off x="347027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57" name="Line 33"/>
          <p:cNvSpPr>
            <a:spLocks noChangeShapeType="1"/>
          </p:cNvSpPr>
          <p:nvPr/>
        </p:nvSpPr>
        <p:spPr bwMode="auto">
          <a:xfrm flipV="1">
            <a:off x="356552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58" name="Line 34"/>
          <p:cNvSpPr>
            <a:spLocks noChangeShapeType="1"/>
          </p:cNvSpPr>
          <p:nvPr/>
        </p:nvSpPr>
        <p:spPr bwMode="auto">
          <a:xfrm flipV="1">
            <a:off x="366077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59" name="Line 35"/>
          <p:cNvSpPr>
            <a:spLocks noChangeShapeType="1"/>
          </p:cNvSpPr>
          <p:nvPr/>
        </p:nvSpPr>
        <p:spPr bwMode="auto">
          <a:xfrm flipV="1">
            <a:off x="375602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60" name="Line 36"/>
          <p:cNvSpPr>
            <a:spLocks noChangeShapeType="1"/>
          </p:cNvSpPr>
          <p:nvPr/>
        </p:nvSpPr>
        <p:spPr bwMode="auto">
          <a:xfrm flipV="1">
            <a:off x="385127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61" name="Line 37"/>
          <p:cNvSpPr>
            <a:spLocks noChangeShapeType="1"/>
          </p:cNvSpPr>
          <p:nvPr/>
        </p:nvSpPr>
        <p:spPr bwMode="auto">
          <a:xfrm flipV="1">
            <a:off x="394652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62" name="Line 38"/>
          <p:cNvSpPr>
            <a:spLocks noChangeShapeType="1"/>
          </p:cNvSpPr>
          <p:nvPr/>
        </p:nvSpPr>
        <p:spPr bwMode="auto">
          <a:xfrm flipV="1">
            <a:off x="404177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63" name="Line 39"/>
          <p:cNvSpPr>
            <a:spLocks noChangeShapeType="1"/>
          </p:cNvSpPr>
          <p:nvPr/>
        </p:nvSpPr>
        <p:spPr bwMode="auto">
          <a:xfrm flipV="1">
            <a:off x="413702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64" name="Line 40"/>
          <p:cNvSpPr>
            <a:spLocks noChangeShapeType="1"/>
          </p:cNvSpPr>
          <p:nvPr/>
        </p:nvSpPr>
        <p:spPr bwMode="auto">
          <a:xfrm flipV="1">
            <a:off x="423227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65" name="Line 41"/>
          <p:cNvSpPr>
            <a:spLocks noChangeShapeType="1"/>
          </p:cNvSpPr>
          <p:nvPr/>
        </p:nvSpPr>
        <p:spPr bwMode="auto">
          <a:xfrm flipV="1">
            <a:off x="432752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66" name="Line 42"/>
          <p:cNvSpPr>
            <a:spLocks noChangeShapeType="1"/>
          </p:cNvSpPr>
          <p:nvPr/>
        </p:nvSpPr>
        <p:spPr bwMode="auto">
          <a:xfrm flipV="1">
            <a:off x="442277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67" name="Line 43"/>
          <p:cNvSpPr>
            <a:spLocks noChangeShapeType="1"/>
          </p:cNvSpPr>
          <p:nvPr/>
        </p:nvSpPr>
        <p:spPr bwMode="auto">
          <a:xfrm flipV="1">
            <a:off x="451802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68" name="Line 44"/>
          <p:cNvSpPr>
            <a:spLocks noChangeShapeType="1"/>
          </p:cNvSpPr>
          <p:nvPr/>
        </p:nvSpPr>
        <p:spPr bwMode="auto">
          <a:xfrm flipV="1">
            <a:off x="461327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69" name="Line 45"/>
          <p:cNvSpPr>
            <a:spLocks noChangeShapeType="1"/>
          </p:cNvSpPr>
          <p:nvPr/>
        </p:nvSpPr>
        <p:spPr bwMode="auto">
          <a:xfrm flipV="1">
            <a:off x="470852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70" name="Line 46"/>
          <p:cNvSpPr>
            <a:spLocks noChangeShapeType="1"/>
          </p:cNvSpPr>
          <p:nvPr/>
        </p:nvSpPr>
        <p:spPr bwMode="auto">
          <a:xfrm flipV="1">
            <a:off x="480377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71" name="Line 47"/>
          <p:cNvSpPr>
            <a:spLocks noChangeShapeType="1"/>
          </p:cNvSpPr>
          <p:nvPr/>
        </p:nvSpPr>
        <p:spPr bwMode="auto">
          <a:xfrm flipV="1">
            <a:off x="489902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72" name="Line 48"/>
          <p:cNvSpPr>
            <a:spLocks noChangeShapeType="1"/>
          </p:cNvSpPr>
          <p:nvPr/>
        </p:nvSpPr>
        <p:spPr bwMode="auto">
          <a:xfrm flipV="1">
            <a:off x="499427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73" name="Line 49"/>
          <p:cNvSpPr>
            <a:spLocks noChangeShapeType="1"/>
          </p:cNvSpPr>
          <p:nvPr/>
        </p:nvSpPr>
        <p:spPr bwMode="auto">
          <a:xfrm flipV="1">
            <a:off x="508952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74" name="Line 50"/>
          <p:cNvSpPr>
            <a:spLocks noChangeShapeType="1"/>
          </p:cNvSpPr>
          <p:nvPr/>
        </p:nvSpPr>
        <p:spPr bwMode="auto">
          <a:xfrm flipV="1">
            <a:off x="518477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75" name="Line 51"/>
          <p:cNvSpPr>
            <a:spLocks noChangeShapeType="1"/>
          </p:cNvSpPr>
          <p:nvPr/>
        </p:nvSpPr>
        <p:spPr bwMode="auto">
          <a:xfrm flipV="1">
            <a:off x="528002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76" name="Line 52"/>
          <p:cNvSpPr>
            <a:spLocks noChangeShapeType="1"/>
          </p:cNvSpPr>
          <p:nvPr/>
        </p:nvSpPr>
        <p:spPr bwMode="auto">
          <a:xfrm flipV="1">
            <a:off x="537527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77" name="Line 53"/>
          <p:cNvSpPr>
            <a:spLocks noChangeShapeType="1"/>
          </p:cNvSpPr>
          <p:nvPr/>
        </p:nvSpPr>
        <p:spPr bwMode="auto">
          <a:xfrm flipV="1">
            <a:off x="547052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78" name="Line 54"/>
          <p:cNvSpPr>
            <a:spLocks noChangeShapeType="1"/>
          </p:cNvSpPr>
          <p:nvPr/>
        </p:nvSpPr>
        <p:spPr bwMode="auto">
          <a:xfrm flipV="1">
            <a:off x="556577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79" name="Line 55"/>
          <p:cNvSpPr>
            <a:spLocks noChangeShapeType="1"/>
          </p:cNvSpPr>
          <p:nvPr/>
        </p:nvSpPr>
        <p:spPr bwMode="auto">
          <a:xfrm flipV="1">
            <a:off x="566102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80" name="Line 56"/>
          <p:cNvSpPr>
            <a:spLocks noChangeShapeType="1"/>
          </p:cNvSpPr>
          <p:nvPr/>
        </p:nvSpPr>
        <p:spPr bwMode="auto">
          <a:xfrm flipV="1">
            <a:off x="575627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81" name="Line 57"/>
          <p:cNvSpPr>
            <a:spLocks noChangeShapeType="1"/>
          </p:cNvSpPr>
          <p:nvPr/>
        </p:nvSpPr>
        <p:spPr bwMode="auto">
          <a:xfrm flipV="1">
            <a:off x="585152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82" name="Line 58"/>
          <p:cNvSpPr>
            <a:spLocks noChangeShapeType="1"/>
          </p:cNvSpPr>
          <p:nvPr/>
        </p:nvSpPr>
        <p:spPr bwMode="auto">
          <a:xfrm flipV="1">
            <a:off x="5895975" y="3633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83" name="Line 59"/>
          <p:cNvSpPr>
            <a:spLocks noChangeShapeType="1"/>
          </p:cNvSpPr>
          <p:nvPr/>
        </p:nvSpPr>
        <p:spPr bwMode="auto">
          <a:xfrm flipV="1">
            <a:off x="604202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84" name="Line 60"/>
          <p:cNvSpPr>
            <a:spLocks noChangeShapeType="1"/>
          </p:cNvSpPr>
          <p:nvPr/>
        </p:nvSpPr>
        <p:spPr bwMode="auto">
          <a:xfrm flipV="1">
            <a:off x="6137275" y="356552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85" name="Line 61"/>
          <p:cNvSpPr>
            <a:spLocks noChangeShapeType="1"/>
          </p:cNvSpPr>
          <p:nvPr/>
        </p:nvSpPr>
        <p:spPr bwMode="auto">
          <a:xfrm>
            <a:off x="1593850" y="4556125"/>
            <a:ext cx="4686300" cy="1588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86" name="Line 62"/>
          <p:cNvSpPr>
            <a:spLocks noChangeShapeType="1"/>
          </p:cNvSpPr>
          <p:nvPr/>
        </p:nvSpPr>
        <p:spPr bwMode="auto">
          <a:xfrm>
            <a:off x="1679575" y="4470400"/>
            <a:ext cx="4686300" cy="1588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87" name="Line 63"/>
          <p:cNvSpPr>
            <a:spLocks noChangeShapeType="1"/>
          </p:cNvSpPr>
          <p:nvPr/>
        </p:nvSpPr>
        <p:spPr bwMode="auto">
          <a:xfrm>
            <a:off x="1765300" y="4384675"/>
            <a:ext cx="4686300" cy="1588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88" name="Line 64"/>
          <p:cNvSpPr>
            <a:spLocks noChangeShapeType="1"/>
          </p:cNvSpPr>
          <p:nvPr/>
        </p:nvSpPr>
        <p:spPr bwMode="auto">
          <a:xfrm>
            <a:off x="1851025" y="4298950"/>
            <a:ext cx="4686300" cy="1588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89" name="Line 65"/>
          <p:cNvSpPr>
            <a:spLocks noChangeShapeType="1"/>
          </p:cNvSpPr>
          <p:nvPr/>
        </p:nvSpPr>
        <p:spPr bwMode="auto">
          <a:xfrm>
            <a:off x="1936750" y="4213225"/>
            <a:ext cx="4686300" cy="1588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90" name="Line 66"/>
          <p:cNvSpPr>
            <a:spLocks noChangeShapeType="1"/>
          </p:cNvSpPr>
          <p:nvPr/>
        </p:nvSpPr>
        <p:spPr bwMode="auto">
          <a:xfrm>
            <a:off x="2022475" y="4127500"/>
            <a:ext cx="4686300" cy="1588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91" name="Line 67"/>
          <p:cNvSpPr>
            <a:spLocks noChangeShapeType="1"/>
          </p:cNvSpPr>
          <p:nvPr/>
        </p:nvSpPr>
        <p:spPr bwMode="auto">
          <a:xfrm>
            <a:off x="2108200" y="4041775"/>
            <a:ext cx="4686300" cy="1588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92" name="Line 68"/>
          <p:cNvSpPr>
            <a:spLocks noChangeShapeType="1"/>
          </p:cNvSpPr>
          <p:nvPr/>
        </p:nvSpPr>
        <p:spPr bwMode="auto">
          <a:xfrm>
            <a:off x="2193925" y="3956050"/>
            <a:ext cx="4686300" cy="1588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93" name="Line 69"/>
          <p:cNvSpPr>
            <a:spLocks noChangeShapeType="1"/>
          </p:cNvSpPr>
          <p:nvPr/>
        </p:nvSpPr>
        <p:spPr bwMode="auto">
          <a:xfrm>
            <a:off x="2279650" y="3870325"/>
            <a:ext cx="4686300" cy="1588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94" name="Line 70"/>
          <p:cNvSpPr>
            <a:spLocks noChangeShapeType="1"/>
          </p:cNvSpPr>
          <p:nvPr/>
        </p:nvSpPr>
        <p:spPr bwMode="auto">
          <a:xfrm>
            <a:off x="2365375" y="3784600"/>
            <a:ext cx="4686300" cy="1588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95" name="Line 71"/>
          <p:cNvSpPr>
            <a:spLocks noChangeShapeType="1"/>
          </p:cNvSpPr>
          <p:nvPr/>
        </p:nvSpPr>
        <p:spPr bwMode="auto">
          <a:xfrm>
            <a:off x="2451100" y="3698875"/>
            <a:ext cx="4686300" cy="1588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696" name="Line 72"/>
          <p:cNvSpPr>
            <a:spLocks noChangeShapeType="1"/>
          </p:cNvSpPr>
          <p:nvPr/>
        </p:nvSpPr>
        <p:spPr bwMode="auto">
          <a:xfrm>
            <a:off x="2536825" y="3613150"/>
            <a:ext cx="4686300" cy="1588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5363" name="Text Box 73" descr="Light upward diagonal"/>
          <p:cNvSpPr txBox="1">
            <a:spLocks noChangeArrowheads="1"/>
          </p:cNvSpPr>
          <p:nvPr/>
        </p:nvSpPr>
        <p:spPr bwMode="auto">
          <a:xfrm>
            <a:off x="6838950" y="2233613"/>
            <a:ext cx="3048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2A6C00"/>
                </a:solidFill>
                <a:effectLst/>
              </a:rPr>
              <a:t>E</a:t>
            </a:r>
          </a:p>
        </p:txBody>
      </p:sp>
      <p:sp>
        <p:nvSpPr>
          <p:cNvPr id="154698" name="Line 74"/>
          <p:cNvSpPr>
            <a:spLocks noChangeShapeType="1"/>
          </p:cNvSpPr>
          <p:nvPr/>
        </p:nvSpPr>
        <p:spPr bwMode="auto">
          <a:xfrm>
            <a:off x="6819900" y="2185988"/>
            <a:ext cx="0" cy="1504950"/>
          </a:xfrm>
          <a:prstGeom prst="line">
            <a:avLst/>
          </a:prstGeom>
          <a:noFill/>
          <a:ln w="19050">
            <a:solidFill>
              <a:srgbClr val="2A6C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699" name="Oval 75"/>
          <p:cNvSpPr>
            <a:spLocks noChangeArrowheads="1"/>
          </p:cNvSpPr>
          <p:nvPr/>
        </p:nvSpPr>
        <p:spPr bwMode="auto">
          <a:xfrm>
            <a:off x="2089150" y="2832100"/>
            <a:ext cx="88900" cy="88900"/>
          </a:xfrm>
          <a:prstGeom prst="ellipse">
            <a:avLst/>
          </a:prstGeom>
          <a:solidFill>
            <a:srgbClr val="008040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701" name="Oval 77"/>
          <p:cNvSpPr>
            <a:spLocks noChangeArrowheads="1"/>
          </p:cNvSpPr>
          <p:nvPr/>
        </p:nvSpPr>
        <p:spPr bwMode="auto">
          <a:xfrm>
            <a:off x="2384425" y="2908300"/>
            <a:ext cx="88900" cy="88900"/>
          </a:xfrm>
          <a:prstGeom prst="ellipse">
            <a:avLst/>
          </a:prstGeom>
          <a:solidFill>
            <a:srgbClr val="008040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703" name="Oval 79"/>
          <p:cNvSpPr>
            <a:spLocks noChangeArrowheads="1"/>
          </p:cNvSpPr>
          <p:nvPr/>
        </p:nvSpPr>
        <p:spPr bwMode="auto">
          <a:xfrm>
            <a:off x="2670175" y="2927350"/>
            <a:ext cx="88900" cy="88900"/>
          </a:xfrm>
          <a:prstGeom prst="ellipse">
            <a:avLst/>
          </a:prstGeom>
          <a:solidFill>
            <a:srgbClr val="008040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705" name="Oval 81"/>
          <p:cNvSpPr>
            <a:spLocks noChangeArrowheads="1"/>
          </p:cNvSpPr>
          <p:nvPr/>
        </p:nvSpPr>
        <p:spPr bwMode="auto">
          <a:xfrm>
            <a:off x="2936875" y="2965450"/>
            <a:ext cx="88900" cy="88900"/>
          </a:xfrm>
          <a:prstGeom prst="ellipse">
            <a:avLst/>
          </a:prstGeom>
          <a:solidFill>
            <a:srgbClr val="008040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707" name="Oval 83"/>
          <p:cNvSpPr>
            <a:spLocks noChangeArrowheads="1"/>
          </p:cNvSpPr>
          <p:nvPr/>
        </p:nvSpPr>
        <p:spPr bwMode="auto">
          <a:xfrm>
            <a:off x="3241675" y="2994025"/>
            <a:ext cx="88900" cy="88900"/>
          </a:xfrm>
          <a:prstGeom prst="ellipse">
            <a:avLst/>
          </a:prstGeom>
          <a:solidFill>
            <a:srgbClr val="008040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709" name="Oval 85"/>
          <p:cNvSpPr>
            <a:spLocks noChangeArrowheads="1"/>
          </p:cNvSpPr>
          <p:nvPr/>
        </p:nvSpPr>
        <p:spPr bwMode="auto">
          <a:xfrm>
            <a:off x="3517900" y="3022600"/>
            <a:ext cx="88900" cy="88900"/>
          </a:xfrm>
          <a:prstGeom prst="ellipse">
            <a:avLst/>
          </a:prstGeom>
          <a:solidFill>
            <a:srgbClr val="008040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711" name="Oval 87"/>
          <p:cNvSpPr>
            <a:spLocks noChangeArrowheads="1"/>
          </p:cNvSpPr>
          <p:nvPr/>
        </p:nvSpPr>
        <p:spPr bwMode="auto">
          <a:xfrm>
            <a:off x="3803650" y="3032125"/>
            <a:ext cx="88900" cy="88900"/>
          </a:xfrm>
          <a:prstGeom prst="ellipse">
            <a:avLst/>
          </a:prstGeom>
          <a:solidFill>
            <a:srgbClr val="008040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713" name="Oval 89"/>
          <p:cNvSpPr>
            <a:spLocks noChangeArrowheads="1"/>
          </p:cNvSpPr>
          <p:nvPr/>
        </p:nvSpPr>
        <p:spPr bwMode="auto">
          <a:xfrm>
            <a:off x="4051300" y="3098800"/>
            <a:ext cx="88900" cy="88900"/>
          </a:xfrm>
          <a:prstGeom prst="ellipse">
            <a:avLst/>
          </a:prstGeom>
          <a:solidFill>
            <a:srgbClr val="008040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715" name="Oval 91"/>
          <p:cNvSpPr>
            <a:spLocks noChangeArrowheads="1"/>
          </p:cNvSpPr>
          <p:nvPr/>
        </p:nvSpPr>
        <p:spPr bwMode="auto">
          <a:xfrm>
            <a:off x="4308475" y="3117850"/>
            <a:ext cx="88900" cy="88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717" name="Oval 93"/>
          <p:cNvSpPr>
            <a:spLocks noChangeArrowheads="1"/>
          </p:cNvSpPr>
          <p:nvPr/>
        </p:nvSpPr>
        <p:spPr bwMode="auto">
          <a:xfrm>
            <a:off x="4546600" y="3117850"/>
            <a:ext cx="88900" cy="88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719" name="Text Box 95" descr="Light upward diagonal"/>
          <p:cNvSpPr txBox="1">
            <a:spLocks noChangeArrowheads="1"/>
          </p:cNvSpPr>
          <p:nvPr/>
        </p:nvSpPr>
        <p:spPr bwMode="auto">
          <a:xfrm>
            <a:off x="3333750" y="2728913"/>
            <a:ext cx="43815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accent2"/>
                </a:solidFill>
                <a:effectLst/>
              </a:rPr>
              <a:t>e</a:t>
            </a:r>
            <a:r>
              <a:rPr lang="en-US" sz="1600" b="1" baseline="30000">
                <a:solidFill>
                  <a:schemeClr val="accent2"/>
                </a:solidFill>
                <a:effectLst/>
              </a:rPr>
              <a:t>-</a:t>
            </a:r>
          </a:p>
        </p:txBody>
      </p:sp>
      <p:sp>
        <p:nvSpPr>
          <p:cNvPr id="154720" name="Line 96"/>
          <p:cNvSpPr>
            <a:spLocks noChangeShapeType="1"/>
          </p:cNvSpPr>
          <p:nvPr/>
        </p:nvSpPr>
        <p:spPr bwMode="auto">
          <a:xfrm>
            <a:off x="1476375" y="3481388"/>
            <a:ext cx="2438400" cy="533400"/>
          </a:xfrm>
          <a:prstGeom prst="line">
            <a:avLst/>
          </a:prstGeom>
          <a:noFill/>
          <a:ln w="63500">
            <a:solidFill>
              <a:srgbClr val="00804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721" name="Line 97"/>
          <p:cNvSpPr>
            <a:spLocks noChangeShapeType="1"/>
          </p:cNvSpPr>
          <p:nvPr/>
        </p:nvSpPr>
        <p:spPr bwMode="auto">
          <a:xfrm flipV="1">
            <a:off x="2162175" y="3862388"/>
            <a:ext cx="2514600" cy="152400"/>
          </a:xfrm>
          <a:prstGeom prst="line">
            <a:avLst/>
          </a:prstGeom>
          <a:noFill/>
          <a:ln w="63500">
            <a:solidFill>
              <a:srgbClr val="00804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722" name="Line 98"/>
          <p:cNvSpPr>
            <a:spLocks noChangeShapeType="1"/>
          </p:cNvSpPr>
          <p:nvPr/>
        </p:nvSpPr>
        <p:spPr bwMode="auto">
          <a:xfrm rot="480000">
            <a:off x="3462338" y="3938588"/>
            <a:ext cx="457200" cy="7620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723" name="Line 99"/>
          <p:cNvSpPr>
            <a:spLocks noChangeShapeType="1"/>
          </p:cNvSpPr>
          <p:nvPr/>
        </p:nvSpPr>
        <p:spPr bwMode="auto">
          <a:xfrm rot="21300000" flipV="1">
            <a:off x="4295775" y="3862388"/>
            <a:ext cx="381000" cy="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724" name="Line 100"/>
          <p:cNvSpPr>
            <a:spLocks noChangeShapeType="1"/>
          </p:cNvSpPr>
          <p:nvPr/>
        </p:nvSpPr>
        <p:spPr bwMode="auto">
          <a:xfrm rot="1200000" flipV="1">
            <a:off x="2162175" y="2795588"/>
            <a:ext cx="152400" cy="76200"/>
          </a:xfrm>
          <a:prstGeom prst="line">
            <a:avLst/>
          </a:prstGeom>
          <a:noFill/>
          <a:ln w="63500">
            <a:solidFill>
              <a:srgbClr val="00804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5391" name="Rectangle 105"/>
          <p:cNvSpPr>
            <a:spLocks noChangeArrowheads="1"/>
          </p:cNvSpPr>
          <p:nvPr/>
        </p:nvSpPr>
        <p:spPr bwMode="auto">
          <a:xfrm>
            <a:off x="974725" y="2271713"/>
            <a:ext cx="428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effectLst/>
                <a:latin typeface="Symbol" pitchFamily="18" charset="2"/>
              </a:rPr>
              <a:t>m</a:t>
            </a:r>
            <a:r>
              <a:rPr lang="en-US" sz="2400" baseline="30000">
                <a:solidFill>
                  <a:schemeClr val="bg1"/>
                </a:solidFill>
                <a:effectLst/>
              </a:rPr>
              <a:t>-</a:t>
            </a:r>
            <a:endParaRPr lang="de-DE" sz="2400" baseline="30000">
              <a:solidFill>
                <a:schemeClr val="bg1"/>
              </a:solidFill>
              <a:effectLst/>
            </a:endParaRPr>
          </a:p>
        </p:txBody>
      </p:sp>
      <p:sp>
        <p:nvSpPr>
          <p:cNvPr id="154733" name="Text Box 109"/>
          <p:cNvSpPr txBox="1">
            <a:spLocks noChangeArrowheads="1"/>
          </p:cNvSpPr>
          <p:nvPr/>
        </p:nvSpPr>
        <p:spPr bwMode="auto">
          <a:xfrm>
            <a:off x="152400" y="914400"/>
            <a:ext cx="4175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sz="2400">
                <a:solidFill>
                  <a:srgbClr val="009900"/>
                </a:solidFill>
                <a:effectLst/>
                <a:latin typeface="Symbol" pitchFamily="18" charset="2"/>
                <a:sym typeface="Symbol" pitchFamily="18" charset="2"/>
              </a:rPr>
              <a:t>m</a:t>
            </a:r>
            <a:r>
              <a:rPr lang="de-DE" sz="2400">
                <a:solidFill>
                  <a:srgbClr val="009900"/>
                </a:solidFill>
                <a:effectLst/>
                <a:sym typeface="Symbol" pitchFamily="18" charset="2"/>
              </a:rPr>
              <a:t> entrance: lower energy loss</a:t>
            </a:r>
          </a:p>
        </p:txBody>
      </p:sp>
      <p:grpSp>
        <p:nvGrpSpPr>
          <p:cNvPr id="3" name="Group 113"/>
          <p:cNvGrpSpPr>
            <a:grpSpLocks/>
          </p:cNvGrpSpPr>
          <p:nvPr/>
        </p:nvGrpSpPr>
        <p:grpSpPr bwMode="auto">
          <a:xfrm>
            <a:off x="1812925" y="1281113"/>
            <a:ext cx="2590800" cy="2209800"/>
            <a:chOff x="1344" y="1104"/>
            <a:chExt cx="1632" cy="1392"/>
          </a:xfrm>
        </p:grpSpPr>
        <p:sp>
          <p:nvSpPr>
            <p:cNvPr id="154735" name="Oval 111"/>
            <p:cNvSpPr>
              <a:spLocks noChangeArrowheads="1"/>
            </p:cNvSpPr>
            <p:nvPr/>
          </p:nvSpPr>
          <p:spPr bwMode="auto">
            <a:xfrm>
              <a:off x="1344" y="1872"/>
              <a:ext cx="1632" cy="624"/>
            </a:xfrm>
            <a:prstGeom prst="ellips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736" name="Line 112"/>
            <p:cNvSpPr>
              <a:spLocks noChangeShapeType="1"/>
            </p:cNvSpPr>
            <p:nvPr/>
          </p:nvSpPr>
          <p:spPr bwMode="auto">
            <a:xfrm>
              <a:off x="1440" y="1104"/>
              <a:ext cx="576" cy="768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" name="Group 118"/>
          <p:cNvGrpSpPr>
            <a:grpSpLocks/>
          </p:cNvGrpSpPr>
          <p:nvPr/>
        </p:nvGrpSpPr>
        <p:grpSpPr bwMode="auto">
          <a:xfrm>
            <a:off x="4152900" y="1281113"/>
            <a:ext cx="1562100" cy="2114550"/>
            <a:chOff x="2856" y="1104"/>
            <a:chExt cx="984" cy="1332"/>
          </a:xfrm>
        </p:grpSpPr>
        <p:sp>
          <p:nvSpPr>
            <p:cNvPr id="154739" name="Oval 115"/>
            <p:cNvSpPr>
              <a:spLocks noChangeArrowheads="1"/>
            </p:cNvSpPr>
            <p:nvPr/>
          </p:nvSpPr>
          <p:spPr bwMode="auto">
            <a:xfrm>
              <a:off x="2856" y="2160"/>
              <a:ext cx="408" cy="27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740" name="Line 116"/>
            <p:cNvSpPr>
              <a:spLocks noChangeShapeType="1"/>
            </p:cNvSpPr>
            <p:nvPr/>
          </p:nvSpPr>
          <p:spPr bwMode="auto">
            <a:xfrm flipH="1">
              <a:off x="3120" y="1104"/>
              <a:ext cx="720" cy="103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4741" name="Rectangle 117"/>
          <p:cNvSpPr>
            <a:spLocks noChangeArrowheads="1"/>
          </p:cNvSpPr>
          <p:nvPr/>
        </p:nvSpPr>
        <p:spPr bwMode="auto">
          <a:xfrm>
            <a:off x="5257800" y="906463"/>
            <a:ext cx="2833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  <a:effectLst/>
                <a:sym typeface="Symbol" pitchFamily="18" charset="2"/>
              </a:rPr>
              <a:t> </a:t>
            </a:r>
            <a:r>
              <a:rPr lang="de-DE" sz="2400">
                <a:solidFill>
                  <a:schemeClr val="bg1"/>
                </a:solidFill>
                <a:effectLst/>
                <a:latin typeface="Symbol" pitchFamily="18" charset="2"/>
                <a:sym typeface="Symbol" pitchFamily="18" charset="2"/>
              </a:rPr>
              <a:t>m</a:t>
            </a:r>
            <a:r>
              <a:rPr lang="de-DE" sz="2400">
                <a:solidFill>
                  <a:schemeClr val="bg1"/>
                </a:solidFill>
                <a:effectLst/>
                <a:sym typeface="Symbol" pitchFamily="18" charset="2"/>
              </a:rPr>
              <a:t> stop: Bragg peak</a:t>
            </a:r>
          </a:p>
        </p:txBody>
      </p:sp>
      <p:sp>
        <p:nvSpPr>
          <p:cNvPr id="154743" name="Rectangle 119"/>
          <p:cNvSpPr>
            <a:spLocks noChangeArrowheads="1"/>
          </p:cNvSpPr>
          <p:nvPr/>
        </p:nvSpPr>
        <p:spPr bwMode="auto">
          <a:xfrm>
            <a:off x="1408113" y="5943600"/>
            <a:ext cx="6577122" cy="86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spcBef>
                <a:spcPct val="10000"/>
              </a:spcBef>
              <a:buFontTx/>
              <a:buChar char="•"/>
            </a:pPr>
            <a:r>
              <a:rPr lang="de-DE" sz="2400">
                <a:solidFill>
                  <a:schemeClr val="bg2"/>
                </a:solidFill>
                <a:effectLst/>
                <a:sym typeface="Symbol" pitchFamily="18" charset="2"/>
              </a:rPr>
              <a:t> 3d tracking without material in fiducial volume</a:t>
            </a:r>
          </a:p>
          <a:p>
            <a:pPr algn="l" eaLnBrk="1" hangingPunct="1">
              <a:spcBef>
                <a:spcPct val="10000"/>
              </a:spcBef>
              <a:buFontTx/>
              <a:buChar char="•"/>
            </a:pPr>
            <a:r>
              <a:rPr lang="de-DE" sz="2400">
                <a:solidFill>
                  <a:schemeClr val="bg2"/>
                </a:solidFill>
                <a:effectLst/>
                <a:sym typeface="Symbol" pitchFamily="18" charset="2"/>
              </a:rPr>
              <a:t> Clean muon stop </a:t>
            </a:r>
            <a:r>
              <a:rPr lang="de-DE" sz="2400" smtClean="0">
                <a:solidFill>
                  <a:schemeClr val="bg2"/>
                </a:solidFill>
                <a:effectLst/>
                <a:sym typeface="Symbol" pitchFamily="18" charset="2"/>
              </a:rPr>
              <a:t>definition away from high-Z</a:t>
            </a:r>
            <a:endParaRPr lang="de-DE" sz="2400">
              <a:solidFill>
                <a:schemeClr val="bg2"/>
              </a:solidFill>
              <a:effectLst/>
              <a:sym typeface="Symbol" pitchFamily="18" charset="2"/>
            </a:endParaRPr>
          </a:p>
        </p:txBody>
      </p:sp>
      <p:sp>
        <p:nvSpPr>
          <p:cNvPr id="154745" name="Line 121"/>
          <p:cNvSpPr>
            <a:spLocks noChangeShapeType="1"/>
          </p:cNvSpPr>
          <p:nvPr/>
        </p:nvSpPr>
        <p:spPr bwMode="auto">
          <a:xfrm>
            <a:off x="7620000" y="3871913"/>
            <a:ext cx="1371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746" name="Line 122"/>
          <p:cNvSpPr>
            <a:spLocks noChangeShapeType="1"/>
          </p:cNvSpPr>
          <p:nvPr/>
        </p:nvSpPr>
        <p:spPr bwMode="auto">
          <a:xfrm flipV="1">
            <a:off x="7620000" y="2728913"/>
            <a:ext cx="0" cy="11430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747" name="Line 123"/>
          <p:cNvSpPr>
            <a:spLocks noChangeShapeType="1"/>
          </p:cNvSpPr>
          <p:nvPr/>
        </p:nvSpPr>
        <p:spPr bwMode="auto">
          <a:xfrm flipV="1">
            <a:off x="7620000" y="3109913"/>
            <a:ext cx="685800" cy="7620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400" name="Rectangle 127"/>
          <p:cNvSpPr>
            <a:spLocks noChangeArrowheads="1"/>
          </p:cNvSpPr>
          <p:nvPr/>
        </p:nvSpPr>
        <p:spPr bwMode="auto">
          <a:xfrm>
            <a:off x="7456488" y="234315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sz="2400">
                <a:solidFill>
                  <a:schemeClr val="bg2"/>
                </a:solidFill>
                <a:effectLst/>
                <a:sym typeface="Symbol" pitchFamily="18" charset="2"/>
              </a:rPr>
              <a:t>y</a:t>
            </a:r>
          </a:p>
        </p:txBody>
      </p:sp>
      <p:sp>
        <p:nvSpPr>
          <p:cNvPr id="55401" name="Rectangle 128"/>
          <p:cNvSpPr>
            <a:spLocks noChangeArrowheads="1"/>
          </p:cNvSpPr>
          <p:nvPr/>
        </p:nvSpPr>
        <p:spPr bwMode="auto">
          <a:xfrm>
            <a:off x="8229600" y="27813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sz="2400">
                <a:solidFill>
                  <a:schemeClr val="bg2"/>
                </a:solidFill>
                <a:effectLst/>
                <a:sym typeface="Symbol" pitchFamily="18" charset="2"/>
              </a:rPr>
              <a:t>x</a:t>
            </a:r>
          </a:p>
        </p:txBody>
      </p:sp>
      <p:sp>
        <p:nvSpPr>
          <p:cNvPr id="55402" name="Rectangle 129"/>
          <p:cNvSpPr>
            <a:spLocks noChangeArrowheads="1"/>
          </p:cNvSpPr>
          <p:nvPr/>
        </p:nvSpPr>
        <p:spPr bwMode="auto">
          <a:xfrm>
            <a:off x="8712200" y="381952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sz="2400">
                <a:solidFill>
                  <a:schemeClr val="bg2"/>
                </a:solidFill>
                <a:effectLst/>
                <a:sym typeface="Symbol" pitchFamily="18" charset="2"/>
              </a:rPr>
              <a:t>z</a:t>
            </a:r>
          </a:p>
        </p:txBody>
      </p:sp>
      <p:sp>
        <p:nvSpPr>
          <p:cNvPr id="154756" name="Text Box 132"/>
          <p:cNvSpPr txBox="1">
            <a:spLocks noChangeArrowheads="1"/>
          </p:cNvSpPr>
          <p:nvPr/>
        </p:nvSpPr>
        <p:spPr bwMode="auto">
          <a:xfrm>
            <a:off x="990600" y="4781550"/>
            <a:ext cx="1827213" cy="11064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2200">
                <a:solidFill>
                  <a:schemeClr val="bg2"/>
                </a:solidFill>
                <a:effectLst/>
                <a:sym typeface="Symbol" pitchFamily="18" charset="2"/>
              </a:rPr>
              <a:t>xz projection</a:t>
            </a:r>
          </a:p>
          <a:p>
            <a:pPr algn="l" eaLnBrk="1" hangingPunct="1">
              <a:defRPr/>
            </a:pPr>
            <a:r>
              <a:rPr lang="de-DE" sz="2200">
                <a:solidFill>
                  <a:schemeClr val="bg2"/>
                </a:solidFill>
                <a:effectLst/>
                <a:sym typeface="Symbol" pitchFamily="18" charset="2"/>
              </a:rPr>
              <a:t>from </a:t>
            </a:r>
            <a:r>
              <a:rPr lang="de-DE" sz="2200">
                <a:solidFill>
                  <a:schemeClr val="hlink"/>
                </a:solidFill>
                <a:effectLst/>
                <a:sym typeface="Symbol" pitchFamily="18" charset="2"/>
              </a:rPr>
              <a:t>anodes</a:t>
            </a:r>
            <a:r>
              <a:rPr lang="de-DE" sz="2200">
                <a:solidFill>
                  <a:schemeClr val="bg2"/>
                </a:solidFill>
                <a:effectLst/>
                <a:sym typeface="Symbol" pitchFamily="18" charset="2"/>
              </a:rPr>
              <a:t> </a:t>
            </a:r>
          </a:p>
          <a:p>
            <a:pPr algn="l" eaLnBrk="1" hangingPunct="1">
              <a:defRPr/>
            </a:pPr>
            <a:r>
              <a:rPr lang="de-DE" sz="2200">
                <a:solidFill>
                  <a:schemeClr val="bg2"/>
                </a:solidFill>
                <a:effectLst/>
                <a:sym typeface="Symbol" pitchFamily="18" charset="2"/>
              </a:rPr>
              <a:t>and </a:t>
            </a:r>
            <a:r>
              <a:rPr lang="de-DE" sz="2200">
                <a:solidFill>
                  <a:schemeClr val="hlink"/>
                </a:solidFill>
                <a:effectLst/>
                <a:sym typeface="Symbol" pitchFamily="18" charset="2"/>
              </a:rPr>
              <a:t>strips</a:t>
            </a:r>
            <a:r>
              <a:rPr lang="de-DE" sz="22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</a:p>
        </p:txBody>
      </p:sp>
      <p:sp>
        <p:nvSpPr>
          <p:cNvPr id="154757" name="Text Box 133"/>
          <p:cNvSpPr txBox="1">
            <a:spLocks noChangeArrowheads="1"/>
          </p:cNvSpPr>
          <p:nvPr/>
        </p:nvSpPr>
        <p:spPr bwMode="auto">
          <a:xfrm>
            <a:off x="3733800" y="4781550"/>
            <a:ext cx="1889125" cy="11064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2200">
                <a:solidFill>
                  <a:schemeClr val="bg2"/>
                </a:solidFill>
                <a:effectLst/>
                <a:sym typeface="Symbol" pitchFamily="18" charset="2"/>
              </a:rPr>
              <a:t>zy projection</a:t>
            </a:r>
          </a:p>
          <a:p>
            <a:pPr algn="l" eaLnBrk="1" hangingPunct="1">
              <a:defRPr/>
            </a:pPr>
            <a:r>
              <a:rPr lang="de-DE" sz="2200">
                <a:solidFill>
                  <a:schemeClr val="bg2"/>
                </a:solidFill>
                <a:effectLst/>
                <a:sym typeface="Symbol" pitchFamily="18" charset="2"/>
              </a:rPr>
              <a:t>from </a:t>
            </a:r>
            <a:r>
              <a:rPr lang="de-DE" sz="2200">
                <a:solidFill>
                  <a:schemeClr val="hlink"/>
                </a:solidFill>
                <a:effectLst/>
                <a:sym typeface="Symbol" pitchFamily="18" charset="2"/>
              </a:rPr>
              <a:t>anodes</a:t>
            </a:r>
            <a:r>
              <a:rPr lang="de-DE" sz="2200">
                <a:solidFill>
                  <a:schemeClr val="bg2"/>
                </a:solidFill>
                <a:effectLst/>
                <a:sym typeface="Symbol" pitchFamily="18" charset="2"/>
              </a:rPr>
              <a:t> </a:t>
            </a:r>
          </a:p>
          <a:p>
            <a:pPr algn="l" eaLnBrk="1" hangingPunct="1">
              <a:defRPr/>
            </a:pPr>
            <a:r>
              <a:rPr lang="de-DE" sz="2200">
                <a:solidFill>
                  <a:schemeClr val="bg2"/>
                </a:solidFill>
                <a:effectLst/>
                <a:sym typeface="Symbol" pitchFamily="18" charset="2"/>
              </a:rPr>
              <a:t>and </a:t>
            </a:r>
            <a:r>
              <a:rPr lang="de-DE" sz="2200">
                <a:solidFill>
                  <a:schemeClr val="hlink"/>
                </a:solidFill>
                <a:effectLst/>
                <a:sym typeface="Symbol" pitchFamily="18" charset="2"/>
              </a:rPr>
              <a:t>drift time</a:t>
            </a:r>
            <a:r>
              <a:rPr lang="de-DE" sz="22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</a:p>
        </p:txBody>
      </p:sp>
      <p:sp>
        <p:nvSpPr>
          <p:cNvPr id="154758" name="Text Box 134"/>
          <p:cNvSpPr txBox="1">
            <a:spLocks noChangeArrowheads="1"/>
          </p:cNvSpPr>
          <p:nvPr/>
        </p:nvSpPr>
        <p:spPr bwMode="auto">
          <a:xfrm>
            <a:off x="6477000" y="4781550"/>
            <a:ext cx="1889125" cy="11064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2200">
                <a:solidFill>
                  <a:schemeClr val="bg2"/>
                </a:solidFill>
                <a:effectLst/>
                <a:sym typeface="Symbol" pitchFamily="18" charset="2"/>
              </a:rPr>
              <a:t>xy projection</a:t>
            </a:r>
          </a:p>
          <a:p>
            <a:pPr algn="l" eaLnBrk="1" hangingPunct="1">
              <a:defRPr/>
            </a:pPr>
            <a:r>
              <a:rPr lang="de-DE" sz="2200">
                <a:solidFill>
                  <a:schemeClr val="bg2"/>
                </a:solidFill>
                <a:effectLst/>
                <a:sym typeface="Symbol" pitchFamily="18" charset="2"/>
              </a:rPr>
              <a:t>from </a:t>
            </a:r>
            <a:r>
              <a:rPr lang="de-DE" sz="2200">
                <a:solidFill>
                  <a:schemeClr val="hlink"/>
                </a:solidFill>
                <a:effectLst/>
                <a:sym typeface="Symbol" pitchFamily="18" charset="2"/>
              </a:rPr>
              <a:t>strips</a:t>
            </a:r>
            <a:r>
              <a:rPr lang="de-DE" sz="2200">
                <a:solidFill>
                  <a:schemeClr val="bg2"/>
                </a:solidFill>
                <a:effectLst/>
                <a:sym typeface="Symbol" pitchFamily="18" charset="2"/>
              </a:rPr>
              <a:t> </a:t>
            </a:r>
          </a:p>
          <a:p>
            <a:pPr algn="l" eaLnBrk="1" hangingPunct="1">
              <a:defRPr/>
            </a:pPr>
            <a:r>
              <a:rPr lang="de-DE" sz="2200">
                <a:solidFill>
                  <a:schemeClr val="bg2"/>
                </a:solidFill>
                <a:effectLst/>
                <a:sym typeface="Symbol" pitchFamily="18" charset="2"/>
              </a:rPr>
              <a:t>and </a:t>
            </a:r>
            <a:r>
              <a:rPr lang="de-DE" sz="2200">
                <a:solidFill>
                  <a:schemeClr val="hlink"/>
                </a:solidFill>
                <a:effectLst/>
                <a:sym typeface="Symbol" pitchFamily="18" charset="2"/>
              </a:rPr>
              <a:t>drift time</a:t>
            </a:r>
            <a:r>
              <a:rPr lang="de-DE" sz="22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4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54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4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4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4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 autoUpdateAnimBg="0"/>
      <p:bldP spid="154699" grpId="0" animBg="1"/>
      <p:bldP spid="154701" grpId="0" animBg="1"/>
      <p:bldP spid="154703" grpId="0" animBg="1"/>
      <p:bldP spid="154705" grpId="0" animBg="1"/>
      <p:bldP spid="154707" grpId="0" animBg="1"/>
      <p:bldP spid="154709" grpId="0" animBg="1"/>
      <p:bldP spid="154711" grpId="0" animBg="1"/>
      <p:bldP spid="154713" grpId="0" animBg="1"/>
      <p:bldP spid="154715" grpId="0" animBg="1"/>
      <p:bldP spid="154717" grpId="0" animBg="1"/>
      <p:bldP spid="154719" grpId="0" autoUpdateAnimBg="0"/>
      <p:bldP spid="154733" grpId="0" autoUpdateAnimBg="0"/>
      <p:bldP spid="154741" grpId="0" autoUpdateAnimBg="0"/>
      <p:bldP spid="154743" grpId="0" autoUpdateAnimBg="0"/>
      <p:bldP spid="154756" grpId="0" animBg="1" autoUpdateAnimBg="0"/>
      <p:bldP spid="154757" grpId="0" animBg="1" autoUpdateAnimBg="0"/>
      <p:bldP spid="154758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-86064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Electron detectors</a:t>
            </a:r>
          </a:p>
        </p:txBody>
      </p:sp>
      <p:pic>
        <p:nvPicPr>
          <p:cNvPr id="57347" name="Picture 1028" descr="set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903849"/>
            <a:ext cx="5782554" cy="472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81" name="Text Box 1029"/>
          <p:cNvSpPr txBox="1">
            <a:spLocks noChangeArrowheads="1"/>
          </p:cNvSpPr>
          <p:nvPr/>
        </p:nvSpPr>
        <p:spPr bwMode="auto">
          <a:xfrm>
            <a:off x="990600" y="5709681"/>
            <a:ext cx="79678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90500" indent="-190500" algn="l">
              <a:spcAft>
                <a:spcPct val="50000"/>
              </a:spcAft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Timing from scintillator (eSC)</a:t>
            </a:r>
          </a:p>
          <a:p>
            <a:pPr marL="190500" indent="-190500" algn="l">
              <a:spcAft>
                <a:spcPct val="50000"/>
              </a:spcAft>
              <a:buFontTx/>
              <a:buChar char="•"/>
              <a:defRPr/>
            </a:pP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Full 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3d tracking </a:t>
            </a: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with wire chamber (ePC1 and ePC2)</a:t>
            </a: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Three electro-weak input parameters</a:t>
            </a:r>
          </a:p>
        </p:txBody>
      </p:sp>
      <p:sp>
        <p:nvSpPr>
          <p:cNvPr id="259076" name="Text Box 2052"/>
          <p:cNvSpPr txBox="1">
            <a:spLocks noChangeArrowheads="1"/>
          </p:cNvSpPr>
          <p:nvPr/>
        </p:nvSpPr>
        <p:spPr bwMode="auto">
          <a:xfrm>
            <a:off x="323850" y="1164516"/>
            <a:ext cx="8503931" cy="129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buFontTx/>
              <a:buChar char="•"/>
              <a:defRPr/>
            </a:pPr>
            <a:r>
              <a:rPr lang="de-DE" sz="320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Fine structure constant</a:t>
            </a:r>
          </a:p>
          <a:p>
            <a:pPr algn="l" eaLnBrk="1" hangingPunct="1">
              <a:defRPr/>
            </a:pPr>
            <a:r>
              <a:rPr lang="de-DE" sz="140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de-DE" sz="320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de-DE" sz="320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320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de-DE" sz="320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Da</a:t>
            </a:r>
            <a:r>
              <a:rPr lang="de-DE" sz="320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/ </a:t>
            </a:r>
            <a:r>
              <a:rPr lang="de-DE" sz="320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r>
              <a:rPr lang="de-DE" sz="320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320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</a:t>
            </a:r>
            <a:r>
              <a:rPr lang="de-DE" sz="320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0.37 </a:t>
            </a:r>
            <a:r>
              <a:rPr lang="de-DE" sz="320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ppb  </a:t>
            </a:r>
            <a:r>
              <a:rPr lang="de-DE" sz="320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[Gabrielse et al, 2008]</a:t>
            </a:r>
          </a:p>
        </p:txBody>
      </p:sp>
      <p:sp>
        <p:nvSpPr>
          <p:cNvPr id="259077" name="Text Box 2053"/>
          <p:cNvSpPr txBox="1">
            <a:spLocks noChangeArrowheads="1"/>
          </p:cNvSpPr>
          <p:nvPr/>
        </p:nvSpPr>
        <p:spPr bwMode="auto">
          <a:xfrm>
            <a:off x="323850" y="2931530"/>
            <a:ext cx="8268867" cy="129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buFontTx/>
              <a:buChar char="•"/>
              <a:defRPr/>
            </a:pPr>
            <a:r>
              <a:rPr lang="de-DE" sz="32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Neutral weak boson mass</a:t>
            </a:r>
          </a:p>
          <a:p>
            <a:pPr algn="l" eaLnBrk="1" hangingPunct="1">
              <a:defRPr/>
            </a:pPr>
            <a:r>
              <a:rPr lang="de-DE" sz="14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de-DE" sz="32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de-DE" sz="32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32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de-DE" sz="32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de-DE" sz="32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de-DE" sz="3200" baseline="-250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</a:t>
            </a:r>
            <a:r>
              <a:rPr lang="de-DE" sz="32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/ M</a:t>
            </a:r>
            <a:r>
              <a:rPr lang="de-DE" sz="3200" baseline="-250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</a:t>
            </a:r>
            <a:r>
              <a:rPr lang="de-DE" sz="32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32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</a:t>
            </a:r>
            <a:r>
              <a:rPr lang="de-DE" sz="32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23 ppm  [LEP EWWG 2005]</a:t>
            </a:r>
          </a:p>
        </p:txBody>
      </p:sp>
      <p:sp>
        <p:nvSpPr>
          <p:cNvPr id="259079" name="Text Box 2055"/>
          <p:cNvSpPr txBox="1">
            <a:spLocks noChangeArrowheads="1"/>
          </p:cNvSpPr>
          <p:nvPr/>
        </p:nvSpPr>
        <p:spPr bwMode="auto">
          <a:xfrm>
            <a:off x="304800" y="4686781"/>
            <a:ext cx="8705909" cy="1785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Fermi constant</a:t>
            </a:r>
          </a:p>
          <a:p>
            <a:pPr algn="l" eaLnBrk="1" hangingPunct="1">
              <a:defRPr/>
            </a:pPr>
            <a:r>
              <a:rPr lang="de-DE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G</a:t>
            </a:r>
            <a:r>
              <a:rPr lang="de-DE" sz="32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F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/ G</a:t>
            </a:r>
            <a:r>
              <a:rPr lang="de-DE" sz="32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F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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9 ppm  [Giovanetti et al, 1984, </a:t>
            </a:r>
          </a:p>
          <a:p>
            <a:pPr algn="l" eaLnBrk="1" hangingPunct="1"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				       </a:t>
            </a:r>
            <a:r>
              <a:rPr lang="de-DE" sz="32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Bardin 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et al., 1984]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76" grpId="0" autoUpdateAnimBg="0"/>
      <p:bldP spid="259077" grpId="0" autoUpdateAnimBg="0"/>
      <p:bldP spid="259079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Lifetime spectra</a:t>
            </a:r>
          </a:p>
        </p:txBody>
      </p:sp>
      <p:pic>
        <p:nvPicPr>
          <p:cNvPr id="58371" name="Picture 13" descr="lifetime_run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2050" y="965200"/>
            <a:ext cx="6810375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990600" y="5267325"/>
            <a:ext cx="6677025" cy="1514475"/>
            <a:chOff x="624" y="3318"/>
            <a:chExt cx="4206" cy="954"/>
          </a:xfrm>
        </p:grpSpPr>
        <p:pic>
          <p:nvPicPr>
            <p:cNvPr id="58373" name="Picture 14" descr="c1"/>
            <p:cNvPicPr>
              <a:picLocks noChangeAspect="1" noChangeArrowheads="1"/>
            </p:cNvPicPr>
            <p:nvPr/>
          </p:nvPicPr>
          <p:blipFill>
            <a:blip r:embed="rId4" cstate="print"/>
            <a:srcRect l="7246" t="10001" r="8696"/>
            <a:stretch>
              <a:fillRect/>
            </a:stretch>
          </p:blipFill>
          <p:spPr bwMode="auto">
            <a:xfrm>
              <a:off x="1746" y="3318"/>
              <a:ext cx="3084" cy="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4400" name="Rectangle 16"/>
            <p:cNvSpPr>
              <a:spLocks noChangeArrowheads="1"/>
            </p:cNvSpPr>
            <p:nvPr/>
          </p:nvSpPr>
          <p:spPr bwMode="auto">
            <a:xfrm>
              <a:off x="624" y="3510"/>
              <a:ext cx="1488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l" eaLnBrk="1" hangingPunct="1">
                <a:defRPr/>
              </a:pPr>
              <a:r>
                <a:rPr lang="en-US" sz="2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Normalized</a:t>
              </a:r>
            </a:p>
            <a:p>
              <a:pPr algn="l" eaLnBrk="1" hangingPunct="1">
                <a:defRPr/>
              </a:pPr>
              <a:r>
                <a:rPr lang="en-US" sz="2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residuals </a:t>
              </a:r>
              <a:endParaRPr lang="de-DE" sz="24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Consistency checks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6200" y="1066800"/>
            <a:ext cx="4495800" cy="5638800"/>
            <a:chOff x="816" y="30"/>
            <a:chExt cx="4080" cy="4290"/>
          </a:xfrm>
        </p:grpSpPr>
        <p:pic>
          <p:nvPicPr>
            <p:cNvPr id="59399" name="Picture 8" descr="thesisCa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6" y="2592"/>
              <a:ext cx="4080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00" name="Picture 7" descr="thesisCa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30"/>
              <a:ext cx="4080" cy="2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600575" y="1066800"/>
            <a:ext cx="4486275" cy="5638800"/>
            <a:chOff x="2898" y="672"/>
            <a:chExt cx="2826" cy="3552"/>
          </a:xfrm>
        </p:grpSpPr>
        <p:pic>
          <p:nvPicPr>
            <p:cNvPr id="59397" name="Picture 11" descr="thesisCa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98" y="2802"/>
              <a:ext cx="2821" cy="1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398" name="Picture 10" descr="thesisCa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04" y="672"/>
              <a:ext cx="2820" cy="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4" name="Rectangle 8"/>
          <p:cNvSpPr>
            <a:spLocks noGrp="1" noChangeArrowheads="1"/>
          </p:cNvSpPr>
          <p:nvPr>
            <p:ph type="title"/>
          </p:nvPr>
        </p:nvSpPr>
        <p:spPr>
          <a:xfrm>
            <a:off x="304800" y="-15240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  <a:latin typeface="Symbol" pitchFamily="18" charset="2"/>
              </a:rPr>
              <a:t>m</a:t>
            </a:r>
            <a:r>
              <a:rPr lang="de-DE" sz="4000" baseline="30000" smtClean="0">
                <a:solidFill>
                  <a:schemeClr val="folHlink"/>
                </a:solidFill>
              </a:rPr>
              <a:t>+</a:t>
            </a:r>
            <a:r>
              <a:rPr lang="de-DE" sz="4000" smtClean="0">
                <a:solidFill>
                  <a:schemeClr val="folHlink"/>
                </a:solidFill>
              </a:rPr>
              <a:t> as reference</a:t>
            </a:r>
          </a:p>
        </p:txBody>
      </p:sp>
      <p:pic>
        <p:nvPicPr>
          <p:cNvPr id="61443" name="Picture 9" descr="Light upward diago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75" y="914400"/>
            <a:ext cx="7029450" cy="45688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61444" name="Rectangle 11"/>
          <p:cNvSpPr>
            <a:spLocks noChangeArrowheads="1"/>
          </p:cNvSpPr>
          <p:nvPr/>
        </p:nvSpPr>
        <p:spPr bwMode="auto">
          <a:xfrm>
            <a:off x="5181600" y="1524000"/>
            <a:ext cx="1766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  <a:effectLst/>
                <a:latin typeface="Symbol" pitchFamily="18" charset="2"/>
              </a:rPr>
              <a:t>m</a:t>
            </a:r>
            <a:r>
              <a:rPr lang="en-US" sz="2400">
                <a:solidFill>
                  <a:schemeClr val="bg2"/>
                </a:solidFill>
                <a:effectLst/>
              </a:rPr>
              <a:t>SR in 50G</a:t>
            </a:r>
            <a:endParaRPr lang="de-DE" sz="2400">
              <a:solidFill>
                <a:schemeClr val="bg2"/>
              </a:solidFill>
              <a:effectLst/>
            </a:endParaRPr>
          </a:p>
        </p:txBody>
      </p:sp>
      <p:sp>
        <p:nvSpPr>
          <p:cNvPr id="173092" name="Rectangle 36"/>
          <p:cNvSpPr>
            <a:spLocks noChangeArrowheads="1"/>
          </p:cNvSpPr>
          <p:nvPr/>
        </p:nvSpPr>
        <p:spPr bwMode="auto">
          <a:xfrm>
            <a:off x="390525" y="5472113"/>
            <a:ext cx="7961313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190500" indent="-190500" algn="l" eaLnBrk="1" hangingPunct="1">
              <a:spcBef>
                <a:spcPct val="30000"/>
              </a:spcBef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Measurement with 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en-US" sz="2400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has identical detector systematics</a:t>
            </a:r>
          </a:p>
          <a:p>
            <a:pPr marL="190500" indent="-190500" algn="l" eaLnBrk="1" hangingPunct="1">
              <a:spcBef>
                <a:spcPct val="30000"/>
              </a:spcBef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Cross check with world average 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t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b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~1ppm precision in the future (MuLan and FAST @ PSI)</a:t>
            </a:r>
            <a:endParaRPr lang="de-DE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1026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1" hangingPunct="1">
              <a:defRPr/>
            </a:pPr>
            <a:r>
              <a:rPr lang="de-DE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</a:p>
        </p:txBody>
      </p:sp>
      <p:sp>
        <p:nvSpPr>
          <p:cNvPr id="353283" name="Text Box 1027"/>
          <p:cNvSpPr txBox="1">
            <a:spLocks noChangeArrowheads="1"/>
          </p:cNvSpPr>
          <p:nvPr/>
        </p:nvSpPr>
        <p:spPr bwMode="auto">
          <a:xfrm>
            <a:off x="1325563" y="3246438"/>
            <a:ext cx="6856412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capture on the proton (MuCap)</a:t>
            </a:r>
            <a:endParaRPr lang="de-DE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Motivation and general overview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MuCap experiment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Systematics and results</a:t>
            </a:r>
          </a:p>
        </p:txBody>
      </p:sp>
      <p:sp>
        <p:nvSpPr>
          <p:cNvPr id="353284" name="Text Box 1028"/>
          <p:cNvSpPr txBox="1">
            <a:spLocks noChangeArrowheads="1"/>
          </p:cNvSpPr>
          <p:nvPr/>
        </p:nvSpPr>
        <p:spPr bwMode="auto">
          <a:xfrm>
            <a:off x="1325563" y="5287963"/>
            <a:ext cx="7285037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capture on the deuteron (MuSun)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Motivation and outlook</a:t>
            </a:r>
          </a:p>
          <a:p>
            <a:pPr algn="l" eaLnBrk="1" hangingPunct="1">
              <a:defRPr/>
            </a:pPr>
            <a:endParaRPr lang="de-DE" sz="320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3285" name="Text Box 1029"/>
          <p:cNvSpPr txBox="1">
            <a:spLocks noChangeArrowheads="1"/>
          </p:cNvSpPr>
          <p:nvPr/>
        </p:nvSpPr>
        <p:spPr bwMode="auto">
          <a:xfrm>
            <a:off x="1333500" y="1295400"/>
            <a:ext cx="601821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Lifetime Analysis (MuLan)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Motivation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MuLan experiment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Main systematics and result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067" y="1905000"/>
            <a:ext cx="7649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8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de-DE" sz="4800" baseline="300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+</a:t>
            </a:r>
            <a:endParaRPr lang="en-US" sz="4800"/>
          </a:p>
        </p:txBody>
      </p:sp>
      <p:sp>
        <p:nvSpPr>
          <p:cNvPr id="7" name="Rectangle 6"/>
          <p:cNvSpPr/>
          <p:nvPr/>
        </p:nvSpPr>
        <p:spPr>
          <a:xfrm>
            <a:off x="228600" y="5638800"/>
            <a:ext cx="1107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80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de-DE" sz="4800" baseline="3000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-</a:t>
            </a:r>
            <a:r>
              <a:rPr lang="de-DE" sz="480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endParaRPr lang="en-US" sz="4800">
              <a:solidFill>
                <a:srgbClr val="0099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3875442"/>
            <a:ext cx="1107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de-DE" sz="4800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-</a:t>
            </a:r>
            <a:r>
              <a:rPr lang="de-DE" sz="4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endParaRPr lang="en-US" sz="480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Internal corrections to </a:t>
            </a:r>
            <a:r>
              <a:rPr lang="de-DE" sz="4000" smtClean="0">
                <a:solidFill>
                  <a:schemeClr val="folHlink"/>
                </a:solidFill>
                <a:latin typeface="Symbol" pitchFamily="18" charset="2"/>
              </a:rPr>
              <a:t>l</a:t>
            </a:r>
            <a:r>
              <a:rPr lang="de-DE" sz="4000" baseline="-25000" smtClean="0">
                <a:solidFill>
                  <a:schemeClr val="folHlink"/>
                </a:solidFill>
              </a:rPr>
              <a:t>-</a:t>
            </a:r>
          </a:p>
        </p:txBody>
      </p:sp>
      <p:pic>
        <p:nvPicPr>
          <p:cNvPr id="191502" name="Picture 2062" descr="Snapshot 2007-06-11 16-06-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25" y="1600200"/>
            <a:ext cx="89916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503" name="Text Box 2063"/>
          <p:cNvSpPr txBox="1">
            <a:spLocks noChangeArrowheads="1"/>
          </p:cNvSpPr>
          <p:nvPr/>
        </p:nvSpPr>
        <p:spPr bwMode="auto">
          <a:xfrm>
            <a:off x="1704975" y="5334000"/>
            <a:ext cx="58801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800">
                <a:effectLst/>
                <a:ea typeface="Arial Unicode MS" pitchFamily="34" charset="-128"/>
                <a:cs typeface="Arial Unicode MS" pitchFamily="34" charset="-128"/>
              </a:rPr>
              <a:t>(statistical uncertainty of </a:t>
            </a:r>
            <a:r>
              <a:rPr lang="en-US" sz="2800">
                <a:effectLst/>
                <a:latin typeface="Symbol" pitchFamily="18" charset="2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</a:t>
            </a:r>
            <a:r>
              <a:rPr lang="en-US" sz="2800" baseline="-25000">
                <a:effectLst/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en-US" sz="2800">
                <a:effectLst/>
                <a:ea typeface="Arial Unicode MS" pitchFamily="34" charset="-128"/>
                <a:cs typeface="Arial Unicode MS" pitchFamily="34" charset="-128"/>
              </a:rPr>
              <a:t>: 13.7 s</a:t>
            </a:r>
            <a:r>
              <a:rPr lang="en-US" sz="2800" baseline="30000">
                <a:effectLst/>
                <a:ea typeface="Arial Unicode MS" pitchFamily="34" charset="-128"/>
                <a:cs typeface="Arial Unicode MS" pitchFamily="34" charset="-128"/>
              </a:rPr>
              <a:t>-1</a:t>
            </a:r>
            <a:r>
              <a:rPr lang="en-US" sz="2800">
                <a:effectLst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191504" name="Rectangle 2064"/>
          <p:cNvSpPr>
            <a:spLocks noChangeArrowheads="1"/>
          </p:cNvSpPr>
          <p:nvPr/>
        </p:nvSpPr>
        <p:spPr bwMode="auto">
          <a:xfrm>
            <a:off x="152400" y="1981200"/>
            <a:ext cx="8763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91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503" grpId="0" autoUpdateAnimBg="0"/>
      <p:bldP spid="19150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CHUPS</a:t>
            </a:r>
          </a:p>
        </p:txBody>
      </p:sp>
      <p:sp>
        <p:nvSpPr>
          <p:cNvPr id="146438" name="Text Box 6"/>
          <p:cNvSpPr txBox="1">
            <a:spLocks noChangeArrowheads="1"/>
          </p:cNvSpPr>
          <p:nvPr/>
        </p:nvSpPr>
        <p:spPr bwMode="auto">
          <a:xfrm>
            <a:off x="5257800" y="5638800"/>
            <a:ext cx="2466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N2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, c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O2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&lt; 10 ppb</a:t>
            </a:r>
          </a:p>
        </p:txBody>
      </p:sp>
      <p:sp>
        <p:nvSpPr>
          <p:cNvPr id="146439" name="Rectangle 7" descr="Light upward diagonal"/>
          <p:cNvSpPr>
            <a:spLocks noChangeArrowheads="1"/>
          </p:cNvSpPr>
          <p:nvPr/>
        </p:nvSpPr>
        <p:spPr bwMode="auto">
          <a:xfrm>
            <a:off x="1738313" y="914400"/>
            <a:ext cx="5668962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ontinous  </a:t>
            </a:r>
            <a:r>
              <a:rPr lang="en-US" sz="24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H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24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ltra-</a:t>
            </a:r>
            <a:r>
              <a:rPr lang="en-US" sz="24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urification  </a:t>
            </a:r>
            <a:r>
              <a:rPr lang="en-US" sz="24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ystem</a:t>
            </a:r>
            <a:endParaRPr lang="de-DE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6440" name="Rectangle 8" descr="Light upward diagonal"/>
          <p:cNvSpPr>
            <a:spLocks noChangeArrowheads="1"/>
          </p:cNvSpPr>
          <p:nvPr/>
        </p:nvSpPr>
        <p:spPr bwMode="auto">
          <a:xfrm>
            <a:off x="5911850" y="6343650"/>
            <a:ext cx="3184525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2400" i="1">
                <a:effectLst>
                  <a:outerShdw blurRad="38100" dist="38100" dir="2700000" algn="tl">
                    <a:srgbClr val="000000"/>
                  </a:outerShdw>
                </a:effectLst>
              </a:rPr>
              <a:t>NIM A578 (2007), 485</a:t>
            </a:r>
          </a:p>
        </p:txBody>
      </p:sp>
      <p:pic>
        <p:nvPicPr>
          <p:cNvPr id="65542" name="Picture 9" descr="Light upward diago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430338"/>
            <a:ext cx="5562600" cy="42084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65543" name="Picture 3" descr="chups-schemat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905000"/>
            <a:ext cx="413226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Impurity monitoring </a:t>
            </a:r>
          </a:p>
        </p:txBody>
      </p:sp>
      <p:graphicFrame>
        <p:nvGraphicFramePr>
          <p:cNvPr id="2050" name="Object 1024"/>
          <p:cNvGraphicFramePr>
            <a:graphicFrameLocks noChangeAspect="1"/>
          </p:cNvGraphicFramePr>
          <p:nvPr>
            <p:ph sz="half" idx="4294967295"/>
          </p:nvPr>
        </p:nvGraphicFramePr>
        <p:xfrm>
          <a:off x="115888" y="1066800"/>
          <a:ext cx="3708400" cy="4521200"/>
        </p:xfrm>
        <a:graphic>
          <a:graphicData uri="http://schemas.openxmlformats.org/presentationml/2006/ole">
            <p:oleObj spid="_x0000_s2050" name="Acrobat Document" r:id="rId5" imgW="5401429" imgH="6601746" progId="AcroExch.Document.7">
              <p:embed/>
            </p:oleObj>
          </a:graphicData>
        </a:graphic>
      </p:graphicFrame>
      <p:sp>
        <p:nvSpPr>
          <p:cNvPr id="193558" name="Text Box 22"/>
          <p:cNvSpPr txBox="1">
            <a:spLocks noChangeArrowheads="1"/>
          </p:cNvSpPr>
          <p:nvPr/>
        </p:nvSpPr>
        <p:spPr bwMode="auto">
          <a:xfrm>
            <a:off x="1238250" y="5781675"/>
            <a:ext cx="6664325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lnSpc>
                <a:spcPct val="120000"/>
              </a:lnSpc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2004 run: 		c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, c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&lt; 7 ppb, c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H2O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~30 ppb</a:t>
            </a:r>
          </a:p>
          <a:p>
            <a:pPr algn="l" eaLnBrk="1" hangingPunct="1">
              <a:lnSpc>
                <a:spcPct val="120000"/>
              </a:lnSpc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2006/2007 runs:  	c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, c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&lt; 7 ppb, c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H2O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~10 ppb</a:t>
            </a:r>
          </a:p>
        </p:txBody>
      </p:sp>
      <p:pic>
        <p:nvPicPr>
          <p:cNvPr id="193562" name="Picture 26" descr="2007-06-09_16-39-56-89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9650" y="1066800"/>
            <a:ext cx="3867150" cy="30718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912938" y="2057400"/>
            <a:ext cx="5783262" cy="1600200"/>
            <a:chOff x="1205" y="1296"/>
            <a:chExt cx="3643" cy="1008"/>
          </a:xfrm>
        </p:grpSpPr>
        <p:grpSp>
          <p:nvGrpSpPr>
            <p:cNvPr id="2056" name="Group 28"/>
            <p:cNvGrpSpPr>
              <a:grpSpLocks/>
            </p:cNvGrpSpPr>
            <p:nvPr/>
          </p:nvGrpSpPr>
          <p:grpSpPr bwMode="auto">
            <a:xfrm>
              <a:off x="1205" y="1344"/>
              <a:ext cx="1673" cy="960"/>
              <a:chOff x="1205" y="1344"/>
              <a:chExt cx="1673" cy="960"/>
            </a:xfrm>
          </p:grpSpPr>
          <p:sp>
            <p:nvSpPr>
              <p:cNvPr id="193546" name="Line 10"/>
              <p:cNvSpPr>
                <a:spLocks noChangeShapeType="1"/>
              </p:cNvSpPr>
              <p:nvPr/>
            </p:nvSpPr>
            <p:spPr bwMode="auto">
              <a:xfrm flipH="1">
                <a:off x="1273" y="2016"/>
                <a:ext cx="300" cy="288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9" name="Text Box 11"/>
              <p:cNvSpPr txBox="1">
                <a:spLocks noChangeArrowheads="1"/>
              </p:cNvSpPr>
              <p:nvPr/>
            </p:nvSpPr>
            <p:spPr bwMode="auto">
              <a:xfrm>
                <a:off x="1205" y="1805"/>
                <a:ext cx="1673" cy="404"/>
              </a:xfrm>
              <a:prstGeom prst="rect">
                <a:avLst/>
              </a:prstGeom>
              <a:solidFill>
                <a:schemeClr val="tx1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FF0000"/>
                    </a:solidFill>
                    <a:effectLst/>
                  </a:rPr>
                  <a:t>Imp. Capture:           </a:t>
                </a:r>
                <a:br>
                  <a:rPr lang="en-US" sz="1800" b="1">
                    <a:solidFill>
                      <a:srgbClr val="FF0000"/>
                    </a:solidFill>
                    <a:effectLst/>
                  </a:rPr>
                </a:br>
                <a:r>
                  <a:rPr lang="en-US" sz="1800" b="1">
                    <a:solidFill>
                      <a:srgbClr val="FF0000"/>
                    </a:solidFill>
                    <a:effectLst/>
                  </a:rPr>
                  <a:t>             </a:t>
                </a:r>
                <a:r>
                  <a:rPr lang="en-US" sz="1800" b="1">
                    <a:solidFill>
                      <a:srgbClr val="FF0000"/>
                    </a:solidFill>
                    <a:effectLst/>
                    <a:latin typeface="Symbol" pitchFamily="18" charset="2"/>
                  </a:rPr>
                  <a:t>m</a:t>
                </a:r>
                <a:r>
                  <a:rPr lang="en-US" sz="1800" b="1" baseline="30000">
                    <a:solidFill>
                      <a:srgbClr val="FF0000"/>
                    </a:solidFill>
                    <a:effectLst/>
                    <a:latin typeface="Symbol" pitchFamily="18" charset="2"/>
                  </a:rPr>
                  <a:t>-</a:t>
                </a:r>
                <a:r>
                  <a:rPr lang="en-US" sz="1800" b="1">
                    <a:solidFill>
                      <a:srgbClr val="FF0000"/>
                    </a:solidFill>
                    <a:effectLst/>
                    <a:latin typeface="Symbol" pitchFamily="18" charset="2"/>
                  </a:rPr>
                  <a:t> </a:t>
                </a:r>
                <a:r>
                  <a:rPr lang="en-US" sz="1800" b="1">
                    <a:solidFill>
                      <a:srgbClr val="FF0000"/>
                    </a:solidFill>
                    <a:effectLst/>
                  </a:rPr>
                  <a:t>Z </a:t>
                </a:r>
                <a:r>
                  <a:rPr lang="en-US" sz="1800" b="1">
                    <a:solidFill>
                      <a:srgbClr val="FF0000"/>
                    </a:solidFill>
                    <a:effectLst/>
                    <a:sym typeface="Symbol" pitchFamily="18" charset="2"/>
                  </a:rPr>
                  <a:t> (Z-1) n </a:t>
                </a:r>
                <a:r>
                  <a:rPr lang="en-US" sz="1800" b="1">
                    <a:solidFill>
                      <a:srgbClr val="FF0000"/>
                    </a:solidFill>
                    <a:effectLst/>
                    <a:latin typeface="Symbol" pitchFamily="18" charset="2"/>
                    <a:sym typeface="Symbol" pitchFamily="18" charset="2"/>
                  </a:rPr>
                  <a:t>n</a:t>
                </a:r>
                <a:endParaRPr lang="en-US" sz="1800" b="1">
                  <a:solidFill>
                    <a:srgbClr val="FF0000"/>
                  </a:solidFill>
                  <a:effectLst/>
                  <a:latin typeface="Symbol" pitchFamily="18" charset="2"/>
                </a:endParaRPr>
              </a:p>
            </p:txBody>
          </p:sp>
          <p:sp>
            <p:nvSpPr>
              <p:cNvPr id="193554" name="Line 18"/>
              <p:cNvSpPr>
                <a:spLocks noChangeShapeType="1"/>
              </p:cNvSpPr>
              <p:nvPr/>
            </p:nvSpPr>
            <p:spPr bwMode="auto">
              <a:xfrm flipH="1" flipV="1">
                <a:off x="1273" y="1344"/>
                <a:ext cx="288" cy="486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93563" name="Line 27"/>
            <p:cNvSpPr>
              <a:spLocks noChangeShapeType="1"/>
            </p:cNvSpPr>
            <p:nvPr/>
          </p:nvSpPr>
          <p:spPr bwMode="auto">
            <a:xfrm flipV="1">
              <a:off x="2784" y="1296"/>
              <a:ext cx="2064" cy="726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93560" name="Picture 24" descr="yield_vs_hr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1517650"/>
            <a:ext cx="6629400" cy="42068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58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09" name="Rectangle 1053"/>
          <p:cNvSpPr>
            <a:spLocks noChangeArrowheads="1"/>
          </p:cNvSpPr>
          <p:nvPr/>
        </p:nvSpPr>
        <p:spPr bwMode="auto">
          <a:xfrm>
            <a:off x="342900" y="1524000"/>
            <a:ext cx="8458200" cy="3438525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996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Final high-Z impurity correction</a:t>
            </a:r>
          </a:p>
        </p:txBody>
      </p:sp>
      <p:sp>
        <p:nvSpPr>
          <p:cNvPr id="199691" name="Line 1035"/>
          <p:cNvSpPr>
            <a:spLocks noChangeShapeType="1"/>
          </p:cNvSpPr>
          <p:nvPr/>
        </p:nvSpPr>
        <p:spPr bwMode="auto">
          <a:xfrm>
            <a:off x="2749550" y="4292600"/>
            <a:ext cx="28194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9692" name="Line 1036"/>
          <p:cNvSpPr>
            <a:spLocks noChangeShapeType="1"/>
          </p:cNvSpPr>
          <p:nvPr/>
        </p:nvSpPr>
        <p:spPr bwMode="auto">
          <a:xfrm flipV="1">
            <a:off x="2749550" y="2311400"/>
            <a:ext cx="0" cy="1981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6566" name="Text Box 1037"/>
          <p:cNvSpPr txBox="1">
            <a:spLocks noChangeArrowheads="1"/>
          </p:cNvSpPr>
          <p:nvPr/>
        </p:nvSpPr>
        <p:spPr bwMode="auto">
          <a:xfrm>
            <a:off x="2368550" y="2155825"/>
            <a:ext cx="407988" cy="57943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 b="1">
                <a:solidFill>
                  <a:schemeClr val="bg2"/>
                </a:solidFill>
                <a:effectLst/>
                <a:latin typeface="Symbol" pitchFamily="18" charset="2"/>
              </a:rPr>
              <a:t>l</a:t>
            </a:r>
          </a:p>
        </p:txBody>
      </p:sp>
      <p:sp>
        <p:nvSpPr>
          <p:cNvPr id="199696" name="Line 1040"/>
          <p:cNvSpPr>
            <a:spLocks noChangeShapeType="1"/>
          </p:cNvSpPr>
          <p:nvPr/>
        </p:nvSpPr>
        <p:spPr bwMode="auto">
          <a:xfrm flipH="1">
            <a:off x="2749550" y="2921000"/>
            <a:ext cx="2438400" cy="990600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6568" name="Text Box 1043"/>
          <p:cNvSpPr txBox="1">
            <a:spLocks noChangeArrowheads="1"/>
          </p:cNvSpPr>
          <p:nvPr/>
        </p:nvSpPr>
        <p:spPr bwMode="auto">
          <a:xfrm>
            <a:off x="2590800" y="4267200"/>
            <a:ext cx="354013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b="1">
                <a:solidFill>
                  <a:schemeClr val="bg2"/>
                </a:solidFill>
                <a:effectLst/>
              </a:rPr>
              <a:t>0</a:t>
            </a:r>
          </a:p>
        </p:txBody>
      </p:sp>
      <p:grpSp>
        <p:nvGrpSpPr>
          <p:cNvPr id="2" name="Group 1055"/>
          <p:cNvGrpSpPr>
            <a:grpSpLocks/>
          </p:cNvGrpSpPr>
          <p:nvPr/>
        </p:nvGrpSpPr>
        <p:grpSpPr bwMode="auto">
          <a:xfrm>
            <a:off x="2057400" y="1752600"/>
            <a:ext cx="1968500" cy="2235200"/>
            <a:chOff x="1296" y="786"/>
            <a:chExt cx="1240" cy="1408"/>
          </a:xfrm>
        </p:grpSpPr>
        <p:sp>
          <p:nvSpPr>
            <p:cNvPr id="199694" name="Line 1038"/>
            <p:cNvSpPr>
              <a:spLocks noChangeShapeType="1"/>
            </p:cNvSpPr>
            <p:nvPr/>
          </p:nvSpPr>
          <p:spPr bwMode="auto">
            <a:xfrm>
              <a:off x="1828" y="2002"/>
              <a:ext cx="0" cy="192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582" name="Text Box 1044"/>
            <p:cNvSpPr txBox="1">
              <a:spLocks noChangeArrowheads="1"/>
            </p:cNvSpPr>
            <p:nvPr/>
          </p:nvSpPr>
          <p:spPr bwMode="auto">
            <a:xfrm>
              <a:off x="1296" y="786"/>
              <a:ext cx="1240" cy="243"/>
            </a:xfrm>
            <a:prstGeom prst="rect">
              <a:avLst/>
            </a:prstGeom>
            <a:noFill/>
            <a:ln w="19050" algn="ctr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>
                  <a:solidFill>
                    <a:srgbClr val="000099"/>
                  </a:solidFill>
                  <a:effectLst/>
                </a:rPr>
                <a:t>Production Data</a:t>
              </a:r>
            </a:p>
          </p:txBody>
        </p:sp>
        <p:sp>
          <p:nvSpPr>
            <p:cNvPr id="199701" name="Line 1045"/>
            <p:cNvSpPr>
              <a:spLocks noChangeShapeType="1"/>
            </p:cNvSpPr>
            <p:nvPr/>
          </p:nvSpPr>
          <p:spPr bwMode="auto">
            <a:xfrm flipH="1">
              <a:off x="1824" y="1026"/>
              <a:ext cx="48" cy="912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1056"/>
          <p:cNvGrpSpPr>
            <a:grpSpLocks/>
          </p:cNvGrpSpPr>
          <p:nvPr/>
        </p:nvGrpSpPr>
        <p:grpSpPr bwMode="auto">
          <a:xfrm>
            <a:off x="5035550" y="1905000"/>
            <a:ext cx="2736850" cy="1397000"/>
            <a:chOff x="3172" y="882"/>
            <a:chExt cx="1724" cy="880"/>
          </a:xfrm>
        </p:grpSpPr>
        <p:sp>
          <p:nvSpPr>
            <p:cNvPr id="199695" name="Line 1039"/>
            <p:cNvSpPr>
              <a:spLocks noChangeShapeType="1"/>
            </p:cNvSpPr>
            <p:nvPr/>
          </p:nvSpPr>
          <p:spPr bwMode="auto">
            <a:xfrm>
              <a:off x="3268" y="1282"/>
              <a:ext cx="0" cy="48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698" name="Line 1042"/>
            <p:cNvSpPr>
              <a:spLocks noChangeShapeType="1"/>
            </p:cNvSpPr>
            <p:nvPr/>
          </p:nvSpPr>
          <p:spPr bwMode="auto">
            <a:xfrm rot="-5400000">
              <a:off x="3267" y="1427"/>
              <a:ext cx="1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579" name="Text Box 1046"/>
            <p:cNvSpPr txBox="1">
              <a:spLocks noChangeArrowheads="1"/>
            </p:cNvSpPr>
            <p:nvPr/>
          </p:nvSpPr>
          <p:spPr bwMode="auto">
            <a:xfrm>
              <a:off x="3456" y="882"/>
              <a:ext cx="1440" cy="589"/>
            </a:xfrm>
            <a:prstGeom prst="rect">
              <a:avLst/>
            </a:prstGeom>
            <a:noFill/>
            <a:ln w="19050" algn="ctr">
              <a:solidFill>
                <a:srgbClr val="A5002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/>
              <a:r>
                <a:rPr lang="en-US" sz="1800" b="1">
                  <a:solidFill>
                    <a:srgbClr val="A50021"/>
                  </a:solidFill>
                  <a:effectLst/>
                </a:rPr>
                <a:t>Calibration Data</a:t>
              </a:r>
            </a:p>
            <a:p>
              <a:pPr algn="l" eaLnBrk="1" hangingPunct="1"/>
              <a:r>
                <a:rPr lang="en-US" sz="1800" b="1">
                  <a:solidFill>
                    <a:srgbClr val="A50021"/>
                  </a:solidFill>
                  <a:effectLst/>
                </a:rPr>
                <a:t>(oxygen added to production gas)</a:t>
              </a:r>
            </a:p>
          </p:txBody>
        </p:sp>
        <p:sp>
          <p:nvSpPr>
            <p:cNvPr id="199703" name="Line 1047"/>
            <p:cNvSpPr>
              <a:spLocks noChangeShapeType="1"/>
            </p:cNvSpPr>
            <p:nvPr/>
          </p:nvSpPr>
          <p:spPr bwMode="auto">
            <a:xfrm flipH="1">
              <a:off x="3312" y="1074"/>
              <a:ext cx="144" cy="384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" name="Group 1054"/>
          <p:cNvGrpSpPr>
            <a:grpSpLocks/>
          </p:cNvGrpSpPr>
          <p:nvPr/>
        </p:nvGrpSpPr>
        <p:grpSpPr bwMode="auto">
          <a:xfrm>
            <a:off x="533400" y="3581400"/>
            <a:ext cx="2216150" cy="660400"/>
            <a:chOff x="336" y="1938"/>
            <a:chExt cx="1396" cy="416"/>
          </a:xfrm>
        </p:grpSpPr>
        <p:sp>
          <p:nvSpPr>
            <p:cNvPr id="199697" name="Line 1041"/>
            <p:cNvSpPr>
              <a:spLocks noChangeShapeType="1"/>
            </p:cNvSpPr>
            <p:nvPr/>
          </p:nvSpPr>
          <p:spPr bwMode="auto">
            <a:xfrm>
              <a:off x="1732" y="2050"/>
              <a:ext cx="0" cy="192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575" name="Text Box 1048"/>
            <p:cNvSpPr txBox="1">
              <a:spLocks noChangeArrowheads="1"/>
            </p:cNvSpPr>
            <p:nvPr/>
          </p:nvSpPr>
          <p:spPr bwMode="auto">
            <a:xfrm>
              <a:off x="336" y="1938"/>
              <a:ext cx="1056" cy="416"/>
            </a:xfrm>
            <a:prstGeom prst="rect">
              <a:avLst/>
            </a:prstGeom>
            <a:noFill/>
            <a:ln w="19050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 b="1">
                  <a:solidFill>
                    <a:srgbClr val="008000"/>
                  </a:solidFill>
                  <a:effectLst/>
                </a:rPr>
                <a:t>Extrapolated</a:t>
              </a:r>
            </a:p>
            <a:p>
              <a:pPr eaLnBrk="1" hangingPunct="1"/>
              <a:r>
                <a:rPr lang="en-US" sz="1800" b="1">
                  <a:solidFill>
                    <a:srgbClr val="008000"/>
                  </a:solidFill>
                  <a:effectLst/>
                </a:rPr>
                <a:t>Result</a:t>
              </a:r>
            </a:p>
          </p:txBody>
        </p:sp>
        <p:sp>
          <p:nvSpPr>
            <p:cNvPr id="199705" name="Line 1049"/>
            <p:cNvSpPr>
              <a:spLocks noChangeShapeType="1"/>
            </p:cNvSpPr>
            <p:nvPr/>
          </p:nvSpPr>
          <p:spPr bwMode="auto">
            <a:xfrm>
              <a:off x="1392" y="2138"/>
              <a:ext cx="288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6572" name="Text Box 1050"/>
          <p:cNvSpPr txBox="1">
            <a:spLocks noChangeArrowheads="1"/>
          </p:cNvSpPr>
          <p:nvPr/>
        </p:nvSpPr>
        <p:spPr bwMode="auto">
          <a:xfrm>
            <a:off x="3124200" y="4343400"/>
            <a:ext cx="4038600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sz="2400" b="1">
                <a:solidFill>
                  <a:schemeClr val="bg2"/>
                </a:solidFill>
                <a:effectLst/>
              </a:rPr>
              <a:t>Observed capture yield Y</a:t>
            </a:r>
            <a:r>
              <a:rPr lang="en-US" sz="2400" b="1" baseline="-25000">
                <a:solidFill>
                  <a:schemeClr val="bg2"/>
                </a:solidFill>
                <a:effectLst/>
              </a:rPr>
              <a:t>Z</a:t>
            </a:r>
            <a:endParaRPr lang="en-US" sz="2400" b="1">
              <a:solidFill>
                <a:schemeClr val="bg2"/>
              </a:solidFill>
              <a:effectLst/>
            </a:endParaRPr>
          </a:p>
        </p:txBody>
      </p:sp>
      <p:sp>
        <p:nvSpPr>
          <p:cNvPr id="199707" name="Text Box 1051"/>
          <p:cNvSpPr txBox="1">
            <a:spLocks noChangeArrowheads="1"/>
          </p:cNvSpPr>
          <p:nvPr/>
        </p:nvSpPr>
        <p:spPr bwMode="auto">
          <a:xfrm>
            <a:off x="885825" y="5029200"/>
            <a:ext cx="734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34" charset="-128"/>
                <a:cs typeface="Arial Unicode MS" pitchFamily="34" charset="-128"/>
              </a:rPr>
              <a:t>Lifetime deviation is linear with the Z&gt;1 capture yield.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9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707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Internal corrections to </a:t>
            </a:r>
            <a:r>
              <a:rPr lang="de-DE" sz="4000" smtClean="0">
                <a:solidFill>
                  <a:schemeClr val="folHlink"/>
                </a:solidFill>
                <a:latin typeface="Symbol" pitchFamily="18" charset="2"/>
              </a:rPr>
              <a:t>l</a:t>
            </a:r>
            <a:r>
              <a:rPr lang="de-DE" sz="4000" baseline="-25000" smtClean="0">
                <a:solidFill>
                  <a:schemeClr val="folHlink"/>
                </a:solidFill>
              </a:rPr>
              <a:t>-</a:t>
            </a:r>
          </a:p>
        </p:txBody>
      </p:sp>
      <p:pic>
        <p:nvPicPr>
          <p:cNvPr id="67587" name="Picture 3" descr="Snapshot 2007-06-11 16-06-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5" y="1600200"/>
            <a:ext cx="89916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1704975" y="5334000"/>
            <a:ext cx="58801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800">
                <a:effectLst/>
                <a:ea typeface="Arial Unicode MS" pitchFamily="34" charset="-128"/>
                <a:cs typeface="Arial Unicode MS" pitchFamily="34" charset="-128"/>
              </a:rPr>
              <a:t>(statistical uncertainty of </a:t>
            </a:r>
            <a:r>
              <a:rPr lang="en-US" sz="2800">
                <a:effectLst/>
                <a:latin typeface="Symbol" pitchFamily="18" charset="2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</a:t>
            </a:r>
            <a:r>
              <a:rPr lang="en-US" sz="2800" baseline="-25000">
                <a:effectLst/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en-US" sz="2800">
                <a:effectLst/>
                <a:ea typeface="Arial Unicode MS" pitchFamily="34" charset="-128"/>
                <a:cs typeface="Arial Unicode MS" pitchFamily="34" charset="-128"/>
              </a:rPr>
              <a:t>: 13.7 s</a:t>
            </a:r>
            <a:r>
              <a:rPr lang="en-US" sz="2800" baseline="30000">
                <a:effectLst/>
                <a:ea typeface="Arial Unicode MS" pitchFamily="34" charset="-128"/>
                <a:cs typeface="Arial Unicode MS" pitchFamily="34" charset="-128"/>
              </a:rPr>
              <a:t>-1</a:t>
            </a:r>
            <a:r>
              <a:rPr lang="en-US" sz="2800">
                <a:effectLst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195589" name="Rectangle 5"/>
          <p:cNvSpPr>
            <a:spLocks noChangeArrowheads="1"/>
          </p:cNvSpPr>
          <p:nvPr/>
        </p:nvSpPr>
        <p:spPr bwMode="auto">
          <a:xfrm>
            <a:off x="152400" y="2314575"/>
            <a:ext cx="8763000" cy="352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  <a:latin typeface="Symbol" pitchFamily="18" charset="2"/>
              </a:rPr>
              <a:t>m</a:t>
            </a:r>
            <a:r>
              <a:rPr lang="de-DE" sz="4000" smtClean="0">
                <a:solidFill>
                  <a:schemeClr val="folHlink"/>
                </a:solidFill>
              </a:rPr>
              <a:t>d diffusion</a:t>
            </a:r>
            <a:endParaRPr lang="de-DE" sz="4000" baseline="-25000" smtClean="0">
              <a:solidFill>
                <a:schemeClr val="folHlink"/>
              </a:solidFill>
            </a:endParaRPr>
          </a:p>
        </p:txBody>
      </p:sp>
      <p:pic>
        <p:nvPicPr>
          <p:cNvPr id="68611" name="Picture 6" descr="Snapshot 2007-06-13 11-15-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416050"/>
            <a:ext cx="4724400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7" descr="Snapshot 2007-06-13 11-16-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0941" y="1407102"/>
            <a:ext cx="4262718" cy="370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Text Box 8"/>
          <p:cNvSpPr txBox="1">
            <a:spLocks noChangeArrowheads="1"/>
          </p:cNvSpPr>
          <p:nvPr/>
        </p:nvSpPr>
        <p:spPr bwMode="auto">
          <a:xfrm>
            <a:off x="6096000" y="1752600"/>
            <a:ext cx="1736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chemeClr val="bg2"/>
                </a:solidFill>
                <a:effectLst/>
                <a:ea typeface="Arial Unicode MS" pitchFamily="34" charset="-128"/>
                <a:cs typeface="Arial Unicode MS" pitchFamily="34" charset="-128"/>
              </a:rPr>
              <a:t>(Monte Carlo)</a:t>
            </a:r>
          </a:p>
        </p:txBody>
      </p:sp>
      <p:sp>
        <p:nvSpPr>
          <p:cNvPr id="197641" name="Rectangle 9" descr="Light upward diagonal"/>
          <p:cNvSpPr>
            <a:spLocks noChangeArrowheads="1"/>
          </p:cNvSpPr>
          <p:nvPr/>
        </p:nvSpPr>
        <p:spPr bwMode="auto">
          <a:xfrm>
            <a:off x="209550" y="5376863"/>
            <a:ext cx="8715375" cy="10048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Ramsauer-Townsend minimum in the scattering cross section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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34" charset="-128"/>
                <a:cs typeface="Arial Unicode MS" pitchFamily="34" charset="-128"/>
              </a:rPr>
              <a:t>d can diffuse ~10 cm before muon decay, possibly into walls</a:t>
            </a:r>
            <a:endParaRPr lang="de-DE" sz="2400">
              <a:effectLst>
                <a:outerShdw blurRad="38100" dist="38100" dir="2700000" algn="tl">
                  <a:srgbClr val="00000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79"/>
          <p:cNvGrpSpPr>
            <a:grpSpLocks/>
          </p:cNvGrpSpPr>
          <p:nvPr/>
        </p:nvGrpSpPr>
        <p:grpSpPr bwMode="auto">
          <a:xfrm>
            <a:off x="1057273" y="4419600"/>
            <a:ext cx="6316663" cy="2143125"/>
            <a:chOff x="95" y="2784"/>
            <a:chExt cx="3979" cy="1350"/>
          </a:xfrm>
        </p:grpSpPr>
        <p:grpSp>
          <p:nvGrpSpPr>
            <p:cNvPr id="10254" name="Group 2077"/>
            <p:cNvGrpSpPr>
              <a:grpSpLocks/>
            </p:cNvGrpSpPr>
            <p:nvPr/>
          </p:nvGrpSpPr>
          <p:grpSpPr bwMode="auto">
            <a:xfrm>
              <a:off x="96" y="3102"/>
              <a:ext cx="3978" cy="1032"/>
              <a:chOff x="96" y="3102"/>
              <a:chExt cx="3978" cy="1032"/>
            </a:xfrm>
          </p:grpSpPr>
          <p:grpSp>
            <p:nvGrpSpPr>
              <p:cNvPr id="10256" name="Group 2073"/>
              <p:cNvGrpSpPr>
                <a:grpSpLocks/>
              </p:cNvGrpSpPr>
              <p:nvPr/>
            </p:nvGrpSpPr>
            <p:grpSpPr bwMode="auto">
              <a:xfrm>
                <a:off x="96" y="3408"/>
                <a:ext cx="2304" cy="720"/>
                <a:chOff x="96" y="3408"/>
                <a:chExt cx="2304" cy="720"/>
              </a:xfrm>
            </p:grpSpPr>
            <p:sp>
              <p:nvSpPr>
                <p:cNvPr id="261143" name="Rectangle 2071"/>
                <p:cNvSpPr>
                  <a:spLocks noChangeArrowheads="1"/>
                </p:cNvSpPr>
                <p:nvPr/>
              </p:nvSpPr>
              <p:spPr bwMode="auto">
                <a:xfrm>
                  <a:off x="96" y="3408"/>
                  <a:ext cx="2304" cy="720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grpSp>
              <p:nvGrpSpPr>
                <p:cNvPr id="10259" name="Group 2065"/>
                <p:cNvGrpSpPr>
                  <a:grpSpLocks/>
                </p:cNvGrpSpPr>
                <p:nvPr/>
              </p:nvGrpSpPr>
              <p:grpSpPr bwMode="auto">
                <a:xfrm>
                  <a:off x="240" y="3454"/>
                  <a:ext cx="1555" cy="449"/>
                  <a:chOff x="234" y="3454"/>
                  <a:chExt cx="1555" cy="449"/>
                </a:xfrm>
              </p:grpSpPr>
              <p:pic>
                <p:nvPicPr>
                  <p:cNvPr id="10261" name="Picture 2066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234" y="3454"/>
                    <a:ext cx="1555" cy="449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</p:pic>
              <p:sp>
                <p:nvSpPr>
                  <p:cNvPr id="261139" name="Rectangle 2067"/>
                  <p:cNvSpPr>
                    <a:spLocks noChangeArrowheads="1"/>
                  </p:cNvSpPr>
                  <p:nvPr/>
                </p:nvSpPr>
                <p:spPr bwMode="auto">
                  <a:xfrm>
                    <a:off x="1619" y="3622"/>
                    <a:ext cx="109" cy="135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algn="ctr">
                    <a:solidFill>
                      <a:schemeClr val="bg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261144" name="Rectangle 2072"/>
                <p:cNvSpPr>
                  <a:spLocks noChangeArrowheads="1"/>
                </p:cNvSpPr>
                <p:nvPr/>
              </p:nvSpPr>
              <p:spPr bwMode="auto">
                <a:xfrm>
                  <a:off x="1602" y="3600"/>
                  <a:ext cx="144" cy="192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pic>
            <p:nvPicPr>
              <p:cNvPr id="10257" name="Picture 2054" descr="Light upward diagona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94" y="3102"/>
                <a:ext cx="1580" cy="1032"/>
              </a:xfrm>
              <a:prstGeom prst="rect">
                <a:avLst/>
              </a:prstGeom>
              <a:noFill/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</p:pic>
        </p:grpSp>
        <p:sp>
          <p:nvSpPr>
            <p:cNvPr id="261150" name="Rectangle 2078" descr="Light upward diagonal"/>
            <p:cNvSpPr>
              <a:spLocks noChangeArrowheads="1"/>
            </p:cNvSpPr>
            <p:nvPr/>
          </p:nvSpPr>
          <p:spPr bwMode="auto">
            <a:xfrm>
              <a:off x="95" y="2784"/>
              <a:ext cx="3750" cy="29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40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Most precisely determined </a:t>
              </a:r>
              <a:r>
                <a:rPr lang="de-DE" sz="2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by muon decay</a:t>
              </a:r>
            </a:p>
          </p:txBody>
        </p:sp>
      </p:grpSp>
      <p:sp>
        <p:nvSpPr>
          <p:cNvPr id="26112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Fermi constant G</a:t>
            </a:r>
            <a:r>
              <a:rPr lang="de-DE" sz="4000" baseline="-25000" smtClean="0">
                <a:solidFill>
                  <a:schemeClr val="folHlink"/>
                </a:solidFill>
              </a:rPr>
              <a:t>F</a:t>
            </a:r>
          </a:p>
        </p:txBody>
      </p:sp>
      <p:grpSp>
        <p:nvGrpSpPr>
          <p:cNvPr id="6" name="Group 2076"/>
          <p:cNvGrpSpPr>
            <a:grpSpLocks/>
          </p:cNvGrpSpPr>
          <p:nvPr/>
        </p:nvGrpSpPr>
        <p:grpSpPr bwMode="auto">
          <a:xfrm>
            <a:off x="1058863" y="1317625"/>
            <a:ext cx="6313487" cy="2635250"/>
            <a:chOff x="96" y="830"/>
            <a:chExt cx="3977" cy="1660"/>
          </a:xfrm>
        </p:grpSpPr>
        <p:grpSp>
          <p:nvGrpSpPr>
            <p:cNvPr id="10249" name="Group 2074"/>
            <p:cNvGrpSpPr>
              <a:grpSpLocks/>
            </p:cNvGrpSpPr>
            <p:nvPr/>
          </p:nvGrpSpPr>
          <p:grpSpPr bwMode="auto">
            <a:xfrm>
              <a:off x="96" y="1718"/>
              <a:ext cx="2304" cy="576"/>
              <a:chOff x="96" y="2160"/>
              <a:chExt cx="2304" cy="576"/>
            </a:xfrm>
          </p:grpSpPr>
          <p:sp>
            <p:nvSpPr>
              <p:cNvPr id="261141" name="Rectangle 2069"/>
              <p:cNvSpPr>
                <a:spLocks noChangeArrowheads="1"/>
              </p:cNvSpPr>
              <p:nvPr/>
            </p:nvSpPr>
            <p:spPr bwMode="auto">
              <a:xfrm>
                <a:off x="96" y="2160"/>
                <a:ext cx="2304" cy="576"/>
              </a:xfrm>
              <a:prstGeom prst="rect">
                <a:avLst/>
              </a:prstGeom>
              <a:solidFill>
                <a:schemeClr val="tx1"/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10253" name="Picture 205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4" y="2246"/>
                <a:ext cx="2104" cy="35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</p:grpSp>
        <p:pic>
          <p:nvPicPr>
            <p:cNvPr id="10250" name="Picture 2063" descr="Light upward diagonal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93" y="1193"/>
              <a:ext cx="1580" cy="1297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261147" name="Rectangle 2075" descr="Light upward diagonal"/>
            <p:cNvSpPr>
              <a:spLocks noChangeArrowheads="1"/>
            </p:cNvSpPr>
            <p:nvPr/>
          </p:nvSpPr>
          <p:spPr bwMode="auto">
            <a:xfrm>
              <a:off x="96" y="830"/>
              <a:ext cx="3052" cy="2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Implicit to all EW precision physics</a:t>
              </a:r>
            </a:p>
          </p:txBody>
        </p:sp>
      </p:grpSp>
      <p:grpSp>
        <p:nvGrpSpPr>
          <p:cNvPr id="8" name="Group 2080"/>
          <p:cNvGrpSpPr>
            <a:grpSpLocks/>
          </p:cNvGrpSpPr>
          <p:nvPr/>
        </p:nvGrpSpPr>
        <p:grpSpPr bwMode="auto">
          <a:xfrm>
            <a:off x="1668463" y="4918075"/>
            <a:ext cx="5722937" cy="1631950"/>
            <a:chOff x="480" y="3098"/>
            <a:chExt cx="3605" cy="1028"/>
          </a:xfrm>
        </p:grpSpPr>
        <p:sp>
          <p:nvSpPr>
            <p:cNvPr id="10246" name="Text Box 2058" descr="Light upward diagonal"/>
            <p:cNvSpPr txBox="1">
              <a:spLocks noChangeArrowheads="1"/>
            </p:cNvSpPr>
            <p:nvPr/>
          </p:nvSpPr>
          <p:spPr bwMode="auto">
            <a:xfrm>
              <a:off x="480" y="3878"/>
              <a:ext cx="1764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solidFill>
                    <a:srgbClr val="00CC00"/>
                  </a:solidFill>
                  <a:effectLst/>
                </a:rPr>
                <a:t>PS, QED and hadr. rad.</a:t>
              </a:r>
            </a:p>
          </p:txBody>
        </p:sp>
        <p:sp>
          <p:nvSpPr>
            <p:cNvPr id="10247" name="Text Box 2068"/>
            <p:cNvSpPr txBox="1">
              <a:spLocks noChangeArrowheads="1"/>
            </p:cNvSpPr>
            <p:nvPr/>
          </p:nvSpPr>
          <p:spPr bwMode="auto">
            <a:xfrm>
              <a:off x="1239" y="3552"/>
              <a:ext cx="877" cy="23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 i="1">
                  <a:solidFill>
                    <a:srgbClr val="00CC00"/>
                  </a:solidFill>
                  <a:effectLst/>
                </a:rPr>
                <a:t>q</a:t>
              </a:r>
            </a:p>
          </p:txBody>
        </p:sp>
        <p:pic>
          <p:nvPicPr>
            <p:cNvPr id="10248" name="Picture 206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96" y="3098"/>
              <a:ext cx="1589" cy="1028"/>
            </a:xfrm>
            <a:prstGeom prst="rect">
              <a:avLst/>
            </a:prstGeom>
            <a:noFill/>
            <a:ln w="9525" algn="ctr">
              <a:solidFill>
                <a:schemeClr val="tx2"/>
              </a:solidFill>
              <a:miter lim="800000"/>
              <a:headEnd/>
              <a:tailEnd/>
            </a:ln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Deuterium correction</a:t>
            </a:r>
          </a:p>
        </p:txBody>
      </p:sp>
      <p:grpSp>
        <p:nvGrpSpPr>
          <p:cNvPr id="2" name="Group 1073"/>
          <p:cNvGrpSpPr>
            <a:grpSpLocks/>
          </p:cNvGrpSpPr>
          <p:nvPr/>
        </p:nvGrpSpPr>
        <p:grpSpPr bwMode="auto">
          <a:xfrm>
            <a:off x="190500" y="1676400"/>
            <a:ext cx="8763000" cy="5029200"/>
            <a:chOff x="120" y="1056"/>
            <a:chExt cx="5520" cy="3168"/>
          </a:xfrm>
        </p:grpSpPr>
        <p:sp>
          <p:nvSpPr>
            <p:cNvPr id="203778" name="Rectangle 1026"/>
            <p:cNvSpPr>
              <a:spLocks noChangeArrowheads="1"/>
            </p:cNvSpPr>
            <p:nvPr/>
          </p:nvSpPr>
          <p:spPr bwMode="auto">
            <a:xfrm>
              <a:off x="120" y="1056"/>
              <a:ext cx="5520" cy="3168"/>
            </a:xfrm>
            <a:prstGeom prst="rect">
              <a:avLst/>
            </a:prstGeom>
            <a:solidFill>
              <a:schemeClr val="tx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802" name="Line 1050"/>
            <p:cNvSpPr>
              <a:spLocks noChangeShapeType="1"/>
            </p:cNvSpPr>
            <p:nvPr/>
          </p:nvSpPr>
          <p:spPr bwMode="auto">
            <a:xfrm>
              <a:off x="2839" y="3184"/>
              <a:ext cx="1776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803" name="Line 1051"/>
            <p:cNvSpPr>
              <a:spLocks noChangeShapeType="1"/>
            </p:cNvSpPr>
            <p:nvPr/>
          </p:nvSpPr>
          <p:spPr bwMode="auto">
            <a:xfrm flipV="1">
              <a:off x="2839" y="1936"/>
              <a:ext cx="0" cy="124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44" name="Text Box 1052"/>
            <p:cNvSpPr txBox="1">
              <a:spLocks noChangeArrowheads="1"/>
            </p:cNvSpPr>
            <p:nvPr/>
          </p:nvSpPr>
          <p:spPr bwMode="auto">
            <a:xfrm>
              <a:off x="2595" y="1920"/>
              <a:ext cx="204" cy="25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 b="1">
                  <a:solidFill>
                    <a:schemeClr val="bg2"/>
                  </a:solidFill>
                  <a:effectLst/>
                  <a:latin typeface="Symbol" pitchFamily="18" charset="2"/>
                </a:rPr>
                <a:t>l</a:t>
              </a:r>
            </a:p>
          </p:txBody>
        </p:sp>
        <p:sp>
          <p:nvSpPr>
            <p:cNvPr id="203805" name="Line 1053"/>
            <p:cNvSpPr>
              <a:spLocks noChangeShapeType="1"/>
            </p:cNvSpPr>
            <p:nvPr/>
          </p:nvSpPr>
          <p:spPr bwMode="auto">
            <a:xfrm>
              <a:off x="2935" y="2800"/>
              <a:ext cx="0" cy="192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806" name="Line 1054"/>
            <p:cNvSpPr>
              <a:spLocks noChangeShapeType="1"/>
            </p:cNvSpPr>
            <p:nvPr/>
          </p:nvSpPr>
          <p:spPr bwMode="auto">
            <a:xfrm>
              <a:off x="4375" y="2080"/>
              <a:ext cx="0" cy="480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807" name="Line 1055"/>
            <p:cNvSpPr>
              <a:spLocks noChangeShapeType="1"/>
            </p:cNvSpPr>
            <p:nvPr/>
          </p:nvSpPr>
          <p:spPr bwMode="auto">
            <a:xfrm flipH="1">
              <a:off x="2839" y="2320"/>
              <a:ext cx="1536" cy="62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808" name="Line 1056"/>
            <p:cNvSpPr>
              <a:spLocks noChangeShapeType="1"/>
            </p:cNvSpPr>
            <p:nvPr/>
          </p:nvSpPr>
          <p:spPr bwMode="auto">
            <a:xfrm>
              <a:off x="2839" y="2848"/>
              <a:ext cx="0" cy="192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809" name="Line 1057"/>
            <p:cNvSpPr>
              <a:spLocks noChangeShapeType="1"/>
            </p:cNvSpPr>
            <p:nvPr/>
          </p:nvSpPr>
          <p:spPr bwMode="auto">
            <a:xfrm rot="-5400000">
              <a:off x="4375" y="2225"/>
              <a:ext cx="1" cy="192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50" name="Text Box 1058"/>
            <p:cNvSpPr txBox="1">
              <a:spLocks noChangeArrowheads="1"/>
            </p:cNvSpPr>
            <p:nvPr/>
          </p:nvSpPr>
          <p:spPr bwMode="auto">
            <a:xfrm>
              <a:off x="3329" y="3168"/>
              <a:ext cx="1495" cy="23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>
                  <a:solidFill>
                    <a:schemeClr val="bg2"/>
                  </a:solidFill>
                  <a:effectLst/>
                </a:rPr>
                <a:t>d Concentration (c</a:t>
              </a:r>
              <a:r>
                <a:rPr lang="en-US" sz="1800" b="1" baseline="-25000">
                  <a:solidFill>
                    <a:schemeClr val="bg2"/>
                  </a:solidFill>
                  <a:effectLst/>
                </a:rPr>
                <a:t>d</a:t>
              </a:r>
              <a:r>
                <a:rPr lang="en-US" sz="1800" b="1">
                  <a:solidFill>
                    <a:schemeClr val="bg2"/>
                  </a:solidFill>
                  <a:effectLst/>
                </a:rPr>
                <a:t>)</a:t>
              </a:r>
              <a:endParaRPr lang="en-US" sz="1800" b="1" baseline="-25000">
                <a:solidFill>
                  <a:schemeClr val="bg2"/>
                </a:solidFill>
                <a:effectLst/>
              </a:endParaRPr>
            </a:p>
          </p:txBody>
        </p:sp>
        <p:sp>
          <p:nvSpPr>
            <p:cNvPr id="69651" name="Text Box 1059"/>
            <p:cNvSpPr txBox="1">
              <a:spLocks noChangeArrowheads="1"/>
            </p:cNvSpPr>
            <p:nvPr/>
          </p:nvSpPr>
          <p:spPr bwMode="auto">
            <a:xfrm>
              <a:off x="2739" y="3168"/>
              <a:ext cx="196" cy="23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>
                  <a:solidFill>
                    <a:schemeClr val="bg2"/>
                  </a:solidFill>
                  <a:effectLst/>
                </a:rPr>
                <a:t>0</a:t>
              </a:r>
            </a:p>
          </p:txBody>
        </p:sp>
        <p:sp>
          <p:nvSpPr>
            <p:cNvPr id="69652" name="Text Box 1060"/>
            <p:cNvSpPr txBox="1">
              <a:spLocks noChangeArrowheads="1"/>
            </p:cNvSpPr>
            <p:nvPr/>
          </p:nvSpPr>
          <p:spPr bwMode="auto">
            <a:xfrm>
              <a:off x="2123" y="1392"/>
              <a:ext cx="1664" cy="416"/>
            </a:xfrm>
            <a:prstGeom prst="rect">
              <a:avLst/>
            </a:prstGeom>
            <a:noFill/>
            <a:ln w="1905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>
                  <a:solidFill>
                    <a:srgbClr val="000099"/>
                  </a:solidFill>
                  <a:effectLst/>
                </a:rPr>
                <a:t>Production Data</a:t>
              </a:r>
            </a:p>
            <a:p>
              <a:pPr eaLnBrk="1" hangingPunct="1"/>
              <a:r>
                <a:rPr lang="en-US" sz="1800" b="1">
                  <a:solidFill>
                    <a:srgbClr val="000099"/>
                  </a:solidFill>
                  <a:effectLst/>
                </a:rPr>
                <a:t>(d-depleted Hydrogen)</a:t>
              </a:r>
            </a:p>
          </p:txBody>
        </p:sp>
        <p:sp>
          <p:nvSpPr>
            <p:cNvPr id="203813" name="Line 1061"/>
            <p:cNvSpPr>
              <a:spLocks noChangeShapeType="1"/>
            </p:cNvSpPr>
            <p:nvPr/>
          </p:nvSpPr>
          <p:spPr bwMode="auto">
            <a:xfrm flipH="1">
              <a:off x="2931" y="1824"/>
              <a:ext cx="48" cy="91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54" name="Text Box 1062"/>
            <p:cNvSpPr txBox="1">
              <a:spLocks noChangeArrowheads="1"/>
            </p:cNvSpPr>
            <p:nvPr/>
          </p:nvSpPr>
          <p:spPr bwMode="auto">
            <a:xfrm>
              <a:off x="4035" y="1392"/>
              <a:ext cx="1432" cy="416"/>
            </a:xfrm>
            <a:prstGeom prst="rect">
              <a:avLst/>
            </a:prstGeom>
            <a:noFill/>
            <a:ln w="19050" algn="ctr">
              <a:solidFill>
                <a:srgbClr val="990033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>
                  <a:solidFill>
                    <a:srgbClr val="A50021"/>
                  </a:solidFill>
                  <a:effectLst/>
                </a:rPr>
                <a:t>Calibration Data</a:t>
              </a:r>
            </a:p>
            <a:p>
              <a:pPr eaLnBrk="1" hangingPunct="1"/>
              <a:r>
                <a:rPr lang="en-US" sz="1800" b="1">
                  <a:solidFill>
                    <a:srgbClr val="A50021"/>
                  </a:solidFill>
                  <a:effectLst/>
                </a:rPr>
                <a:t>(Natural Hydrogen)</a:t>
              </a:r>
            </a:p>
          </p:txBody>
        </p:sp>
        <p:sp>
          <p:nvSpPr>
            <p:cNvPr id="203815" name="Line 1063"/>
            <p:cNvSpPr>
              <a:spLocks noChangeShapeType="1"/>
            </p:cNvSpPr>
            <p:nvPr/>
          </p:nvSpPr>
          <p:spPr bwMode="auto">
            <a:xfrm flipH="1">
              <a:off x="4419" y="1824"/>
              <a:ext cx="336" cy="43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56" name="Text Box 1064"/>
            <p:cNvSpPr txBox="1">
              <a:spLocks noChangeArrowheads="1"/>
            </p:cNvSpPr>
            <p:nvPr/>
          </p:nvSpPr>
          <p:spPr bwMode="auto">
            <a:xfrm>
              <a:off x="1443" y="2736"/>
              <a:ext cx="1056" cy="416"/>
            </a:xfrm>
            <a:prstGeom prst="rect">
              <a:avLst/>
            </a:prstGeom>
            <a:noFill/>
            <a:ln w="1905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 b="1">
                  <a:solidFill>
                    <a:srgbClr val="008000"/>
                  </a:solidFill>
                  <a:effectLst/>
                </a:rPr>
                <a:t>Extrapolated</a:t>
              </a:r>
            </a:p>
            <a:p>
              <a:pPr eaLnBrk="1" hangingPunct="1"/>
              <a:r>
                <a:rPr lang="en-US" sz="1800" b="1">
                  <a:solidFill>
                    <a:srgbClr val="008000"/>
                  </a:solidFill>
                  <a:effectLst/>
                </a:rPr>
                <a:t>Result</a:t>
              </a:r>
            </a:p>
          </p:txBody>
        </p:sp>
        <p:sp>
          <p:nvSpPr>
            <p:cNvPr id="203817" name="Line 1065"/>
            <p:cNvSpPr>
              <a:spLocks noChangeShapeType="1"/>
            </p:cNvSpPr>
            <p:nvPr/>
          </p:nvSpPr>
          <p:spPr bwMode="auto">
            <a:xfrm>
              <a:off x="2499" y="2936"/>
              <a:ext cx="288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58" name="Text Box 1066"/>
            <p:cNvSpPr txBox="1">
              <a:spLocks noChangeArrowheads="1"/>
            </p:cNvSpPr>
            <p:nvPr/>
          </p:nvSpPr>
          <p:spPr bwMode="auto">
            <a:xfrm>
              <a:off x="336" y="1919"/>
              <a:ext cx="1737" cy="530"/>
            </a:xfrm>
            <a:prstGeom prst="rect">
              <a:avLst/>
            </a:prstGeom>
            <a:noFill/>
            <a:ln w="1905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400" b="1">
                  <a:solidFill>
                    <a:schemeClr val="bg2"/>
                  </a:solidFill>
                  <a:effectLst/>
                  <a:latin typeface="Symbol" pitchFamily="18" charset="2"/>
                </a:rPr>
                <a:t>l</a:t>
              </a:r>
              <a:r>
                <a:rPr lang="en-US" sz="2400" b="1">
                  <a:solidFill>
                    <a:schemeClr val="bg2"/>
                  </a:solidFill>
                  <a:effectLst/>
                </a:rPr>
                <a:t> from fits to data</a:t>
              </a:r>
            </a:p>
            <a:p>
              <a:pPr eaLnBrk="1" hangingPunct="1"/>
              <a:r>
                <a:rPr lang="en-US" sz="2400" b="1">
                  <a:solidFill>
                    <a:schemeClr val="bg2"/>
                  </a:solidFill>
                  <a:effectLst/>
                </a:rPr>
                <a:t>(f = N</a:t>
              </a:r>
              <a:r>
                <a:rPr lang="en-US" sz="2400" b="1">
                  <a:solidFill>
                    <a:schemeClr val="bg2"/>
                  </a:solidFill>
                  <a:effectLst/>
                  <a:latin typeface="Symbol" pitchFamily="18" charset="2"/>
                </a:rPr>
                <a:t>l</a:t>
              </a:r>
              <a:r>
                <a:rPr lang="en-US" sz="2400" b="1">
                  <a:solidFill>
                    <a:schemeClr val="bg2"/>
                  </a:solidFill>
                  <a:effectLst/>
                </a:rPr>
                <a:t>e</a:t>
              </a:r>
              <a:r>
                <a:rPr lang="en-US" sz="2400" b="1" baseline="30000">
                  <a:solidFill>
                    <a:schemeClr val="bg2"/>
                  </a:solidFill>
                  <a:effectLst/>
                </a:rPr>
                <a:t>-</a:t>
              </a:r>
              <a:r>
                <a:rPr lang="en-US" sz="2400" b="1" baseline="30000">
                  <a:solidFill>
                    <a:schemeClr val="bg2"/>
                  </a:solidFill>
                  <a:effectLst/>
                  <a:latin typeface="Symbol" pitchFamily="18" charset="2"/>
                </a:rPr>
                <a:t>l</a:t>
              </a:r>
              <a:r>
                <a:rPr lang="en-US" sz="2400" b="1" baseline="30000">
                  <a:solidFill>
                    <a:schemeClr val="bg2"/>
                  </a:solidFill>
                  <a:effectLst/>
                </a:rPr>
                <a:t>t</a:t>
              </a:r>
              <a:r>
                <a:rPr lang="en-US" sz="2400" b="1">
                  <a:solidFill>
                    <a:schemeClr val="bg2"/>
                  </a:solidFill>
                  <a:effectLst/>
                </a:rPr>
                <a:t> + B)</a:t>
              </a:r>
            </a:p>
          </p:txBody>
        </p:sp>
        <p:sp>
          <p:nvSpPr>
            <p:cNvPr id="203819" name="Line 1067"/>
            <p:cNvSpPr>
              <a:spLocks noChangeShapeType="1"/>
            </p:cNvSpPr>
            <p:nvPr/>
          </p:nvSpPr>
          <p:spPr bwMode="auto">
            <a:xfrm>
              <a:off x="2067" y="2064"/>
              <a:ext cx="5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03824" name="Rectangle 1072" descr="Light upward diagonal"/>
          <p:cNvSpPr>
            <a:spLocks noChangeArrowheads="1"/>
          </p:cNvSpPr>
          <p:nvPr/>
        </p:nvSpPr>
        <p:spPr bwMode="auto">
          <a:xfrm>
            <a:off x="2105025" y="1076325"/>
            <a:ext cx="49339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34" charset="-128"/>
                <a:cs typeface="Arial Unicode MS" pitchFamily="34" charset="-128"/>
              </a:rPr>
              <a:t>Again zero extrapolation procedure</a:t>
            </a:r>
            <a:endParaRPr lang="de-DE" sz="2400">
              <a:effectLst>
                <a:outerShdw blurRad="38100" dist="38100" dir="2700000" algn="tl">
                  <a:srgbClr val="00000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3" name="Group 1074"/>
          <p:cNvGrpSpPr>
            <a:grpSpLocks/>
          </p:cNvGrpSpPr>
          <p:nvPr/>
        </p:nvGrpSpPr>
        <p:grpSpPr bwMode="auto">
          <a:xfrm>
            <a:off x="4424363" y="5410200"/>
            <a:ext cx="3962400" cy="1009650"/>
            <a:chOff x="2787" y="2976"/>
            <a:chExt cx="2496" cy="636"/>
          </a:xfrm>
        </p:grpSpPr>
        <p:sp>
          <p:nvSpPr>
            <p:cNvPr id="203827" name="Line 1075"/>
            <p:cNvSpPr>
              <a:spLocks noChangeShapeType="1"/>
            </p:cNvSpPr>
            <p:nvPr/>
          </p:nvSpPr>
          <p:spPr bwMode="auto">
            <a:xfrm>
              <a:off x="3363" y="2976"/>
              <a:ext cx="14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39" name="Text Box 1076"/>
            <p:cNvSpPr txBox="1">
              <a:spLocks noChangeArrowheads="1"/>
            </p:cNvSpPr>
            <p:nvPr/>
          </p:nvSpPr>
          <p:spPr bwMode="auto">
            <a:xfrm>
              <a:off x="2787" y="3312"/>
              <a:ext cx="2496" cy="300"/>
            </a:xfrm>
            <a:prstGeom prst="rect">
              <a:avLst/>
            </a:prstGeom>
            <a:noFill/>
            <a:ln w="1905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/>
              <a:r>
                <a:rPr lang="en-US" sz="2400" b="1">
                  <a:solidFill>
                    <a:schemeClr val="bg2"/>
                  </a:solidFill>
                  <a:effectLst/>
                </a:rPr>
                <a:t>This must be determined.</a:t>
              </a:r>
            </a:p>
          </p:txBody>
        </p:sp>
        <p:sp>
          <p:nvSpPr>
            <p:cNvPr id="203829" name="Line 1077"/>
            <p:cNvSpPr>
              <a:spLocks noChangeShapeType="1"/>
            </p:cNvSpPr>
            <p:nvPr/>
          </p:nvSpPr>
          <p:spPr bwMode="auto">
            <a:xfrm flipV="1">
              <a:off x="4083" y="2976"/>
              <a:ext cx="0" cy="3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3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3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24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  <a:latin typeface="Symbol" pitchFamily="18" charset="2"/>
              </a:rPr>
              <a:t>m</a:t>
            </a:r>
            <a:r>
              <a:rPr lang="de-DE" sz="4000" smtClean="0">
                <a:solidFill>
                  <a:schemeClr val="folHlink"/>
                </a:solidFill>
              </a:rPr>
              <a:t>d: MuCap's unique capability</a:t>
            </a:r>
            <a:endParaRPr lang="de-DE" sz="4000" baseline="-25000" smtClean="0">
              <a:solidFill>
                <a:schemeClr val="folHlink"/>
              </a:solidFill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645025" y="1682750"/>
            <a:ext cx="4270375" cy="4657725"/>
            <a:chOff x="2926" y="1060"/>
            <a:chExt cx="2690" cy="2934"/>
          </a:xfrm>
        </p:grpSpPr>
        <p:pic>
          <p:nvPicPr>
            <p:cNvPr id="70668" name="Picture 19" descr="Commo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24" y="1500"/>
              <a:ext cx="2590" cy="200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70669" name="Text Box 20"/>
            <p:cNvSpPr txBox="1">
              <a:spLocks noChangeArrowheads="1"/>
            </p:cNvSpPr>
            <p:nvPr/>
          </p:nvSpPr>
          <p:spPr bwMode="auto">
            <a:xfrm>
              <a:off x="3224" y="3744"/>
              <a:ext cx="2201" cy="250"/>
            </a:xfrm>
            <a:prstGeom prst="rect">
              <a:avLst/>
            </a:prstGeom>
            <a:solidFill>
              <a:schemeClr val="tx1"/>
            </a:solidFill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F0000"/>
                  </a:solidFill>
                  <a:effectLst/>
                </a:rPr>
                <a:t>World Record: c</a:t>
              </a:r>
              <a:r>
                <a:rPr lang="en-US" sz="2000" b="1" baseline="-25000">
                  <a:solidFill>
                    <a:srgbClr val="FF0000"/>
                  </a:solidFill>
                  <a:effectLst/>
                </a:rPr>
                <a:t>d</a:t>
              </a:r>
              <a:r>
                <a:rPr lang="en-US" sz="2000" b="1">
                  <a:solidFill>
                    <a:srgbClr val="FF0000"/>
                  </a:solidFill>
                  <a:effectLst/>
                </a:rPr>
                <a:t> &lt; 100 ppb</a:t>
              </a:r>
            </a:p>
          </p:txBody>
        </p:sp>
        <p:sp>
          <p:nvSpPr>
            <p:cNvPr id="201749" name="Rectangle 21" descr="Light upward diagonal"/>
            <p:cNvSpPr>
              <a:spLocks noChangeArrowheads="1"/>
            </p:cNvSpPr>
            <p:nvPr/>
          </p:nvSpPr>
          <p:spPr bwMode="auto">
            <a:xfrm>
              <a:off x="2926" y="1060"/>
              <a:ext cx="2690" cy="2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400">
                  <a:effectLst>
                    <a:outerShdw blurRad="38100" dist="38100" dir="2700000" algn="tl">
                      <a:srgbClr val="00000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On site purification since 2006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76200" y="1311275"/>
            <a:ext cx="4343400" cy="4375150"/>
            <a:chOff x="48" y="826"/>
            <a:chExt cx="2736" cy="2756"/>
          </a:xfrm>
        </p:grpSpPr>
        <p:pic>
          <p:nvPicPr>
            <p:cNvPr id="70665" name="Picture 9" descr="Light upward diagona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" y="1406"/>
              <a:ext cx="2736" cy="184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01744" name="Rectangle 16" descr="Light upward diagonal"/>
            <p:cNvSpPr>
              <a:spLocks noChangeArrowheads="1"/>
            </p:cNvSpPr>
            <p:nvPr/>
          </p:nvSpPr>
          <p:spPr bwMode="auto">
            <a:xfrm>
              <a:off x="256" y="826"/>
              <a:ext cx="2144" cy="51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190500" indent="-190500" algn="l">
                <a:buFontTx/>
                <a:buChar char="•"/>
                <a:defRPr/>
              </a:pPr>
              <a:r>
                <a:rPr lang="en-US" sz="2400">
                  <a:effectLst>
                    <a:outerShdw blurRad="38100" dist="38100" dir="2700000" algn="tl">
                      <a:srgbClr val="00000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Data: </a:t>
              </a:r>
              <a:r>
                <a:rPr lang="en-US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l</a:t>
              </a:r>
              <a:r>
                <a:rPr lang="en-US" sz="2400">
                  <a:effectLst>
                    <a:outerShdw blurRad="38100" dist="38100" dir="2700000" algn="tl">
                      <a:srgbClr val="00000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 versus impact </a:t>
              </a:r>
              <a:br>
                <a:rPr lang="en-US" sz="2400">
                  <a:effectLst>
                    <a:outerShdw blurRad="38100" dist="38100" dir="2700000" algn="tl">
                      <a:srgbClr val="00000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</a:br>
              <a:r>
                <a:rPr lang="en-US" sz="2400">
                  <a:effectLst>
                    <a:outerShdw blurRad="38100" dist="38100" dir="2700000" algn="tl">
                      <a:srgbClr val="00000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parameter cut</a:t>
              </a:r>
              <a:endParaRPr lang="de-DE" sz="2400"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01750" name="Rectangle 22" descr="Light upward diagonal"/>
            <p:cNvSpPr>
              <a:spLocks noChangeArrowheads="1"/>
            </p:cNvSpPr>
            <p:nvPr/>
          </p:nvSpPr>
          <p:spPr bwMode="auto">
            <a:xfrm>
              <a:off x="783" y="3294"/>
              <a:ext cx="1887" cy="2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u="sng">
                  <a:effectLst>
                    <a:outerShdw blurRad="38100" dist="38100" dir="2700000" algn="tl">
                      <a:srgbClr val="00000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c</a:t>
              </a:r>
              <a:r>
                <a:rPr lang="en-US" sz="2400" u="sng" baseline="-25000">
                  <a:effectLst>
                    <a:outerShdw blurRad="38100" dist="38100" dir="2700000" algn="tl">
                      <a:srgbClr val="00000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d</a:t>
              </a:r>
              <a:r>
                <a:rPr lang="en-US" sz="2400" u="sng">
                  <a:effectLst>
                    <a:outerShdw blurRad="38100" dist="38100" dir="2700000" algn="tl">
                      <a:srgbClr val="00000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 = 1.49 </a:t>
              </a:r>
              <a:r>
                <a:rPr lang="en-US" sz="2400" u="sng">
                  <a:effectLst>
                    <a:outerShdw blurRad="38100" dist="38100" dir="2700000" algn="tl">
                      <a:srgbClr val="000000"/>
                    </a:outerShdw>
                  </a:effectLst>
                  <a:cs typeface="Arial" pitchFamily="34" charset="0"/>
                </a:rPr>
                <a:t>±</a:t>
              </a:r>
              <a:r>
                <a:rPr lang="en-US" sz="2400" u="sng">
                  <a:effectLst>
                    <a:outerShdw blurRad="38100" dist="38100" dir="2700000" algn="tl">
                      <a:srgbClr val="00000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 0.12 ppm</a:t>
              </a:r>
              <a:endParaRPr lang="de-DE" sz="2400" u="sng"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28600" y="5838825"/>
            <a:ext cx="3940175" cy="866775"/>
            <a:chOff x="144" y="3678"/>
            <a:chExt cx="2482" cy="546"/>
          </a:xfrm>
        </p:grpSpPr>
        <p:sp>
          <p:nvSpPr>
            <p:cNvPr id="201743" name="Rectangle 15" descr="Light upward diagonal"/>
            <p:cNvSpPr>
              <a:spLocks noChangeArrowheads="1"/>
            </p:cNvSpPr>
            <p:nvPr/>
          </p:nvSpPr>
          <p:spPr bwMode="auto">
            <a:xfrm>
              <a:off x="144" y="3678"/>
              <a:ext cx="1729" cy="2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  <a:defRPr/>
              </a:pPr>
              <a:r>
                <a:rPr lang="en-US" sz="2400">
                  <a:effectLst>
                    <a:outerShdw blurRad="38100" dist="38100" dir="2700000" algn="tl">
                      <a:srgbClr val="00000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 AMS, ETH Zurich</a:t>
              </a:r>
              <a:endParaRPr lang="de-DE" sz="2400"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01751" name="Rectangle 23" descr="Light upward diagonal"/>
            <p:cNvSpPr>
              <a:spLocks noChangeArrowheads="1"/>
            </p:cNvSpPr>
            <p:nvPr/>
          </p:nvSpPr>
          <p:spPr bwMode="auto">
            <a:xfrm>
              <a:off x="739" y="3936"/>
              <a:ext cx="1887" cy="2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u="sng">
                  <a:effectLst>
                    <a:outerShdw blurRad="38100" dist="38100" dir="2700000" algn="tl">
                      <a:srgbClr val="00000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c</a:t>
              </a:r>
              <a:r>
                <a:rPr lang="en-US" sz="2400" u="sng" baseline="-25000">
                  <a:effectLst>
                    <a:outerShdw blurRad="38100" dist="38100" dir="2700000" algn="tl">
                      <a:srgbClr val="00000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d</a:t>
              </a:r>
              <a:r>
                <a:rPr lang="en-US" sz="2400" u="sng">
                  <a:effectLst>
                    <a:outerShdw blurRad="38100" dist="38100" dir="2700000" algn="tl">
                      <a:srgbClr val="00000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 = 1.44 </a:t>
              </a:r>
              <a:r>
                <a:rPr lang="en-US" sz="2400" u="sng">
                  <a:effectLst>
                    <a:outerShdw blurRad="38100" dist="38100" dir="2700000" algn="tl">
                      <a:srgbClr val="000000"/>
                    </a:outerShdw>
                  </a:effectLst>
                  <a:cs typeface="Arial" pitchFamily="34" charset="0"/>
                </a:rPr>
                <a:t>±</a:t>
              </a:r>
              <a:r>
                <a:rPr lang="en-US" sz="2400" u="sng">
                  <a:effectLst>
                    <a:outerShdw blurRad="38100" dist="38100" dir="2700000" algn="tl">
                      <a:srgbClr val="00000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 0.15 ppm</a:t>
              </a:r>
              <a:endParaRPr lang="de-DE" sz="2400" u="sng"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34" charset="-128"/>
                <a:cs typeface="Arial Unicode MS" pitchFamily="34" charset="-128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smtClean="0">
                <a:solidFill>
                  <a:schemeClr val="folHlink"/>
                </a:solidFill>
              </a:rPr>
              <a:t>Precise and unambiguous MuCap result</a:t>
            </a:r>
            <a:endParaRPr lang="de-DE" sz="3600" baseline="-25000" smtClean="0">
              <a:solidFill>
                <a:schemeClr val="folHlink"/>
              </a:solidFill>
            </a:endParaRPr>
          </a:p>
        </p:txBody>
      </p:sp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381000" y="6062832"/>
            <a:ext cx="83820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smtClean="0">
                <a:effectLst/>
              </a:rPr>
              <a:t>V.A. Andreev et al., Phys. Rev. Lett. 99, 03202 (2007)   </a:t>
            </a:r>
            <a:endParaRPr lang="en-US" sz="2600">
              <a:effectLst/>
            </a:endParaRPr>
          </a:p>
        </p:txBody>
      </p:sp>
      <p:pic>
        <p:nvPicPr>
          <p:cNvPr id="9" name="Picture 1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3738" y="1345392"/>
            <a:ext cx="464026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49674"/>
            <a:ext cx="4662488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57200" y="1024326"/>
            <a:ext cx="3579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Using previous </a:t>
            </a:r>
            <a:r>
              <a:rPr lang="en-US">
                <a:latin typeface="Symbol" pitchFamily="18" charset="2"/>
              </a:rPr>
              <a:t>t</a:t>
            </a:r>
            <a:r>
              <a:rPr lang="en-US" baseline="-25000">
                <a:latin typeface="Symbol" pitchFamily="18" charset="2"/>
              </a:rPr>
              <a:t>m </a:t>
            </a:r>
            <a:r>
              <a:rPr lang="en-US"/>
              <a:t>world average</a:t>
            </a:r>
            <a:endParaRPr lang="el-GR" baseline="-2500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257800" y="1026036"/>
            <a:ext cx="31822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Using new </a:t>
            </a:r>
            <a:r>
              <a:rPr lang="en-US" dirty="0" smtClean="0"/>
              <a:t>MuLan </a:t>
            </a:r>
            <a:r>
              <a:rPr lang="en-US" dirty="0" smtClean="0">
                <a:latin typeface="Symbol" pitchFamily="18" charset="2"/>
              </a:rPr>
              <a:t>t</a:t>
            </a:r>
            <a:r>
              <a:rPr lang="en-US" baseline="-25000" dirty="0" smtClean="0">
                <a:latin typeface="Symbol" pitchFamily="18" charset="2"/>
              </a:rPr>
              <a:t>m</a:t>
            </a:r>
            <a:r>
              <a:rPr lang="en-US" dirty="0" smtClean="0"/>
              <a:t> average</a:t>
            </a:r>
            <a:endParaRPr lang="el-GR" baseline="-250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1026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1" hangingPunct="1">
              <a:defRPr/>
            </a:pPr>
            <a:r>
              <a:rPr lang="de-DE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</a:p>
        </p:txBody>
      </p:sp>
      <p:sp>
        <p:nvSpPr>
          <p:cNvPr id="351235" name="Text Box 1027"/>
          <p:cNvSpPr txBox="1">
            <a:spLocks noChangeArrowheads="1"/>
          </p:cNvSpPr>
          <p:nvPr/>
        </p:nvSpPr>
        <p:spPr bwMode="auto">
          <a:xfrm>
            <a:off x="1325563" y="3246438"/>
            <a:ext cx="6856412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capture on the proton (MuCap)</a:t>
            </a:r>
            <a:endParaRPr lang="de-DE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Motivation and general overview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MuCap experiment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Systematics and results</a:t>
            </a:r>
          </a:p>
        </p:txBody>
      </p:sp>
      <p:sp>
        <p:nvSpPr>
          <p:cNvPr id="351236" name="Text Box 1028"/>
          <p:cNvSpPr txBox="1">
            <a:spLocks noChangeArrowheads="1"/>
          </p:cNvSpPr>
          <p:nvPr/>
        </p:nvSpPr>
        <p:spPr bwMode="auto">
          <a:xfrm>
            <a:off x="1325563" y="5287963"/>
            <a:ext cx="7285037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capture on the deuteron (MuSun)</a:t>
            </a:r>
            <a:endParaRPr lang="de-DE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Motivation and outlook</a:t>
            </a:r>
          </a:p>
          <a:p>
            <a:pPr algn="l" eaLnBrk="1" hangingPunct="1">
              <a:defRPr/>
            </a:pPr>
            <a:endParaRPr lang="de-DE" sz="320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1237" name="Text Box 1029"/>
          <p:cNvSpPr txBox="1">
            <a:spLocks noChangeArrowheads="1"/>
          </p:cNvSpPr>
          <p:nvPr/>
        </p:nvSpPr>
        <p:spPr bwMode="auto">
          <a:xfrm>
            <a:off x="1333500" y="1295400"/>
            <a:ext cx="601821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Lifetime Analysis (MuLan)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Motivation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MuLan experiment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Main systematics and result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067" y="1905000"/>
            <a:ext cx="7649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8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de-DE" sz="4800" baseline="300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+</a:t>
            </a:r>
            <a:endParaRPr lang="en-US" sz="4800"/>
          </a:p>
        </p:txBody>
      </p:sp>
      <p:sp>
        <p:nvSpPr>
          <p:cNvPr id="7" name="Rectangle 6"/>
          <p:cNvSpPr/>
          <p:nvPr/>
        </p:nvSpPr>
        <p:spPr>
          <a:xfrm>
            <a:off x="228600" y="5638800"/>
            <a:ext cx="1107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de-DE" sz="4800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-</a:t>
            </a:r>
            <a:r>
              <a:rPr lang="de-DE" sz="4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endParaRPr lang="en-US" sz="480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3875442"/>
            <a:ext cx="1107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de-DE" sz="4800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-</a:t>
            </a:r>
            <a:r>
              <a:rPr lang="de-DE" sz="4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endParaRPr lang="en-US" sz="480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550" y="1346200"/>
            <a:ext cx="5159375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3" name="Rectangle 1029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MuSun: "Calibrating" the sun</a:t>
            </a:r>
          </a:p>
        </p:txBody>
      </p:sp>
      <p:sp>
        <p:nvSpPr>
          <p:cNvPr id="222214" name="Rectangle 1030"/>
          <p:cNvSpPr>
            <a:spLocks noRot="1" noChangeArrowheads="1"/>
          </p:cNvSpPr>
          <p:nvPr/>
        </p:nvSpPr>
        <p:spPr bwMode="auto">
          <a:xfrm>
            <a:off x="1427163" y="1503363"/>
            <a:ext cx="6289675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+ d </a:t>
            </a: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 n + n + </a:t>
            </a: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Symbol" pitchFamily="18" charset="2"/>
              </a:rPr>
              <a:t>n</a:t>
            </a:r>
          </a:p>
        </p:txBody>
      </p:sp>
      <p:pic>
        <p:nvPicPr>
          <p:cNvPr id="77829" name="Picture 1031" descr="Light upward diagon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9475" y="2743200"/>
            <a:ext cx="1797050" cy="15255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77830" name="Picture 1032" descr="Light upward diagon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9050" y="2763838"/>
            <a:ext cx="1819275" cy="15033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222217" name="Text Box 1033"/>
          <p:cNvSpPr txBox="1">
            <a:spLocks noChangeArrowheads="1"/>
          </p:cNvSpPr>
          <p:nvPr/>
        </p:nvSpPr>
        <p:spPr bwMode="auto">
          <a:xfrm>
            <a:off x="2005013" y="4357688"/>
            <a:ext cx="5133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0" rIns="91426" bIns="45710">
            <a:spAutoFit/>
          </a:bodyPr>
          <a:lstStyle/>
          <a:p>
            <a:pPr algn="l">
              <a:defRPr/>
            </a:pPr>
            <a:r>
              <a:rPr lang="en-US" sz="1800" b="1">
                <a:solidFill>
                  <a:schemeClr val="tx1"/>
                </a:solidFill>
                <a:effectLst/>
                <a:latin typeface="Garamond" pitchFamily="18" charset="0"/>
                <a:sym typeface="Symbol" pitchFamily="18" charset="2"/>
              </a:rPr>
              <a:t> </a:t>
            </a:r>
            <a:r>
              <a:rPr lang="en-US" sz="1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model-independent connection via EFT &amp; L</a:t>
            </a:r>
            <a:r>
              <a:rPr lang="en-US" sz="1800" b="1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1A</a:t>
            </a:r>
            <a:endParaRPr lang="en-US" sz="1800" b="1" baseline="-25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  <p:sp>
        <p:nvSpPr>
          <p:cNvPr id="222236" name="Rectangle 1052" descr="Light upward diagonal"/>
          <p:cNvSpPr>
            <a:spLocks noChangeArrowheads="1"/>
          </p:cNvSpPr>
          <p:nvPr/>
        </p:nvSpPr>
        <p:spPr bwMode="auto">
          <a:xfrm>
            <a:off x="434975" y="5486400"/>
            <a:ext cx="8247063" cy="5794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Aim: Measure rate </a:t>
            </a: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Symbol" pitchFamily="18" charset="2"/>
              </a:rPr>
              <a:t>L</a:t>
            </a:r>
            <a:r>
              <a:rPr lang="en-US" sz="3200" baseline="-250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d</a:t>
            </a: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from </a:t>
            </a: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Symbol" pitchFamily="18" charset="2"/>
              </a:rPr>
              <a:t>m</a:t>
            </a: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d() to &lt; 1.5 %</a:t>
            </a:r>
            <a:endParaRPr lang="de-DE" sz="3200"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3" name="Rectangle 1027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Theory</a:t>
            </a:r>
          </a:p>
        </p:txBody>
      </p:sp>
      <p:sp>
        <p:nvSpPr>
          <p:cNvPr id="358408" name="Rectangle 1032" descr="Light upward diagonal"/>
          <p:cNvSpPr>
            <a:spLocks noChangeArrowheads="1"/>
          </p:cNvSpPr>
          <p:nvPr/>
        </p:nvSpPr>
        <p:spPr bwMode="auto">
          <a:xfrm>
            <a:off x="244475" y="1754862"/>
            <a:ext cx="5522987" cy="44935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79413" indent="-379413" algn="l">
              <a:buFontTx/>
              <a:buChar char="•"/>
              <a:defRPr/>
            </a:pPr>
            <a:r>
              <a:rPr lang="de-DE" sz="26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One </a:t>
            </a:r>
            <a:r>
              <a:rPr lang="de-DE" sz="2600">
                <a:effectLst>
                  <a:outerShdw blurRad="38100" dist="38100" dir="2700000" algn="tl">
                    <a:srgbClr val="000000"/>
                  </a:outerShdw>
                </a:effectLst>
              </a:rPr>
              <a:t>body currents well defined</a:t>
            </a:r>
          </a:p>
          <a:p>
            <a:pPr marL="379413" indent="-379413" algn="l">
              <a:buFontTx/>
              <a:buChar char="•"/>
              <a:defRPr/>
            </a:pPr>
            <a:endParaRPr lang="de-DE" sz="26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79413" indent="-379413" algn="l">
              <a:buFontTx/>
              <a:buChar char="•"/>
              <a:defRPr/>
            </a:pPr>
            <a:r>
              <a:rPr lang="de-DE" sz="2600">
                <a:effectLst>
                  <a:outerShdw blurRad="38100" dist="38100" dir="2700000" algn="tl">
                    <a:srgbClr val="000000"/>
                  </a:outerShdw>
                </a:effectLst>
              </a:rPr>
              <a:t>Two body currents not well </a:t>
            </a:r>
            <a:br>
              <a:rPr lang="de-DE" sz="26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600">
                <a:effectLst>
                  <a:outerShdw blurRad="38100" dist="38100" dir="2700000" algn="tl">
                    <a:srgbClr val="000000"/>
                  </a:outerShdw>
                </a:effectLst>
              </a:rPr>
              <a:t>constrained by theory (short dist.)</a:t>
            </a:r>
          </a:p>
          <a:p>
            <a:pPr marL="379413" indent="-379413" algn="l">
              <a:buFontTx/>
              <a:buChar char="•"/>
              <a:defRPr/>
            </a:pPr>
            <a:endParaRPr lang="de-DE" sz="26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79413" indent="-379413" algn="l">
              <a:buFontTx/>
              <a:buChar char="•"/>
              <a:defRPr/>
            </a:pPr>
            <a:r>
              <a:rPr lang="de-DE" sz="2600">
                <a:effectLst>
                  <a:outerShdw blurRad="38100" dist="38100" dir="2700000" algn="tl">
                    <a:srgbClr val="000000"/>
                  </a:outerShdw>
                </a:effectLst>
              </a:rPr>
              <a:t>Methods:</a:t>
            </a:r>
          </a:p>
          <a:p>
            <a:pPr marL="379413" indent="-379413" algn="l">
              <a:defRPr/>
            </a:pPr>
            <a:r>
              <a:rPr lang="de-DE" sz="2600">
                <a:effectLst>
                  <a:outerShdw blurRad="38100" dist="38100" dir="2700000" algn="tl">
                    <a:srgbClr val="000000"/>
                  </a:outerShdw>
                </a:effectLst>
              </a:rPr>
              <a:t>	  Potential model + MEC</a:t>
            </a:r>
            <a:br>
              <a:rPr lang="de-DE" sz="26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60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de-DE" sz="26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p-</a:t>
            </a:r>
            <a:r>
              <a:rPr lang="de-DE" sz="26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less</a:t>
            </a:r>
            <a:r>
              <a:rPr lang="de-DE" sz="26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or hybrid EFT </a:t>
            </a:r>
            <a:r>
              <a:rPr lang="de-DE" sz="2600">
                <a:effectLst>
                  <a:outerShdw blurRad="38100" dist="38100" dir="2700000" algn="tl">
                    <a:srgbClr val="000000"/>
                  </a:outerShdw>
                </a:effectLst>
              </a:rPr>
              <a:t>(L</a:t>
            </a:r>
            <a:r>
              <a:rPr lang="de-DE" sz="26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1A</a:t>
            </a:r>
            <a:r>
              <a:rPr lang="de-DE" sz="2600">
                <a:effectLst>
                  <a:outerShdw blurRad="38100" dist="38100" dir="2700000" algn="tl">
                    <a:srgbClr val="000000"/>
                  </a:outerShdw>
                </a:effectLst>
              </a:rPr>
              <a:t> / d</a:t>
            </a:r>
            <a:r>
              <a:rPr lang="de-DE" sz="26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de-DE" sz="260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marL="379413" indent="-379413" algn="l">
              <a:defRPr/>
            </a:pPr>
            <a:endParaRPr lang="de-DE" sz="26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79413" indent="-379413" algn="l">
              <a:buFontTx/>
              <a:buChar char="•"/>
              <a:defRPr/>
            </a:pPr>
            <a:r>
              <a:rPr lang="de-DE" sz="2600">
                <a:effectLst>
                  <a:outerShdw blurRad="38100" dist="38100" dir="2700000" algn="tl">
                    <a:srgbClr val="000000"/>
                  </a:outerShdw>
                </a:effectLst>
              </a:rPr>
              <a:t>Muon capture soft enough to </a:t>
            </a:r>
            <a:br>
              <a:rPr lang="de-DE" sz="26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600">
                <a:effectLst>
                  <a:outerShdw blurRad="38100" dist="38100" dir="2700000" algn="tl">
                    <a:srgbClr val="000000"/>
                  </a:outerShdw>
                </a:effectLst>
              </a:rPr>
              <a:t>relate to solar reactions</a:t>
            </a:r>
          </a:p>
        </p:txBody>
      </p:sp>
      <p:grpSp>
        <p:nvGrpSpPr>
          <p:cNvPr id="79876" name="Group 1076"/>
          <p:cNvGrpSpPr>
            <a:grpSpLocks/>
          </p:cNvGrpSpPr>
          <p:nvPr/>
        </p:nvGrpSpPr>
        <p:grpSpPr bwMode="auto">
          <a:xfrm>
            <a:off x="5943600" y="4724400"/>
            <a:ext cx="2971800" cy="1763713"/>
            <a:chOff x="3744" y="3120"/>
            <a:chExt cx="1872" cy="967"/>
          </a:xfrm>
        </p:grpSpPr>
        <p:sp>
          <p:nvSpPr>
            <p:cNvPr id="358409" name="Rectangle 1033"/>
            <p:cNvSpPr>
              <a:spLocks noChangeArrowheads="1"/>
            </p:cNvSpPr>
            <p:nvPr/>
          </p:nvSpPr>
          <p:spPr bwMode="auto">
            <a:xfrm>
              <a:off x="3744" y="3120"/>
              <a:ext cx="1872" cy="967"/>
            </a:xfrm>
            <a:prstGeom prst="rect">
              <a:avLst/>
            </a:prstGeom>
            <a:noFill/>
            <a:ln w="28575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410" name="Line 1034"/>
            <p:cNvSpPr>
              <a:spLocks noChangeShapeType="1"/>
            </p:cNvSpPr>
            <p:nvPr/>
          </p:nvSpPr>
          <p:spPr bwMode="auto">
            <a:xfrm>
              <a:off x="4662" y="3323"/>
              <a:ext cx="780" cy="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411" name="Line 1035"/>
            <p:cNvSpPr>
              <a:spLocks noChangeShapeType="1"/>
            </p:cNvSpPr>
            <p:nvPr/>
          </p:nvSpPr>
          <p:spPr bwMode="auto">
            <a:xfrm>
              <a:off x="4662" y="3450"/>
              <a:ext cx="780" cy="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412" name="Line 1036"/>
            <p:cNvSpPr>
              <a:spLocks noChangeShapeType="1"/>
            </p:cNvSpPr>
            <p:nvPr/>
          </p:nvSpPr>
          <p:spPr bwMode="auto">
            <a:xfrm>
              <a:off x="4707" y="3654"/>
              <a:ext cx="706" cy="204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413" name="Line 1037"/>
            <p:cNvSpPr>
              <a:spLocks noChangeShapeType="1"/>
            </p:cNvSpPr>
            <p:nvPr/>
          </p:nvSpPr>
          <p:spPr bwMode="auto">
            <a:xfrm flipV="1">
              <a:off x="4712" y="3633"/>
              <a:ext cx="680" cy="245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886" name="Rectangle 1038"/>
            <p:cNvSpPr>
              <a:spLocks noChangeArrowheads="1"/>
            </p:cNvSpPr>
            <p:nvPr/>
          </p:nvSpPr>
          <p:spPr bwMode="auto">
            <a:xfrm>
              <a:off x="4933" y="3321"/>
              <a:ext cx="316" cy="43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800" b="1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58415" name="Line 1039"/>
            <p:cNvSpPr>
              <a:spLocks noChangeShapeType="1"/>
            </p:cNvSpPr>
            <p:nvPr/>
          </p:nvSpPr>
          <p:spPr bwMode="auto">
            <a:xfrm>
              <a:off x="5249" y="3369"/>
              <a:ext cx="0" cy="81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416" name="Freeform 1040"/>
            <p:cNvSpPr>
              <a:spLocks/>
            </p:cNvSpPr>
            <p:nvPr/>
          </p:nvSpPr>
          <p:spPr bwMode="auto">
            <a:xfrm>
              <a:off x="5012" y="3613"/>
              <a:ext cx="87" cy="141"/>
            </a:xfrm>
            <a:custGeom>
              <a:avLst/>
              <a:gdLst/>
              <a:ahLst/>
              <a:cxnLst>
                <a:cxn ang="0">
                  <a:pos x="35" y="254"/>
                </a:cxn>
                <a:cxn ang="0">
                  <a:pos x="37" y="223"/>
                </a:cxn>
                <a:cxn ang="0">
                  <a:pos x="6" y="194"/>
                </a:cxn>
                <a:cxn ang="0">
                  <a:pos x="71" y="163"/>
                </a:cxn>
                <a:cxn ang="0">
                  <a:pos x="6" y="132"/>
                </a:cxn>
                <a:cxn ang="0">
                  <a:pos x="71" y="100"/>
                </a:cxn>
                <a:cxn ang="0">
                  <a:pos x="4" y="74"/>
                </a:cxn>
                <a:cxn ang="0">
                  <a:pos x="71" y="43"/>
                </a:cxn>
                <a:cxn ang="0">
                  <a:pos x="35" y="28"/>
                </a:cxn>
                <a:cxn ang="0">
                  <a:pos x="30" y="0"/>
                </a:cxn>
              </a:cxnLst>
              <a:rect l="0" t="0" r="r" b="b"/>
              <a:pathLst>
                <a:path w="76" h="254">
                  <a:moveTo>
                    <a:pt x="35" y="254"/>
                  </a:moveTo>
                  <a:cubicBezTo>
                    <a:pt x="38" y="243"/>
                    <a:pt x="42" y="233"/>
                    <a:pt x="37" y="223"/>
                  </a:cubicBezTo>
                  <a:cubicBezTo>
                    <a:pt x="32" y="213"/>
                    <a:pt x="0" y="204"/>
                    <a:pt x="6" y="194"/>
                  </a:cubicBezTo>
                  <a:cubicBezTo>
                    <a:pt x="12" y="184"/>
                    <a:pt x="71" y="173"/>
                    <a:pt x="71" y="163"/>
                  </a:cubicBezTo>
                  <a:cubicBezTo>
                    <a:pt x="71" y="153"/>
                    <a:pt x="6" y="142"/>
                    <a:pt x="6" y="132"/>
                  </a:cubicBezTo>
                  <a:cubicBezTo>
                    <a:pt x="6" y="122"/>
                    <a:pt x="71" y="110"/>
                    <a:pt x="71" y="100"/>
                  </a:cubicBezTo>
                  <a:cubicBezTo>
                    <a:pt x="71" y="90"/>
                    <a:pt x="4" y="83"/>
                    <a:pt x="4" y="74"/>
                  </a:cubicBezTo>
                  <a:cubicBezTo>
                    <a:pt x="4" y="65"/>
                    <a:pt x="66" y="51"/>
                    <a:pt x="71" y="43"/>
                  </a:cubicBezTo>
                  <a:cubicBezTo>
                    <a:pt x="76" y="35"/>
                    <a:pt x="42" y="35"/>
                    <a:pt x="35" y="28"/>
                  </a:cubicBezTo>
                  <a:cubicBezTo>
                    <a:pt x="28" y="21"/>
                    <a:pt x="29" y="10"/>
                    <a:pt x="30" y="0"/>
                  </a:cubicBezTo>
                </a:path>
              </a:pathLst>
            </a:custGeom>
            <a:solidFill>
              <a:schemeClr val="bg1"/>
            </a:solidFill>
            <a:ln w="12700" cmpd="sng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417" name="Line 1041"/>
            <p:cNvSpPr>
              <a:spLocks noChangeShapeType="1"/>
            </p:cNvSpPr>
            <p:nvPr/>
          </p:nvSpPr>
          <p:spPr bwMode="auto">
            <a:xfrm>
              <a:off x="5004" y="3601"/>
              <a:ext cx="74" cy="2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418" name="Line 1042"/>
            <p:cNvSpPr>
              <a:spLocks noChangeShapeType="1"/>
            </p:cNvSpPr>
            <p:nvPr/>
          </p:nvSpPr>
          <p:spPr bwMode="auto">
            <a:xfrm flipV="1">
              <a:off x="5004" y="3598"/>
              <a:ext cx="74" cy="27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419" name="Freeform 1043"/>
            <p:cNvSpPr>
              <a:spLocks/>
            </p:cNvSpPr>
            <p:nvPr/>
          </p:nvSpPr>
          <p:spPr bwMode="auto">
            <a:xfrm>
              <a:off x="4894" y="3172"/>
              <a:ext cx="88" cy="143"/>
            </a:xfrm>
            <a:custGeom>
              <a:avLst/>
              <a:gdLst/>
              <a:ahLst/>
              <a:cxnLst>
                <a:cxn ang="0">
                  <a:pos x="35" y="254"/>
                </a:cxn>
                <a:cxn ang="0">
                  <a:pos x="37" y="223"/>
                </a:cxn>
                <a:cxn ang="0">
                  <a:pos x="6" y="194"/>
                </a:cxn>
                <a:cxn ang="0">
                  <a:pos x="71" y="163"/>
                </a:cxn>
                <a:cxn ang="0">
                  <a:pos x="6" y="132"/>
                </a:cxn>
                <a:cxn ang="0">
                  <a:pos x="71" y="100"/>
                </a:cxn>
                <a:cxn ang="0">
                  <a:pos x="4" y="74"/>
                </a:cxn>
                <a:cxn ang="0">
                  <a:pos x="71" y="43"/>
                </a:cxn>
                <a:cxn ang="0">
                  <a:pos x="35" y="28"/>
                </a:cxn>
                <a:cxn ang="0">
                  <a:pos x="30" y="0"/>
                </a:cxn>
              </a:cxnLst>
              <a:rect l="0" t="0" r="r" b="b"/>
              <a:pathLst>
                <a:path w="76" h="254">
                  <a:moveTo>
                    <a:pt x="35" y="254"/>
                  </a:moveTo>
                  <a:cubicBezTo>
                    <a:pt x="38" y="243"/>
                    <a:pt x="42" y="233"/>
                    <a:pt x="37" y="223"/>
                  </a:cubicBezTo>
                  <a:cubicBezTo>
                    <a:pt x="32" y="213"/>
                    <a:pt x="0" y="204"/>
                    <a:pt x="6" y="194"/>
                  </a:cubicBezTo>
                  <a:cubicBezTo>
                    <a:pt x="12" y="184"/>
                    <a:pt x="71" y="173"/>
                    <a:pt x="71" y="163"/>
                  </a:cubicBezTo>
                  <a:cubicBezTo>
                    <a:pt x="71" y="153"/>
                    <a:pt x="6" y="142"/>
                    <a:pt x="6" y="132"/>
                  </a:cubicBezTo>
                  <a:cubicBezTo>
                    <a:pt x="6" y="122"/>
                    <a:pt x="71" y="110"/>
                    <a:pt x="71" y="100"/>
                  </a:cubicBezTo>
                  <a:cubicBezTo>
                    <a:pt x="71" y="90"/>
                    <a:pt x="4" y="83"/>
                    <a:pt x="4" y="74"/>
                  </a:cubicBezTo>
                  <a:cubicBezTo>
                    <a:pt x="4" y="65"/>
                    <a:pt x="66" y="51"/>
                    <a:pt x="71" y="43"/>
                  </a:cubicBezTo>
                  <a:cubicBezTo>
                    <a:pt x="76" y="35"/>
                    <a:pt x="42" y="35"/>
                    <a:pt x="35" y="28"/>
                  </a:cubicBezTo>
                  <a:cubicBezTo>
                    <a:pt x="28" y="21"/>
                    <a:pt x="29" y="10"/>
                    <a:pt x="30" y="0"/>
                  </a:cubicBezTo>
                </a:path>
              </a:pathLst>
            </a:custGeom>
            <a:solidFill>
              <a:schemeClr val="bg1"/>
            </a:solidFill>
            <a:ln w="12700" cmpd="sng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420" name="Line 1044"/>
            <p:cNvSpPr>
              <a:spLocks noChangeShapeType="1"/>
            </p:cNvSpPr>
            <p:nvPr/>
          </p:nvSpPr>
          <p:spPr bwMode="auto">
            <a:xfrm>
              <a:off x="4886" y="3161"/>
              <a:ext cx="75" cy="24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421" name="Line 1045"/>
            <p:cNvSpPr>
              <a:spLocks noChangeShapeType="1"/>
            </p:cNvSpPr>
            <p:nvPr/>
          </p:nvSpPr>
          <p:spPr bwMode="auto">
            <a:xfrm flipV="1">
              <a:off x="4886" y="3158"/>
              <a:ext cx="75" cy="27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422" name="Oval 1046"/>
            <p:cNvSpPr>
              <a:spLocks noChangeArrowheads="1"/>
            </p:cNvSpPr>
            <p:nvPr/>
          </p:nvSpPr>
          <p:spPr bwMode="auto">
            <a:xfrm>
              <a:off x="5019" y="3736"/>
              <a:ext cx="66" cy="44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895" name="Text Box 1047"/>
            <p:cNvSpPr txBox="1">
              <a:spLocks noChangeArrowheads="1"/>
            </p:cNvSpPr>
            <p:nvPr/>
          </p:nvSpPr>
          <p:spPr bwMode="auto">
            <a:xfrm>
              <a:off x="3854" y="3235"/>
              <a:ext cx="642" cy="45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chemeClr val="tx1"/>
                  </a:solidFill>
                  <a:effectLst/>
                </a:rPr>
                <a:t>MEC</a:t>
              </a:r>
              <a:br>
                <a:rPr lang="en-US" sz="1600" b="1">
                  <a:solidFill>
                    <a:schemeClr val="tx1"/>
                  </a:solidFill>
                  <a:effectLst/>
                </a:rPr>
              </a:br>
              <a:r>
                <a:rPr lang="en-US" sz="1600" b="1">
                  <a:solidFill>
                    <a:schemeClr val="tx1"/>
                  </a:solidFill>
                  <a:effectLst/>
                </a:rPr>
                <a:t/>
              </a:r>
              <a:br>
                <a:rPr lang="en-US" sz="1600" b="1">
                  <a:solidFill>
                    <a:schemeClr val="tx1"/>
                  </a:solidFill>
                  <a:effectLst/>
                </a:rPr>
              </a:br>
              <a:r>
                <a:rPr lang="en-US" sz="1600" b="1">
                  <a:solidFill>
                    <a:schemeClr val="tx1"/>
                  </a:solidFill>
                  <a:effectLst/>
                </a:rPr>
                <a:t>EFT</a:t>
              </a:r>
              <a:endParaRPr lang="en-US" sz="1800" b="1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79896" name="Text Box 1048"/>
            <p:cNvSpPr txBox="1">
              <a:spLocks noChangeArrowheads="1"/>
            </p:cNvSpPr>
            <p:nvPr/>
          </p:nvSpPr>
          <p:spPr bwMode="auto">
            <a:xfrm>
              <a:off x="4800" y="3849"/>
              <a:ext cx="537" cy="20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chemeClr val="tx1"/>
                  </a:solidFill>
                  <a:effectLst/>
                </a:rPr>
                <a:t>L</a:t>
              </a:r>
              <a:r>
                <a:rPr lang="en-US" sz="1800" b="1" baseline="-25000">
                  <a:solidFill>
                    <a:schemeClr val="tx1"/>
                  </a:solidFill>
                  <a:effectLst/>
                </a:rPr>
                <a:t>1A, </a:t>
              </a:r>
              <a:r>
                <a:rPr lang="en-US" sz="1800" b="1">
                  <a:solidFill>
                    <a:schemeClr val="tx1"/>
                  </a:solidFill>
                  <a:effectLst/>
                </a:rPr>
                <a:t>d</a:t>
              </a:r>
              <a:r>
                <a:rPr lang="en-US" sz="1800" b="1" baseline="-25000">
                  <a:solidFill>
                    <a:schemeClr val="tx1"/>
                  </a:solidFill>
                  <a:effectLst/>
                </a:rPr>
                <a:t>R</a:t>
              </a:r>
            </a:p>
          </p:txBody>
        </p:sp>
      </p:grpSp>
      <p:pic>
        <p:nvPicPr>
          <p:cNvPr id="79877" name="Picture 1074" descr="Light upward diagon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473200"/>
            <a:ext cx="2757488" cy="2336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grpSp>
        <p:nvGrpSpPr>
          <p:cNvPr id="3" name="Group 1080"/>
          <p:cNvGrpSpPr>
            <a:grpSpLocks/>
          </p:cNvGrpSpPr>
          <p:nvPr/>
        </p:nvGrpSpPr>
        <p:grpSpPr bwMode="auto">
          <a:xfrm>
            <a:off x="2971800" y="2101850"/>
            <a:ext cx="3213100" cy="4375150"/>
            <a:chOff x="1872" y="1324"/>
            <a:chExt cx="2024" cy="2756"/>
          </a:xfrm>
        </p:grpSpPr>
        <p:pic>
          <p:nvPicPr>
            <p:cNvPr id="79879" name="Picture 1078" descr="Light upward diagona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72" y="1324"/>
              <a:ext cx="1719" cy="146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358455" name="Freeform 1079" descr="Light upward diagonal"/>
            <p:cNvSpPr>
              <a:spLocks/>
            </p:cNvSpPr>
            <p:nvPr/>
          </p:nvSpPr>
          <p:spPr bwMode="auto">
            <a:xfrm rot="3254399" flipV="1">
              <a:off x="2812" y="2996"/>
              <a:ext cx="1488" cy="680"/>
            </a:xfrm>
            <a:custGeom>
              <a:avLst/>
              <a:gdLst/>
              <a:ahLst/>
              <a:cxnLst>
                <a:cxn ang="0">
                  <a:pos x="1488" y="680"/>
                </a:cxn>
                <a:cxn ang="0">
                  <a:pos x="768" y="56"/>
                </a:cxn>
                <a:cxn ang="0">
                  <a:pos x="0" y="344"/>
                </a:cxn>
              </a:cxnLst>
              <a:rect l="0" t="0" r="r" b="b"/>
              <a:pathLst>
                <a:path w="1488" h="680">
                  <a:moveTo>
                    <a:pt x="1488" y="680"/>
                  </a:moveTo>
                  <a:cubicBezTo>
                    <a:pt x="1252" y="396"/>
                    <a:pt x="1016" y="112"/>
                    <a:pt x="768" y="56"/>
                  </a:cubicBezTo>
                  <a:cubicBezTo>
                    <a:pt x="520" y="0"/>
                    <a:pt x="260" y="172"/>
                    <a:pt x="0" y="344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Precise experiment needed</a:t>
            </a:r>
            <a:endParaRPr lang="de-DE" sz="4000" baseline="-25000" smtClean="0">
              <a:solidFill>
                <a:schemeClr val="folHlink"/>
              </a:solidFill>
            </a:endParaRPr>
          </a:p>
        </p:txBody>
      </p:sp>
      <p:sp>
        <p:nvSpPr>
          <p:cNvPr id="226312" name="Rectangle 8"/>
          <p:cNvSpPr>
            <a:spLocks noChangeArrowheads="1"/>
          </p:cNvSpPr>
          <p:nvPr/>
        </p:nvSpPr>
        <p:spPr bwMode="auto">
          <a:xfrm>
            <a:off x="1566863" y="1184275"/>
            <a:ext cx="6300787" cy="2162175"/>
          </a:xfrm>
          <a:prstGeom prst="rect">
            <a:avLst/>
          </a:prstGeom>
          <a:solidFill>
            <a:srgbClr val="FFFFFF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80900" name="Group 9"/>
          <p:cNvGrpSpPr>
            <a:grpSpLocks/>
          </p:cNvGrpSpPr>
          <p:nvPr/>
        </p:nvGrpSpPr>
        <p:grpSpPr bwMode="auto">
          <a:xfrm>
            <a:off x="1558925" y="865188"/>
            <a:ext cx="6430963" cy="5611812"/>
            <a:chOff x="982" y="633"/>
            <a:chExt cx="4051" cy="3535"/>
          </a:xfrm>
        </p:grpSpPr>
        <p:pic>
          <p:nvPicPr>
            <p:cNvPr id="80915" name="Picture 10" descr="s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82" y="633"/>
              <a:ext cx="4051" cy="3535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226315" name="Rectangle 11"/>
            <p:cNvSpPr>
              <a:spLocks noChangeArrowheads="1"/>
            </p:cNvSpPr>
            <p:nvPr/>
          </p:nvSpPr>
          <p:spPr bwMode="auto">
            <a:xfrm>
              <a:off x="1400" y="1908"/>
              <a:ext cx="80" cy="56"/>
            </a:xfrm>
            <a:prstGeom prst="rect">
              <a:avLst/>
            </a:prstGeom>
            <a:solidFill>
              <a:srgbClr val="FFFFFF"/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80917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05" y="1960"/>
              <a:ext cx="57" cy="89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</p:grpSp>
      <p:sp>
        <p:nvSpPr>
          <p:cNvPr id="226317" name="Rectangle 13"/>
          <p:cNvSpPr>
            <a:spLocks noChangeArrowheads="1"/>
          </p:cNvSpPr>
          <p:nvPr/>
        </p:nvSpPr>
        <p:spPr bwMode="auto">
          <a:xfrm>
            <a:off x="2222500" y="2886075"/>
            <a:ext cx="127000" cy="88900"/>
          </a:xfrm>
          <a:prstGeom prst="rect">
            <a:avLst/>
          </a:prstGeom>
          <a:solidFill>
            <a:srgbClr val="FFFFFF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80902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0438" y="2968625"/>
            <a:ext cx="90487" cy="1412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8090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0438" y="2968625"/>
            <a:ext cx="90487" cy="1412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sp>
        <p:nvSpPr>
          <p:cNvPr id="226321" name="Line 17"/>
          <p:cNvSpPr>
            <a:spLocks noChangeShapeType="1"/>
          </p:cNvSpPr>
          <p:nvPr/>
        </p:nvSpPr>
        <p:spPr bwMode="auto">
          <a:xfrm>
            <a:off x="6130925" y="2668588"/>
            <a:ext cx="13906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6322" name="Rectangle 18"/>
          <p:cNvSpPr>
            <a:spLocks noChangeArrowheads="1"/>
          </p:cNvSpPr>
          <p:nvPr/>
        </p:nvSpPr>
        <p:spPr bwMode="auto">
          <a:xfrm>
            <a:off x="3482975" y="3549650"/>
            <a:ext cx="711200" cy="292100"/>
          </a:xfrm>
          <a:prstGeom prst="rect">
            <a:avLst/>
          </a:prstGeom>
          <a:solidFill>
            <a:srgbClr val="FFFFFF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6323" name="Rectangle 19"/>
          <p:cNvSpPr>
            <a:spLocks noChangeArrowheads="1"/>
          </p:cNvSpPr>
          <p:nvPr/>
        </p:nvSpPr>
        <p:spPr bwMode="auto">
          <a:xfrm>
            <a:off x="3498850" y="1458913"/>
            <a:ext cx="711200" cy="292100"/>
          </a:xfrm>
          <a:prstGeom prst="rect">
            <a:avLst/>
          </a:prstGeom>
          <a:solidFill>
            <a:srgbClr val="FFFFFF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6324" name="Line 20"/>
          <p:cNvSpPr>
            <a:spLocks noChangeShapeType="1"/>
          </p:cNvSpPr>
          <p:nvPr/>
        </p:nvSpPr>
        <p:spPr bwMode="auto">
          <a:xfrm flipV="1">
            <a:off x="3857625" y="1438275"/>
            <a:ext cx="0" cy="4200525"/>
          </a:xfrm>
          <a:prstGeom prst="line">
            <a:avLst/>
          </a:prstGeom>
          <a:noFill/>
          <a:ln w="9525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6325" name="Line 21"/>
          <p:cNvSpPr>
            <a:spLocks noChangeShapeType="1"/>
          </p:cNvSpPr>
          <p:nvPr/>
        </p:nvSpPr>
        <p:spPr bwMode="auto">
          <a:xfrm flipV="1">
            <a:off x="3589338" y="4054475"/>
            <a:ext cx="546100" cy="3175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909" name="Text Box 22"/>
          <p:cNvSpPr txBox="1">
            <a:spLocks noChangeArrowheads="1"/>
          </p:cNvSpPr>
          <p:nvPr/>
        </p:nvSpPr>
        <p:spPr bwMode="auto">
          <a:xfrm>
            <a:off x="4911725" y="3355975"/>
            <a:ext cx="3000375" cy="304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chemeClr val="tx1"/>
                </a:solidFill>
                <a:effectLst/>
              </a:rPr>
              <a:t>Potential Model + MEC</a:t>
            </a:r>
          </a:p>
        </p:txBody>
      </p:sp>
      <p:sp>
        <p:nvSpPr>
          <p:cNvPr id="80910" name="Text Box 23"/>
          <p:cNvSpPr txBox="1">
            <a:spLocks noChangeArrowheads="1"/>
          </p:cNvSpPr>
          <p:nvPr/>
        </p:nvSpPr>
        <p:spPr bwMode="auto">
          <a:xfrm>
            <a:off x="4568825" y="3867150"/>
            <a:ext cx="2362200" cy="304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chemeClr val="tx1"/>
                </a:solidFill>
                <a:effectLst/>
              </a:rPr>
              <a:t>pionless, needs L</a:t>
            </a:r>
            <a:r>
              <a:rPr lang="en-US" sz="1400" b="1" baseline="-25000">
                <a:solidFill>
                  <a:schemeClr val="tx1"/>
                </a:solidFill>
                <a:effectLst/>
              </a:rPr>
              <a:t>1A</a:t>
            </a:r>
          </a:p>
        </p:txBody>
      </p:sp>
      <p:sp>
        <p:nvSpPr>
          <p:cNvPr id="80911" name="Text Box 24"/>
          <p:cNvSpPr txBox="1">
            <a:spLocks noChangeArrowheads="1"/>
          </p:cNvSpPr>
          <p:nvPr/>
        </p:nvSpPr>
        <p:spPr bwMode="auto">
          <a:xfrm>
            <a:off x="4568825" y="2984500"/>
            <a:ext cx="1657350" cy="304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chemeClr val="tx1"/>
                </a:solidFill>
                <a:effectLst/>
              </a:rPr>
              <a:t>hybrid EFT</a:t>
            </a:r>
          </a:p>
        </p:txBody>
      </p:sp>
      <p:sp>
        <p:nvSpPr>
          <p:cNvPr id="226329" name="Text Box 25"/>
          <p:cNvSpPr txBox="1">
            <a:spLocks noChangeArrowheads="1"/>
          </p:cNvSpPr>
          <p:nvPr/>
        </p:nvSpPr>
        <p:spPr bwMode="auto">
          <a:xfrm>
            <a:off x="4568825" y="3533775"/>
            <a:ext cx="2362200" cy="304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effectLst/>
              </a:rPr>
              <a:t>consistent ChPT</a:t>
            </a:r>
            <a:endParaRPr lang="en-US" sz="1400" b="1" baseline="-25000">
              <a:solidFill>
                <a:srgbClr val="0000FF"/>
              </a:solidFill>
              <a:effectLst/>
            </a:endParaRPr>
          </a:p>
        </p:txBody>
      </p:sp>
      <p:sp>
        <p:nvSpPr>
          <p:cNvPr id="226330" name="Oval 26"/>
          <p:cNvSpPr>
            <a:spLocks noChangeArrowheads="1"/>
          </p:cNvSpPr>
          <p:nvPr/>
        </p:nvSpPr>
        <p:spPr bwMode="auto">
          <a:xfrm>
            <a:off x="3711575" y="3606800"/>
            <a:ext cx="295275" cy="198438"/>
          </a:xfrm>
          <a:prstGeom prst="ellipse">
            <a:avLst/>
          </a:prstGeom>
          <a:solidFill>
            <a:srgbClr val="FF6600"/>
          </a:solidFill>
          <a:ln w="1905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6331" name="Oval 27"/>
          <p:cNvSpPr>
            <a:spLocks noChangeArrowheads="1"/>
          </p:cNvSpPr>
          <p:nvPr/>
        </p:nvSpPr>
        <p:spPr bwMode="auto">
          <a:xfrm>
            <a:off x="3665538" y="1498600"/>
            <a:ext cx="376237" cy="198438"/>
          </a:xfrm>
          <a:prstGeom prst="ellipse">
            <a:avLst/>
          </a:prstGeom>
          <a:solidFill>
            <a:srgbClr val="FF6600"/>
          </a:solidFill>
          <a:ln w="1905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29" grpId="0" autoUpdateAnimBg="0"/>
      <p:bldP spid="226330" grpId="0" animBg="1"/>
      <p:bldP spid="22633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  <a:latin typeface="Symbol" pitchFamily="18" charset="2"/>
              </a:rPr>
              <a:t>m</a:t>
            </a:r>
            <a:r>
              <a:rPr lang="de-DE" sz="4000" smtClean="0">
                <a:solidFill>
                  <a:schemeClr val="folHlink"/>
                </a:solidFill>
              </a:rPr>
              <a:t>d kinetics</a:t>
            </a:r>
          </a:p>
        </p:txBody>
      </p:sp>
      <p:sp>
        <p:nvSpPr>
          <p:cNvPr id="81923" name="Rectangle 15"/>
          <p:cNvSpPr>
            <a:spLocks noChangeArrowheads="1"/>
          </p:cNvSpPr>
          <p:nvPr/>
        </p:nvSpPr>
        <p:spPr bwMode="auto">
          <a:xfrm>
            <a:off x="261768" y="1066800"/>
            <a:ext cx="8610600" cy="53340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eaLnBrk="1" hangingPunct="1"/>
            <a:endParaRPr lang="de-DE" sz="2400" b="1">
              <a:solidFill>
                <a:srgbClr val="009900"/>
              </a:solidFill>
              <a:effectLst/>
            </a:endParaRPr>
          </a:p>
        </p:txBody>
      </p:sp>
      <p:sp>
        <p:nvSpPr>
          <p:cNvPr id="232465" name="Oval 17"/>
          <p:cNvSpPr>
            <a:spLocks noChangeArrowheads="1"/>
          </p:cNvSpPr>
          <p:nvPr/>
        </p:nvSpPr>
        <p:spPr bwMode="auto">
          <a:xfrm>
            <a:off x="1252368" y="3362325"/>
            <a:ext cx="685800" cy="685800"/>
          </a:xfrm>
          <a:prstGeom prst="ellipse">
            <a:avLst/>
          </a:prstGeom>
          <a:solidFill>
            <a:srgbClr val="CC0099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925" name="Text Box 18"/>
          <p:cNvSpPr txBox="1">
            <a:spLocks noChangeArrowheads="1"/>
          </p:cNvSpPr>
          <p:nvPr/>
        </p:nvSpPr>
        <p:spPr bwMode="auto">
          <a:xfrm>
            <a:off x="1380956" y="3438525"/>
            <a:ext cx="41275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400" i="1">
                <a:solidFill>
                  <a:schemeClr val="tx1"/>
                </a:solidFill>
                <a:effectLst/>
                <a:latin typeface="Times New Roman" pitchFamily="18" charset="0"/>
              </a:rPr>
              <a:t> μ</a:t>
            </a:r>
          </a:p>
        </p:txBody>
      </p:sp>
      <p:sp>
        <p:nvSpPr>
          <p:cNvPr id="232471" name="Line 23"/>
          <p:cNvSpPr>
            <a:spLocks noChangeShapeType="1"/>
          </p:cNvSpPr>
          <p:nvPr/>
        </p:nvSpPr>
        <p:spPr bwMode="auto">
          <a:xfrm rot="5400000" flipV="1">
            <a:off x="1985793" y="3663950"/>
            <a:ext cx="17653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1900068" y="2057400"/>
            <a:ext cx="1349375" cy="1182688"/>
            <a:chOff x="1224" y="1296"/>
            <a:chExt cx="850" cy="745"/>
          </a:xfrm>
        </p:grpSpPr>
        <p:sp>
          <p:nvSpPr>
            <p:cNvPr id="232479" name="Line 31"/>
            <p:cNvSpPr>
              <a:spLocks noChangeShapeType="1"/>
            </p:cNvSpPr>
            <p:nvPr/>
          </p:nvSpPr>
          <p:spPr bwMode="auto">
            <a:xfrm rot="19899179" flipV="1">
              <a:off x="1224" y="1803"/>
              <a:ext cx="535" cy="23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1969" name="Group 36"/>
            <p:cNvGrpSpPr>
              <a:grpSpLocks/>
            </p:cNvGrpSpPr>
            <p:nvPr/>
          </p:nvGrpSpPr>
          <p:grpSpPr bwMode="auto">
            <a:xfrm>
              <a:off x="1590" y="1296"/>
              <a:ext cx="484" cy="432"/>
              <a:chOff x="3566" y="1410"/>
              <a:chExt cx="484" cy="432"/>
            </a:xfrm>
          </p:grpSpPr>
          <p:sp>
            <p:nvSpPr>
              <p:cNvPr id="232485" name="Oval 37"/>
              <p:cNvSpPr>
                <a:spLocks noChangeArrowheads="1"/>
              </p:cNvSpPr>
              <p:nvPr/>
            </p:nvSpPr>
            <p:spPr bwMode="auto">
              <a:xfrm>
                <a:off x="3606" y="1410"/>
                <a:ext cx="432" cy="432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de-DE" sz="400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81971" name="Text Box 38"/>
              <p:cNvSpPr txBox="1">
                <a:spLocks noChangeArrowheads="1"/>
              </p:cNvSpPr>
              <p:nvPr/>
            </p:nvSpPr>
            <p:spPr bwMode="auto">
              <a:xfrm>
                <a:off x="3566" y="1458"/>
                <a:ext cx="484" cy="288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r>
                  <a:rPr lang="en-US" sz="2400" i="1">
                    <a:solidFill>
                      <a:schemeClr val="tx1"/>
                    </a:solidFill>
                    <a:effectLst/>
                    <a:latin typeface="Times New Roman" pitchFamily="18" charset="0"/>
                  </a:rPr>
                  <a:t> μd</a:t>
                </a:r>
                <a:r>
                  <a:rPr lang="en-US" sz="2400" b="1" i="1" baseline="-25000">
                    <a:solidFill>
                      <a:schemeClr val="tx1"/>
                    </a:solidFill>
                    <a:effectLst/>
                    <a:latin typeface="Times New Roman" pitchFamily="18" charset="0"/>
                  </a:rPr>
                  <a:t>↑↑</a:t>
                </a:r>
              </a:p>
            </p:txBody>
          </p:sp>
        </p:grpSp>
      </p:grpSp>
      <p:grpSp>
        <p:nvGrpSpPr>
          <p:cNvPr id="4" name="Group 95"/>
          <p:cNvGrpSpPr>
            <a:grpSpLocks/>
          </p:cNvGrpSpPr>
          <p:nvPr/>
        </p:nvGrpSpPr>
        <p:grpSpPr bwMode="auto">
          <a:xfrm>
            <a:off x="1931818" y="4135438"/>
            <a:ext cx="1301750" cy="1198562"/>
            <a:chOff x="1218" y="2605"/>
            <a:chExt cx="820" cy="755"/>
          </a:xfrm>
        </p:grpSpPr>
        <p:grpSp>
          <p:nvGrpSpPr>
            <p:cNvPr id="81964" name="Group 28"/>
            <p:cNvGrpSpPr>
              <a:grpSpLocks/>
            </p:cNvGrpSpPr>
            <p:nvPr/>
          </p:nvGrpSpPr>
          <p:grpSpPr bwMode="auto">
            <a:xfrm>
              <a:off x="1584" y="2928"/>
              <a:ext cx="454" cy="432"/>
              <a:chOff x="2630" y="1346"/>
              <a:chExt cx="454" cy="432"/>
            </a:xfrm>
          </p:grpSpPr>
          <p:sp>
            <p:nvSpPr>
              <p:cNvPr id="232477" name="Oval 29"/>
              <p:cNvSpPr>
                <a:spLocks noChangeArrowheads="1"/>
              </p:cNvSpPr>
              <p:nvPr/>
            </p:nvSpPr>
            <p:spPr bwMode="auto">
              <a:xfrm>
                <a:off x="2652" y="1346"/>
                <a:ext cx="432" cy="432"/>
              </a:xfrm>
              <a:prstGeom prst="ellipse">
                <a:avLst/>
              </a:prstGeom>
              <a:solidFill>
                <a:srgbClr val="009900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967" name="Text Box 30"/>
              <p:cNvSpPr txBox="1">
                <a:spLocks noChangeArrowheads="1"/>
              </p:cNvSpPr>
              <p:nvPr/>
            </p:nvSpPr>
            <p:spPr bwMode="auto">
              <a:xfrm>
                <a:off x="2630" y="1376"/>
                <a:ext cx="436" cy="288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r>
                  <a:rPr lang="en-US" sz="2400" i="1">
                    <a:solidFill>
                      <a:schemeClr val="tx1"/>
                    </a:solidFill>
                    <a:effectLst/>
                    <a:latin typeface="Times New Roman" pitchFamily="18" charset="0"/>
                  </a:rPr>
                  <a:t>μd</a:t>
                </a:r>
                <a:r>
                  <a:rPr lang="en-US" sz="2400" b="1" i="1" baseline="-25000">
                    <a:solidFill>
                      <a:schemeClr val="tx1"/>
                    </a:solidFill>
                    <a:effectLst/>
                    <a:latin typeface="Times New Roman" pitchFamily="18" charset="0"/>
                  </a:rPr>
                  <a:t>↑↓</a:t>
                </a:r>
              </a:p>
            </p:txBody>
          </p:sp>
        </p:grpSp>
        <p:sp>
          <p:nvSpPr>
            <p:cNvPr id="232487" name="Line 39"/>
            <p:cNvSpPr>
              <a:spLocks noChangeShapeType="1"/>
            </p:cNvSpPr>
            <p:nvPr/>
          </p:nvSpPr>
          <p:spPr bwMode="auto">
            <a:xfrm rot="1700821">
              <a:off x="1218" y="2605"/>
              <a:ext cx="486" cy="28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" name="Group 97"/>
          <p:cNvGrpSpPr>
            <a:grpSpLocks/>
          </p:cNvGrpSpPr>
          <p:nvPr/>
        </p:nvGrpSpPr>
        <p:grpSpPr bwMode="auto">
          <a:xfrm>
            <a:off x="3081168" y="2365375"/>
            <a:ext cx="2268538" cy="1993900"/>
            <a:chOff x="1961" y="1490"/>
            <a:chExt cx="1429" cy="1256"/>
          </a:xfrm>
        </p:grpSpPr>
        <p:grpSp>
          <p:nvGrpSpPr>
            <p:cNvPr id="81959" name="Group 48"/>
            <p:cNvGrpSpPr>
              <a:grpSpLocks/>
            </p:cNvGrpSpPr>
            <p:nvPr/>
          </p:nvGrpSpPr>
          <p:grpSpPr bwMode="auto">
            <a:xfrm>
              <a:off x="2958" y="2138"/>
              <a:ext cx="432" cy="432"/>
              <a:chOff x="486" y="2424"/>
              <a:chExt cx="432" cy="432"/>
            </a:xfrm>
          </p:grpSpPr>
          <p:sp>
            <p:nvSpPr>
              <p:cNvPr id="232497" name="Oval 49"/>
              <p:cNvSpPr>
                <a:spLocks noChangeArrowheads="1"/>
              </p:cNvSpPr>
              <p:nvPr/>
            </p:nvSpPr>
            <p:spPr bwMode="auto">
              <a:xfrm>
                <a:off x="486" y="2424"/>
                <a:ext cx="432" cy="432"/>
              </a:xfrm>
              <a:prstGeom prst="ellipse">
                <a:avLst/>
              </a:prstGeom>
              <a:solidFill>
                <a:srgbClr val="FF0066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963" name="Text Box 50"/>
              <p:cNvSpPr txBox="1">
                <a:spLocks noChangeArrowheads="1"/>
              </p:cNvSpPr>
              <p:nvPr/>
            </p:nvSpPr>
            <p:spPr bwMode="auto">
              <a:xfrm>
                <a:off x="492" y="2478"/>
                <a:ext cx="404" cy="288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r>
                  <a:rPr lang="en-US" sz="2400" i="1">
                    <a:solidFill>
                      <a:schemeClr val="tx1"/>
                    </a:solidFill>
                    <a:effectLst/>
                    <a:latin typeface="Times New Roman" pitchFamily="18" charset="0"/>
                  </a:rPr>
                  <a:t>dμd</a:t>
                </a:r>
                <a:endParaRPr lang="en-US" sz="2400"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232500" name="Line 52"/>
            <p:cNvSpPr>
              <a:spLocks noChangeShapeType="1"/>
            </p:cNvSpPr>
            <p:nvPr/>
          </p:nvSpPr>
          <p:spPr bwMode="auto">
            <a:xfrm rot="-1700821">
              <a:off x="2244" y="1490"/>
              <a:ext cx="528" cy="91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513" name="Line 65"/>
            <p:cNvSpPr>
              <a:spLocks noChangeShapeType="1"/>
            </p:cNvSpPr>
            <p:nvPr/>
          </p:nvSpPr>
          <p:spPr bwMode="auto">
            <a:xfrm rot="19899179" flipV="1">
              <a:off x="1961" y="2733"/>
              <a:ext cx="1062" cy="1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8" name="Group 102"/>
          <p:cNvGrpSpPr>
            <a:grpSpLocks/>
          </p:cNvGrpSpPr>
          <p:nvPr/>
        </p:nvGrpSpPr>
        <p:grpSpPr bwMode="auto">
          <a:xfrm>
            <a:off x="3425656" y="2514600"/>
            <a:ext cx="1951037" cy="3190875"/>
            <a:chOff x="2185" y="1584"/>
            <a:chExt cx="1229" cy="2010"/>
          </a:xfrm>
        </p:grpSpPr>
        <p:sp>
          <p:nvSpPr>
            <p:cNvPr id="232502" name="Line 54"/>
            <p:cNvSpPr>
              <a:spLocks noChangeShapeType="1"/>
            </p:cNvSpPr>
            <p:nvPr/>
          </p:nvSpPr>
          <p:spPr bwMode="auto">
            <a:xfrm rot="-1700821">
              <a:off x="2185" y="2976"/>
              <a:ext cx="670" cy="52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504" name="Oval 56"/>
            <p:cNvSpPr>
              <a:spLocks noChangeArrowheads="1"/>
            </p:cNvSpPr>
            <p:nvPr/>
          </p:nvSpPr>
          <p:spPr bwMode="auto">
            <a:xfrm>
              <a:off x="2982" y="3162"/>
              <a:ext cx="432" cy="432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957" name="Text Box 57"/>
            <p:cNvSpPr txBox="1">
              <a:spLocks noChangeArrowheads="1"/>
            </p:cNvSpPr>
            <p:nvPr/>
          </p:nvSpPr>
          <p:spPr bwMode="auto">
            <a:xfrm>
              <a:off x="3031" y="3209"/>
              <a:ext cx="319" cy="288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400" i="1">
                  <a:solidFill>
                    <a:schemeClr val="tx1"/>
                  </a:solidFill>
                  <a:effectLst/>
                  <a:latin typeface="Times New Roman" pitchFamily="18" charset="0"/>
                </a:rPr>
                <a:t>μZ</a:t>
              </a:r>
              <a:endParaRPr lang="en-US" sz="2400"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2514" name="Line 66"/>
            <p:cNvSpPr>
              <a:spLocks noChangeShapeType="1"/>
            </p:cNvSpPr>
            <p:nvPr/>
          </p:nvSpPr>
          <p:spPr bwMode="auto">
            <a:xfrm rot="-1700821">
              <a:off x="2380" y="1584"/>
              <a:ext cx="252" cy="176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9" name="Group 100"/>
          <p:cNvGrpSpPr>
            <a:grpSpLocks/>
          </p:cNvGrpSpPr>
          <p:nvPr/>
        </p:nvGrpSpPr>
        <p:grpSpPr bwMode="auto">
          <a:xfrm>
            <a:off x="2700168" y="5410200"/>
            <a:ext cx="2114550" cy="838200"/>
            <a:chOff x="1728" y="3408"/>
            <a:chExt cx="1332" cy="528"/>
          </a:xfrm>
        </p:grpSpPr>
        <p:sp>
          <p:nvSpPr>
            <p:cNvPr id="232517" name="Line 69"/>
            <p:cNvSpPr>
              <a:spLocks noChangeShapeType="1"/>
            </p:cNvSpPr>
            <p:nvPr/>
          </p:nvSpPr>
          <p:spPr bwMode="auto">
            <a:xfrm rot="16200000" flipH="1">
              <a:off x="1872" y="3408"/>
              <a:ext cx="336" cy="336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953" name="Text Box 70"/>
            <p:cNvSpPr txBox="1">
              <a:spLocks noChangeArrowheads="1"/>
            </p:cNvSpPr>
            <p:nvPr/>
          </p:nvSpPr>
          <p:spPr bwMode="auto">
            <a:xfrm>
              <a:off x="1728" y="3456"/>
              <a:ext cx="3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 b="1">
                  <a:solidFill>
                    <a:srgbClr val="009900"/>
                  </a:solidFill>
                  <a:effectLst/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009900"/>
                  </a:solidFill>
                  <a:effectLst/>
                </a:rPr>
                <a:t>D</a:t>
              </a:r>
            </a:p>
          </p:txBody>
        </p:sp>
        <p:sp>
          <p:nvSpPr>
            <p:cNvPr id="81954" name="Text Box 73"/>
            <p:cNvSpPr txBox="1">
              <a:spLocks noChangeArrowheads="1"/>
            </p:cNvSpPr>
            <p:nvPr/>
          </p:nvSpPr>
          <p:spPr bwMode="auto">
            <a:xfrm>
              <a:off x="2174" y="3648"/>
              <a:ext cx="88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de-DE" sz="2400" b="1">
                  <a:solidFill>
                    <a:srgbClr val="009900"/>
                  </a:solidFill>
                  <a:effectLst/>
                </a:rPr>
                <a:t>n + n + </a:t>
              </a:r>
              <a:r>
                <a:rPr lang="de-DE" sz="2400" b="1">
                  <a:solidFill>
                    <a:srgbClr val="009900"/>
                  </a:solidFill>
                  <a:effectLst/>
                  <a:latin typeface="Symbol" pitchFamily="18" charset="2"/>
                </a:rPr>
                <a:t>n</a:t>
              </a:r>
              <a:endParaRPr lang="de-DE" sz="2400" b="1" baseline="-25000">
                <a:solidFill>
                  <a:srgbClr val="009900"/>
                </a:solidFill>
                <a:effectLst/>
              </a:endParaRPr>
            </a:p>
          </p:txBody>
        </p:sp>
      </p:grpSp>
      <p:grpSp>
        <p:nvGrpSpPr>
          <p:cNvPr id="10" name="Group 98"/>
          <p:cNvGrpSpPr>
            <a:grpSpLocks/>
          </p:cNvGrpSpPr>
          <p:nvPr/>
        </p:nvGrpSpPr>
        <p:grpSpPr bwMode="auto">
          <a:xfrm>
            <a:off x="5395743" y="2057400"/>
            <a:ext cx="3267075" cy="3048000"/>
            <a:chOff x="3426" y="1296"/>
            <a:chExt cx="2058" cy="1920"/>
          </a:xfrm>
        </p:grpSpPr>
        <p:sp>
          <p:nvSpPr>
            <p:cNvPr id="232522" name="Line 74"/>
            <p:cNvSpPr>
              <a:spLocks noChangeShapeType="1"/>
            </p:cNvSpPr>
            <p:nvPr/>
          </p:nvSpPr>
          <p:spPr bwMode="auto">
            <a:xfrm rot="19899179" flipV="1">
              <a:off x="3631" y="1856"/>
              <a:ext cx="600" cy="37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523" name="Line 75"/>
            <p:cNvSpPr>
              <a:spLocks noChangeShapeType="1"/>
            </p:cNvSpPr>
            <p:nvPr/>
          </p:nvSpPr>
          <p:spPr bwMode="auto">
            <a:xfrm>
              <a:off x="3426" y="2352"/>
              <a:ext cx="33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525" name="Line 77"/>
            <p:cNvSpPr>
              <a:spLocks noChangeShapeType="1"/>
            </p:cNvSpPr>
            <p:nvPr/>
          </p:nvSpPr>
          <p:spPr bwMode="auto">
            <a:xfrm rot="1700821">
              <a:off x="3636" y="2464"/>
              <a:ext cx="600" cy="37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526" name="Line 78"/>
            <p:cNvSpPr>
              <a:spLocks noChangeShapeType="1"/>
            </p:cNvSpPr>
            <p:nvPr/>
          </p:nvSpPr>
          <p:spPr bwMode="auto">
            <a:xfrm rot="-1700821">
              <a:off x="3782" y="2273"/>
              <a:ext cx="294" cy="10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528" name="Oval 80"/>
            <p:cNvSpPr>
              <a:spLocks noChangeArrowheads="1"/>
            </p:cNvSpPr>
            <p:nvPr/>
          </p:nvSpPr>
          <p:spPr bwMode="auto">
            <a:xfrm>
              <a:off x="4146" y="2784"/>
              <a:ext cx="432" cy="432"/>
            </a:xfrm>
            <a:prstGeom prst="ellipse">
              <a:avLst/>
            </a:prstGeom>
            <a:solidFill>
              <a:srgbClr val="0000CC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944" name="Text Box 81"/>
            <p:cNvSpPr txBox="1">
              <a:spLocks noChangeArrowheads="1"/>
            </p:cNvSpPr>
            <p:nvPr/>
          </p:nvSpPr>
          <p:spPr bwMode="auto">
            <a:xfrm>
              <a:off x="4105" y="2831"/>
              <a:ext cx="500" cy="288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400" i="1">
                  <a:solidFill>
                    <a:schemeClr val="tx1"/>
                  </a:solidFill>
                  <a:effectLst/>
                  <a:latin typeface="Times New Roman" pitchFamily="18" charset="0"/>
                </a:rPr>
                <a:t>μ</a:t>
              </a:r>
              <a:r>
                <a:rPr lang="en-US" sz="2400" i="1" baseline="30000">
                  <a:solidFill>
                    <a:schemeClr val="tx1"/>
                  </a:solidFill>
                  <a:effectLst/>
                  <a:latin typeface="Times New Roman" pitchFamily="18" charset="0"/>
                </a:rPr>
                <a:t>3</a:t>
              </a:r>
              <a:r>
                <a:rPr lang="en-US" sz="2400" i="1">
                  <a:solidFill>
                    <a:schemeClr val="tx1"/>
                  </a:solidFill>
                  <a:effectLst/>
                  <a:latin typeface="Times New Roman" pitchFamily="18" charset="0"/>
                </a:rPr>
                <a:t>He</a:t>
              </a:r>
              <a:endParaRPr lang="en-US" sz="2400"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1945" name="Rectangle 82" descr="Light upward diagonal"/>
            <p:cNvSpPr>
              <a:spLocks noChangeArrowheads="1"/>
            </p:cNvSpPr>
            <p:nvPr/>
          </p:nvSpPr>
          <p:spPr bwMode="auto">
            <a:xfrm>
              <a:off x="4586" y="2832"/>
              <a:ext cx="398" cy="2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 b="1">
                  <a:solidFill>
                    <a:srgbClr val="0000CC"/>
                  </a:solidFill>
                  <a:effectLst/>
                </a:rPr>
                <a:t>+ n</a:t>
              </a:r>
            </a:p>
          </p:txBody>
        </p:sp>
        <p:sp>
          <p:nvSpPr>
            <p:cNvPr id="232532" name="Oval 84"/>
            <p:cNvSpPr>
              <a:spLocks noChangeArrowheads="1"/>
            </p:cNvSpPr>
            <p:nvPr/>
          </p:nvSpPr>
          <p:spPr bwMode="auto">
            <a:xfrm>
              <a:off x="4110" y="2100"/>
              <a:ext cx="432" cy="432"/>
            </a:xfrm>
            <a:prstGeom prst="ellipse">
              <a:avLst/>
            </a:prstGeom>
            <a:solidFill>
              <a:srgbClr val="CC0099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947" name="Text Box 85"/>
            <p:cNvSpPr txBox="1">
              <a:spLocks noChangeArrowheads="1"/>
            </p:cNvSpPr>
            <p:nvPr/>
          </p:nvSpPr>
          <p:spPr bwMode="auto">
            <a:xfrm>
              <a:off x="4176" y="2142"/>
              <a:ext cx="260" cy="288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400" i="1">
                  <a:solidFill>
                    <a:schemeClr val="tx1"/>
                  </a:solidFill>
                  <a:effectLst/>
                  <a:latin typeface="Times New Roman" pitchFamily="18" charset="0"/>
                </a:rPr>
                <a:t> μ</a:t>
              </a:r>
            </a:p>
          </p:txBody>
        </p:sp>
        <p:sp>
          <p:nvSpPr>
            <p:cNvPr id="81948" name="Rectangle 86" descr="Light upward diagonal"/>
            <p:cNvSpPr>
              <a:spLocks noChangeArrowheads="1"/>
            </p:cNvSpPr>
            <p:nvPr/>
          </p:nvSpPr>
          <p:spPr bwMode="auto">
            <a:xfrm>
              <a:off x="4551" y="2172"/>
              <a:ext cx="933" cy="2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 b="1">
                  <a:solidFill>
                    <a:srgbClr val="CC0099"/>
                  </a:solidFill>
                  <a:effectLst/>
                </a:rPr>
                <a:t>+ </a:t>
              </a:r>
              <a:r>
                <a:rPr lang="de-DE" sz="2400" b="1" baseline="30000">
                  <a:solidFill>
                    <a:srgbClr val="CC0099"/>
                  </a:solidFill>
                  <a:effectLst/>
                </a:rPr>
                <a:t>3</a:t>
              </a:r>
              <a:r>
                <a:rPr lang="de-DE" sz="2400" b="1">
                  <a:solidFill>
                    <a:srgbClr val="CC0099"/>
                  </a:solidFill>
                  <a:effectLst/>
                </a:rPr>
                <a:t>He + n</a:t>
              </a:r>
            </a:p>
          </p:txBody>
        </p:sp>
        <p:sp>
          <p:nvSpPr>
            <p:cNvPr id="232535" name="Oval 87"/>
            <p:cNvSpPr>
              <a:spLocks noChangeArrowheads="1"/>
            </p:cNvSpPr>
            <p:nvPr/>
          </p:nvSpPr>
          <p:spPr bwMode="auto">
            <a:xfrm>
              <a:off x="4098" y="1296"/>
              <a:ext cx="432" cy="432"/>
            </a:xfrm>
            <a:prstGeom prst="ellipse">
              <a:avLst/>
            </a:prstGeom>
            <a:solidFill>
              <a:srgbClr val="CC0099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950" name="Text Box 88"/>
            <p:cNvSpPr txBox="1">
              <a:spLocks noChangeArrowheads="1"/>
            </p:cNvSpPr>
            <p:nvPr/>
          </p:nvSpPr>
          <p:spPr bwMode="auto">
            <a:xfrm>
              <a:off x="4146" y="1344"/>
              <a:ext cx="260" cy="288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400" i="1">
                  <a:solidFill>
                    <a:schemeClr val="tx1"/>
                  </a:solidFill>
                  <a:effectLst/>
                  <a:latin typeface="Times New Roman" pitchFamily="18" charset="0"/>
                </a:rPr>
                <a:t> μ</a:t>
              </a:r>
            </a:p>
          </p:txBody>
        </p:sp>
        <p:sp>
          <p:nvSpPr>
            <p:cNvPr id="81951" name="Rectangle 89" descr="Light upward diagonal"/>
            <p:cNvSpPr>
              <a:spLocks noChangeArrowheads="1"/>
            </p:cNvSpPr>
            <p:nvPr/>
          </p:nvSpPr>
          <p:spPr bwMode="auto">
            <a:xfrm>
              <a:off x="4626" y="1368"/>
              <a:ext cx="680" cy="2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 b="1">
                  <a:solidFill>
                    <a:srgbClr val="CC0099"/>
                  </a:solidFill>
                  <a:effectLst/>
                </a:rPr>
                <a:t>+ t + p</a:t>
              </a:r>
            </a:p>
          </p:txBody>
        </p:sp>
      </p:grpSp>
      <p:grpSp>
        <p:nvGrpSpPr>
          <p:cNvPr id="11" name="Group 99"/>
          <p:cNvGrpSpPr>
            <a:grpSpLocks/>
          </p:cNvGrpSpPr>
          <p:nvPr/>
        </p:nvGrpSpPr>
        <p:grpSpPr bwMode="auto">
          <a:xfrm>
            <a:off x="1604793" y="1485900"/>
            <a:ext cx="5210175" cy="1828800"/>
            <a:chOff x="1038" y="936"/>
            <a:chExt cx="3282" cy="1152"/>
          </a:xfrm>
        </p:grpSpPr>
        <p:grpSp>
          <p:nvGrpSpPr>
            <p:cNvPr id="81934" name="Group 93"/>
            <p:cNvGrpSpPr>
              <a:grpSpLocks/>
            </p:cNvGrpSpPr>
            <p:nvPr/>
          </p:nvGrpSpPr>
          <p:grpSpPr bwMode="auto">
            <a:xfrm>
              <a:off x="1038" y="936"/>
              <a:ext cx="3282" cy="1152"/>
              <a:chOff x="582" y="912"/>
              <a:chExt cx="3024" cy="1152"/>
            </a:xfrm>
          </p:grpSpPr>
          <p:sp>
            <p:nvSpPr>
              <p:cNvPr id="232538" name="Line 90"/>
              <p:cNvSpPr>
                <a:spLocks noChangeShapeType="1"/>
              </p:cNvSpPr>
              <p:nvPr/>
            </p:nvSpPr>
            <p:spPr bwMode="auto">
              <a:xfrm flipV="1">
                <a:off x="3600" y="912"/>
                <a:ext cx="0" cy="336"/>
              </a:xfrm>
              <a:prstGeom prst="line">
                <a:avLst/>
              </a:prstGeom>
              <a:noFill/>
              <a:ln w="28575">
                <a:solidFill>
                  <a:srgbClr val="CC0099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2539" name="Line 91"/>
              <p:cNvSpPr>
                <a:spLocks noChangeShapeType="1"/>
              </p:cNvSpPr>
              <p:nvPr/>
            </p:nvSpPr>
            <p:spPr bwMode="auto">
              <a:xfrm rot="5400000" flipV="1">
                <a:off x="2094" y="-600"/>
                <a:ext cx="0" cy="3024"/>
              </a:xfrm>
              <a:prstGeom prst="line">
                <a:avLst/>
              </a:prstGeom>
              <a:noFill/>
              <a:ln w="28575">
                <a:solidFill>
                  <a:srgbClr val="CC0099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2540" name="Line 92"/>
              <p:cNvSpPr>
                <a:spLocks noChangeShapeType="1"/>
              </p:cNvSpPr>
              <p:nvPr/>
            </p:nvSpPr>
            <p:spPr bwMode="auto">
              <a:xfrm flipV="1">
                <a:off x="588" y="912"/>
                <a:ext cx="0" cy="1152"/>
              </a:xfrm>
              <a:prstGeom prst="line">
                <a:avLst/>
              </a:prstGeom>
              <a:noFill/>
              <a:ln w="28575">
                <a:solidFill>
                  <a:srgbClr val="CC0099"/>
                </a:solidFill>
                <a:round/>
                <a:headEnd type="triangle" w="med" len="med"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32542" name="Line 94"/>
            <p:cNvSpPr>
              <a:spLocks noChangeShapeType="1"/>
            </p:cNvSpPr>
            <p:nvPr/>
          </p:nvSpPr>
          <p:spPr bwMode="auto">
            <a:xfrm flipV="1">
              <a:off x="4320" y="1746"/>
              <a:ext cx="0" cy="336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3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Approved proposal by PSI</a:t>
            </a:r>
          </a:p>
        </p:txBody>
      </p:sp>
      <p:sp>
        <p:nvSpPr>
          <p:cNvPr id="228355" name="Rectangle 3"/>
          <p:cNvSpPr>
            <a:spLocks noChangeArrowheads="1"/>
          </p:cNvSpPr>
          <p:nvPr/>
        </p:nvSpPr>
        <p:spPr bwMode="auto">
          <a:xfrm>
            <a:off x="155575" y="1290638"/>
            <a:ext cx="3959225" cy="4805362"/>
          </a:xfrm>
          <a:prstGeom prst="rect">
            <a:avLst/>
          </a:prstGeom>
          <a:solidFill>
            <a:schemeClr val="tx1"/>
          </a:solidFill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413" y="3533775"/>
            <a:ext cx="3759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5" descr="Light upward diagon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238" y="1400175"/>
            <a:ext cx="3387725" cy="2165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1674813" y="3365500"/>
            <a:ext cx="1466850" cy="366713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2"/>
                </a:solidFill>
                <a:effectLst/>
              </a:rPr>
              <a:t>time (</a:t>
            </a:r>
            <a:r>
              <a:rPr lang="en-US" sz="1800">
                <a:solidFill>
                  <a:schemeClr val="bg2"/>
                </a:solidFill>
                <a:effectLst/>
                <a:latin typeface="Symbol" pitchFamily="18" charset="2"/>
              </a:rPr>
              <a:t>m</a:t>
            </a:r>
            <a:r>
              <a:rPr lang="en-US" sz="1800">
                <a:solidFill>
                  <a:schemeClr val="bg2"/>
                </a:solidFill>
                <a:effectLst/>
              </a:rPr>
              <a:t>s)</a:t>
            </a:r>
          </a:p>
        </p:txBody>
      </p:sp>
      <p:sp>
        <p:nvSpPr>
          <p:cNvPr id="83975" name="Text Box 7" descr="Light upward diagonal"/>
          <p:cNvSpPr txBox="1">
            <a:spLocks noChangeArrowheads="1"/>
          </p:cNvSpPr>
          <p:nvPr/>
        </p:nvSpPr>
        <p:spPr bwMode="auto">
          <a:xfrm>
            <a:off x="3079750" y="3740150"/>
            <a:ext cx="869950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effectLst/>
                <a:latin typeface="Garamond" pitchFamily="18" charset="0"/>
              </a:rPr>
              <a:t>30K, 5%</a:t>
            </a: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1528763" y="1592263"/>
            <a:ext cx="1104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00CC00"/>
                </a:solidFill>
                <a:effectLst/>
                <a:latin typeface="Symbol" pitchFamily="18" charset="2"/>
              </a:rPr>
              <a:t>m</a:t>
            </a:r>
            <a:r>
              <a:rPr lang="en-US" sz="1400" b="1">
                <a:solidFill>
                  <a:srgbClr val="00CC00"/>
                </a:solidFill>
                <a:effectLst/>
                <a:latin typeface="Times New Roman" pitchFamily="18" charset="0"/>
              </a:rPr>
              <a:t>d(</a:t>
            </a:r>
            <a:r>
              <a:rPr lang="en-US" sz="1400" b="1">
                <a:solidFill>
                  <a:srgbClr val="00CC00"/>
                </a:solidFill>
                <a:effectLst/>
                <a:latin typeface="Times New Roman" pitchFamily="18" charset="0"/>
                <a:sym typeface="Symbol" pitchFamily="18" charset="2"/>
              </a:rPr>
              <a:t>)</a:t>
            </a:r>
            <a:endParaRPr lang="en-US" sz="1400" b="1">
              <a:solidFill>
                <a:srgbClr val="00CC00"/>
              </a:solidFill>
              <a:effectLst/>
              <a:latin typeface="Times New Roman" pitchFamily="18" charset="0"/>
            </a:endParaRP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804863" y="2012950"/>
            <a:ext cx="1104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effectLst/>
                <a:latin typeface="Symbol" pitchFamily="18" charset="2"/>
              </a:rPr>
              <a:t>m</a:t>
            </a:r>
            <a:r>
              <a:rPr lang="en-US" sz="1400" b="1">
                <a:solidFill>
                  <a:srgbClr val="FF0000"/>
                </a:solidFill>
                <a:effectLst/>
                <a:latin typeface="Times New Roman" pitchFamily="18" charset="0"/>
              </a:rPr>
              <a:t>d(</a:t>
            </a:r>
            <a:r>
              <a:rPr lang="en-US" sz="1400" b="1">
                <a:solidFill>
                  <a:srgbClr val="FF0000"/>
                </a:solidFill>
                <a:effectLst/>
                <a:latin typeface="Times New Roman" pitchFamily="18" charset="0"/>
                <a:sym typeface="Symbol" pitchFamily="18" charset="2"/>
              </a:rPr>
              <a:t>)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1176338" y="2592388"/>
            <a:ext cx="1104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effectLst/>
                <a:latin typeface="Symbol" pitchFamily="18" charset="2"/>
              </a:rPr>
              <a:t>m</a:t>
            </a:r>
            <a:r>
              <a:rPr lang="en-US" sz="1400" b="1" baseline="30000">
                <a:solidFill>
                  <a:srgbClr val="0000FF"/>
                </a:solidFill>
                <a:effectLst/>
                <a:latin typeface="Symbol" pitchFamily="18" charset="2"/>
              </a:rPr>
              <a:t>3</a:t>
            </a:r>
            <a:r>
              <a:rPr lang="en-US" sz="1400" b="1">
                <a:solidFill>
                  <a:srgbClr val="0000FF"/>
                </a:solidFill>
                <a:effectLst/>
                <a:latin typeface="Times New Roman" pitchFamily="18" charset="0"/>
              </a:rPr>
              <a:t>He</a:t>
            </a:r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2719388" y="1498600"/>
            <a:ext cx="919162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  <a:effectLst/>
              </a:rPr>
              <a:t>1% LD</a:t>
            </a:r>
            <a:r>
              <a:rPr lang="en-US" sz="1600" baseline="-25000">
                <a:solidFill>
                  <a:schemeClr val="bg2"/>
                </a:solidFill>
                <a:effectLst/>
              </a:rPr>
              <a:t>2</a:t>
            </a:r>
            <a:br>
              <a:rPr lang="en-US" sz="1600" baseline="-25000">
                <a:solidFill>
                  <a:schemeClr val="bg2"/>
                </a:solidFill>
                <a:effectLst/>
              </a:rPr>
            </a:br>
            <a:r>
              <a:rPr lang="en-US" sz="1600">
                <a:solidFill>
                  <a:schemeClr val="bg2"/>
                </a:solidFill>
                <a:effectLst/>
              </a:rPr>
              <a:t>300 K</a:t>
            </a:r>
          </a:p>
        </p:txBody>
      </p:sp>
      <p:sp>
        <p:nvSpPr>
          <p:cNvPr id="83980" name="Text Box 12"/>
          <p:cNvSpPr txBox="1">
            <a:spLocks noChangeArrowheads="1"/>
          </p:cNvSpPr>
          <p:nvPr/>
        </p:nvSpPr>
        <p:spPr bwMode="auto">
          <a:xfrm>
            <a:off x="3009900" y="3763963"/>
            <a:ext cx="1047750" cy="581025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  <a:effectLst/>
              </a:rPr>
              <a:t>10% LD</a:t>
            </a:r>
            <a:r>
              <a:rPr lang="en-US" sz="1600" baseline="-25000">
                <a:solidFill>
                  <a:schemeClr val="bg2"/>
                </a:solidFill>
                <a:effectLst/>
              </a:rPr>
              <a:t>2</a:t>
            </a:r>
            <a:br>
              <a:rPr lang="en-US" sz="1600" baseline="-25000">
                <a:solidFill>
                  <a:schemeClr val="bg2"/>
                </a:solidFill>
                <a:effectLst/>
              </a:rPr>
            </a:br>
            <a:r>
              <a:rPr lang="en-US" sz="1600">
                <a:solidFill>
                  <a:schemeClr val="bg2"/>
                </a:solidFill>
                <a:effectLst/>
              </a:rPr>
              <a:t>30 K</a:t>
            </a:r>
          </a:p>
        </p:txBody>
      </p:sp>
      <p:pic>
        <p:nvPicPr>
          <p:cNvPr id="83981" name="Picture 13" descr="Light upward diagon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150" y="1393825"/>
            <a:ext cx="465138" cy="18859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228367" name="Rectangle 15" descr="Light upward diagonal"/>
          <p:cNvSpPr>
            <a:spLocks noChangeArrowheads="1"/>
          </p:cNvSpPr>
          <p:nvPr/>
        </p:nvSpPr>
        <p:spPr bwMode="auto">
          <a:xfrm>
            <a:off x="4381500" y="1328738"/>
            <a:ext cx="4762500" cy="31083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5750" indent="-285750" algn="l"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Stage 1:</a:t>
            </a:r>
          </a:p>
          <a:p>
            <a:pPr marL="285750" indent="-285750" algn="l">
              <a:buFontTx/>
              <a:buChar char="•"/>
              <a:defRPr/>
            </a:pP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MuCap setup with 1% LD</a:t>
            </a:r>
            <a:r>
              <a:rPr lang="de-DE" sz="24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and 300 K</a:t>
            </a:r>
          </a:p>
          <a:p>
            <a:pPr marL="285750" indent="-285750" algn="l">
              <a:buFontTx/>
              <a:buChar char="•"/>
              <a:defRPr/>
            </a:pP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Prove excellent energy resol.</a:t>
            </a:r>
          </a:p>
          <a:p>
            <a:pPr marL="285750" indent="-285750" algn="l">
              <a:buFontTx/>
              <a:buChar char="•"/>
              <a:defRPr/>
            </a:pP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Understand fusion and impurity events</a:t>
            </a:r>
          </a:p>
          <a:p>
            <a:pPr marL="285750" indent="-285750" algn="l">
              <a:buFontTx/>
              <a:buChar char="•"/>
              <a:defRPr/>
            </a:pP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Measure nitrogen transfer rate</a:t>
            </a:r>
          </a:p>
          <a:p>
            <a:pPr marL="285750" indent="-285750" algn="l">
              <a:buFontTx/>
              <a:buChar char="•"/>
              <a:defRPr/>
            </a:pP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Run finished end of 2008</a:t>
            </a:r>
          </a:p>
        </p:txBody>
      </p:sp>
      <p:sp>
        <p:nvSpPr>
          <p:cNvPr id="228368" name="Rectangle 16" descr="Light upward diagonal"/>
          <p:cNvSpPr>
            <a:spLocks noChangeArrowheads="1"/>
          </p:cNvSpPr>
          <p:nvPr/>
        </p:nvSpPr>
        <p:spPr bwMode="auto">
          <a:xfrm>
            <a:off x="4384675" y="4710113"/>
            <a:ext cx="4762500" cy="16144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5750" indent="-285750" algn="l"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Stage 2:</a:t>
            </a:r>
          </a:p>
          <a:p>
            <a:pPr marL="285750" indent="-285750" algn="l">
              <a:buFontTx/>
              <a:buChar char="•"/>
              <a:defRPr/>
            </a:pP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Measure </a:t>
            </a: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L</a:t>
            </a:r>
            <a:r>
              <a:rPr lang="de-DE" sz="24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at &gt;5% LD</a:t>
            </a:r>
            <a:r>
              <a:rPr lang="de-DE" sz="24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and 30 K</a:t>
            </a:r>
          </a:p>
          <a:p>
            <a:pPr marL="285750" indent="-285750" algn="l">
              <a:buFontTx/>
              <a:buChar char="•"/>
              <a:defRPr/>
            </a:pP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Cryo TPC development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8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8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67" grpId="0" autoUpdateAnimBg="0"/>
      <p:bldP spid="228368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Cryo-TPC development</a:t>
            </a:r>
          </a:p>
        </p:txBody>
      </p:sp>
      <p:pic>
        <p:nvPicPr>
          <p:cNvPr id="87043" name="Picture 4" descr="obshyj_v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00113"/>
            <a:ext cx="74676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37" name="AutoShape 5"/>
          <p:cNvSpPr>
            <a:spLocks noChangeArrowheads="1"/>
          </p:cNvSpPr>
          <p:nvPr/>
        </p:nvSpPr>
        <p:spPr bwMode="auto">
          <a:xfrm>
            <a:off x="3352800" y="1143000"/>
            <a:ext cx="1828800" cy="381000"/>
          </a:xfrm>
          <a:prstGeom prst="wedgeRoundRectCallout">
            <a:avLst>
              <a:gd name="adj1" fmla="val 79167"/>
              <a:gd name="adj2" fmla="val 177083"/>
              <a:gd name="adj3" fmla="val 16667"/>
            </a:avLst>
          </a:prstGeom>
          <a:solidFill>
            <a:srgbClr val="FF3300"/>
          </a:solidFill>
          <a:ln w="1905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</a:rPr>
              <a:t>Cold head</a:t>
            </a:r>
          </a:p>
        </p:txBody>
      </p:sp>
      <p:sp>
        <p:nvSpPr>
          <p:cNvPr id="248838" name="AutoShape 6"/>
          <p:cNvSpPr>
            <a:spLocks noChangeArrowheads="1"/>
          </p:cNvSpPr>
          <p:nvPr/>
        </p:nvSpPr>
        <p:spPr bwMode="auto">
          <a:xfrm>
            <a:off x="3429000" y="2133600"/>
            <a:ext cx="1828800" cy="381000"/>
          </a:xfrm>
          <a:prstGeom prst="wedgeRoundRectCallout">
            <a:avLst>
              <a:gd name="adj1" fmla="val 90106"/>
              <a:gd name="adj2" fmla="val 94583"/>
              <a:gd name="adj3" fmla="val 16667"/>
            </a:avLst>
          </a:prstGeom>
          <a:solidFill>
            <a:srgbClr val="FF3300"/>
          </a:solidFill>
          <a:ln w="1905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</a:rPr>
              <a:t>Neon condensor</a:t>
            </a:r>
          </a:p>
        </p:txBody>
      </p:sp>
      <p:sp>
        <p:nvSpPr>
          <p:cNvPr id="248839" name="AutoShape 7"/>
          <p:cNvSpPr>
            <a:spLocks noChangeArrowheads="1"/>
          </p:cNvSpPr>
          <p:nvPr/>
        </p:nvSpPr>
        <p:spPr bwMode="auto">
          <a:xfrm>
            <a:off x="3733800" y="5600700"/>
            <a:ext cx="1447800" cy="606425"/>
          </a:xfrm>
          <a:prstGeom prst="wedgeRoundRectCallout">
            <a:avLst>
              <a:gd name="adj1" fmla="val 69736"/>
              <a:gd name="adj2" fmla="val -346597"/>
              <a:gd name="adj3" fmla="val 16667"/>
            </a:avLst>
          </a:prstGeom>
          <a:solidFill>
            <a:srgbClr val="FF3300"/>
          </a:solidFill>
          <a:ln w="1905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</a:rPr>
              <a:t>Neon heat</a:t>
            </a:r>
          </a:p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</a:rPr>
              <a:t>pipe</a:t>
            </a:r>
          </a:p>
        </p:txBody>
      </p:sp>
      <p:sp>
        <p:nvSpPr>
          <p:cNvPr id="248840" name="AutoShape 8"/>
          <p:cNvSpPr>
            <a:spLocks noChangeArrowheads="1"/>
          </p:cNvSpPr>
          <p:nvPr/>
        </p:nvSpPr>
        <p:spPr bwMode="auto">
          <a:xfrm>
            <a:off x="7010400" y="1295400"/>
            <a:ext cx="1447800" cy="606425"/>
          </a:xfrm>
          <a:prstGeom prst="wedgeRoundRectCallout">
            <a:avLst>
              <a:gd name="adj1" fmla="val -93421"/>
              <a:gd name="adj2" fmla="val 243977"/>
              <a:gd name="adj3" fmla="val 16667"/>
            </a:avLst>
          </a:prstGeom>
          <a:solidFill>
            <a:srgbClr val="FF3300"/>
          </a:solidFill>
          <a:ln w="1905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</a:rPr>
              <a:t>Vibration-free</a:t>
            </a:r>
          </a:p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</a:p>
        </p:txBody>
      </p:sp>
      <p:sp>
        <p:nvSpPr>
          <p:cNvPr id="248841" name="AutoShape 9"/>
          <p:cNvSpPr>
            <a:spLocks noChangeArrowheads="1"/>
          </p:cNvSpPr>
          <p:nvPr/>
        </p:nvSpPr>
        <p:spPr bwMode="auto">
          <a:xfrm>
            <a:off x="533400" y="3146425"/>
            <a:ext cx="1447800" cy="358775"/>
          </a:xfrm>
          <a:prstGeom prst="wedgeRoundRectCallout">
            <a:avLst>
              <a:gd name="adj1" fmla="val 80264"/>
              <a:gd name="adj2" fmla="val 244505"/>
              <a:gd name="adj3" fmla="val 16667"/>
            </a:avLst>
          </a:prstGeom>
          <a:solidFill>
            <a:srgbClr val="FF3300"/>
          </a:solidFill>
          <a:ln w="1905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</a:rPr>
              <a:t>Cryo-TPC</a:t>
            </a:r>
          </a:p>
        </p:txBody>
      </p:sp>
      <p:sp>
        <p:nvSpPr>
          <p:cNvPr id="248842" name="AutoShape 10"/>
          <p:cNvSpPr>
            <a:spLocks noChangeArrowheads="1"/>
          </p:cNvSpPr>
          <p:nvPr/>
        </p:nvSpPr>
        <p:spPr bwMode="auto">
          <a:xfrm>
            <a:off x="685800" y="5781675"/>
            <a:ext cx="1447800" cy="606425"/>
          </a:xfrm>
          <a:prstGeom prst="wedgeRoundRectCallout">
            <a:avLst>
              <a:gd name="adj1" fmla="val 90130"/>
              <a:gd name="adj2" fmla="val -203144"/>
              <a:gd name="adj3" fmla="val 16667"/>
            </a:avLst>
          </a:prstGeom>
          <a:solidFill>
            <a:srgbClr val="FF3300"/>
          </a:solidFill>
          <a:ln w="1905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</a:rPr>
              <a:t>Vacuum vessel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80" name="Rectangle 1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Brief history of </a:t>
            </a:r>
            <a:r>
              <a:rPr lang="de-DE" sz="4000" smtClean="0">
                <a:solidFill>
                  <a:schemeClr val="folHlink"/>
                </a:solidFill>
                <a:latin typeface="Symbol" pitchFamily="18" charset="2"/>
              </a:rPr>
              <a:t>t</a:t>
            </a:r>
            <a:r>
              <a:rPr lang="de-DE" sz="4000" baseline="-25000" smtClean="0">
                <a:solidFill>
                  <a:schemeClr val="folHlink"/>
                </a:solidFill>
                <a:latin typeface="Symbol" pitchFamily="18" charset="2"/>
              </a:rPr>
              <a:t>m</a:t>
            </a:r>
            <a:endParaRPr lang="de-DE" sz="4000" baseline="-25000" smtClean="0">
              <a:solidFill>
                <a:schemeClr val="folHlink"/>
              </a:solidFill>
            </a:endParaRPr>
          </a:p>
        </p:txBody>
      </p:sp>
      <p:pic>
        <p:nvPicPr>
          <p:cNvPr id="11267" name="Picture 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066800"/>
            <a:ext cx="6991350" cy="4740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3197" name="Text Box 29"/>
          <p:cNvSpPr txBox="1">
            <a:spLocks noChangeArrowheads="1"/>
          </p:cNvSpPr>
          <p:nvPr/>
        </p:nvSpPr>
        <p:spPr bwMode="auto">
          <a:xfrm>
            <a:off x="295414" y="6037987"/>
            <a:ext cx="7146925" cy="341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l"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GB" sz="2400">
                <a:effectLst>
                  <a:outerShdw blurRad="38100" dist="38100" dir="2700000" algn="tl">
                    <a:srgbClr val="000000"/>
                  </a:outerShdw>
                </a:effectLst>
                <a:ea typeface="CNBNGN+Times-Roman" pitchFamily="16" charset="0"/>
                <a:cs typeface="CNBNGN+Times-Roman" pitchFamily="16" charset="0"/>
              </a:rPr>
              <a:t>G. Bardin </a:t>
            </a:r>
            <a:r>
              <a:rPr lang="en-GB" sz="2400">
                <a:effectLst>
                  <a:outerShdw blurRad="38100" dist="38100" dir="2700000" algn="tl">
                    <a:srgbClr val="000000"/>
                  </a:outerShdw>
                </a:effectLst>
                <a:ea typeface="CNBNHN+Times-Italic" pitchFamily="16" charset="0"/>
                <a:cs typeface="CNBNHN+Times-Italic" pitchFamily="16" charset="0"/>
              </a:rPr>
              <a:t>et al.</a:t>
            </a:r>
            <a:r>
              <a:rPr lang="en-GB" sz="2400">
                <a:effectLst>
                  <a:outerShdw blurRad="38100" dist="38100" dir="2700000" algn="tl">
                    <a:srgbClr val="000000"/>
                  </a:outerShdw>
                </a:effectLst>
                <a:ea typeface="CNBNGN+Times-Roman" pitchFamily="16" charset="0"/>
                <a:cs typeface="CNBNGN+Times-Roman" pitchFamily="16" charset="0"/>
              </a:rPr>
              <a:t>, Phys. Lett. B </a:t>
            </a:r>
            <a:r>
              <a:rPr lang="en-GB" sz="2400">
                <a:effectLst>
                  <a:outerShdw blurRad="38100" dist="38100" dir="2700000" algn="tl">
                    <a:srgbClr val="000000"/>
                  </a:outerShdw>
                </a:effectLst>
                <a:ea typeface="CNBNGM+Times-Bold" pitchFamily="16" charset="0"/>
                <a:cs typeface="CNBNGM+Times-Bold" pitchFamily="16" charset="0"/>
              </a:rPr>
              <a:t>137</a:t>
            </a:r>
            <a:r>
              <a:rPr lang="en-GB" sz="2400">
                <a:effectLst>
                  <a:outerShdw blurRad="38100" dist="38100" dir="2700000" algn="tl">
                    <a:srgbClr val="000000"/>
                  </a:outerShdw>
                </a:effectLst>
                <a:ea typeface="CNBNGN+Times-Roman" pitchFamily="16" charset="0"/>
                <a:cs typeface="CNBNGN+Times-Roman" pitchFamily="16" charset="0"/>
              </a:rPr>
              <a:t>, 135 (1984)</a:t>
            </a:r>
          </a:p>
        </p:txBody>
      </p:sp>
      <p:sp>
        <p:nvSpPr>
          <p:cNvPr id="263198" name="Text Box 30"/>
          <p:cNvSpPr txBox="1">
            <a:spLocks noChangeArrowheads="1"/>
          </p:cNvSpPr>
          <p:nvPr/>
        </p:nvSpPr>
        <p:spPr bwMode="auto">
          <a:xfrm>
            <a:off x="297001" y="6398350"/>
            <a:ext cx="7146925" cy="341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l" defTabSz="457200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GB" sz="2400">
                <a:effectLst>
                  <a:outerShdw blurRad="38100" dist="38100" dir="2700000" algn="tl">
                    <a:srgbClr val="000000"/>
                  </a:outerShdw>
                </a:effectLst>
                <a:ea typeface="CNBNGN+Times-Roman" pitchFamily="16" charset="0"/>
                <a:cs typeface="CNBNGN+Times-Roman" pitchFamily="16" charset="0"/>
              </a:rPr>
              <a:t>K. Giovanetti et al., Phys. Rev. D 29, 343 (1984)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3481388" y="1884363"/>
            <a:ext cx="4006850" cy="3373437"/>
            <a:chOff x="2193" y="1187"/>
            <a:chExt cx="2524" cy="2125"/>
          </a:xfrm>
        </p:grpSpPr>
        <p:sp>
          <p:nvSpPr>
            <p:cNvPr id="263199" name="Oval 31" descr="Light upward diagonal"/>
            <p:cNvSpPr>
              <a:spLocks noChangeArrowheads="1"/>
            </p:cNvSpPr>
            <p:nvPr/>
          </p:nvSpPr>
          <p:spPr bwMode="auto">
            <a:xfrm>
              <a:off x="2256" y="2256"/>
              <a:ext cx="1056" cy="1056"/>
            </a:xfrm>
            <a:prstGeom prst="ellips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3200" name="Oval 32" descr="Light upward diagonal"/>
            <p:cNvSpPr>
              <a:spLocks noChangeArrowheads="1"/>
            </p:cNvSpPr>
            <p:nvPr/>
          </p:nvSpPr>
          <p:spPr bwMode="auto">
            <a:xfrm>
              <a:off x="3792" y="2400"/>
              <a:ext cx="768" cy="384"/>
            </a:xfrm>
            <a:prstGeom prst="ellips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3201" name="Line 33"/>
            <p:cNvSpPr>
              <a:spLocks noChangeShapeType="1"/>
            </p:cNvSpPr>
            <p:nvPr/>
          </p:nvSpPr>
          <p:spPr bwMode="auto">
            <a:xfrm>
              <a:off x="2784" y="1728"/>
              <a:ext cx="0" cy="528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3202" name="Line 34"/>
            <p:cNvSpPr>
              <a:spLocks noChangeShapeType="1"/>
            </p:cNvSpPr>
            <p:nvPr/>
          </p:nvSpPr>
          <p:spPr bwMode="auto">
            <a:xfrm>
              <a:off x="2928" y="1728"/>
              <a:ext cx="1200" cy="672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75" name="Rectangle 35" descr="Light upward diagonal"/>
            <p:cNvSpPr>
              <a:spLocks noChangeArrowheads="1"/>
            </p:cNvSpPr>
            <p:nvPr/>
          </p:nvSpPr>
          <p:spPr bwMode="auto">
            <a:xfrm>
              <a:off x="2193" y="1187"/>
              <a:ext cx="2524" cy="54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800">
                  <a:solidFill>
                    <a:srgbClr val="FF0000"/>
                  </a:solidFill>
                  <a:effectLst/>
                  <a:ea typeface="msgothic"/>
                  <a:cs typeface="msgothic"/>
                </a:rPr>
                <a:t>Before 2007, the best measurements 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800">
                  <a:solidFill>
                    <a:srgbClr val="FF0000"/>
                  </a:solidFill>
                  <a:effectLst/>
                  <a:ea typeface="msgothic"/>
                  <a:cs typeface="msgothic"/>
                </a:rPr>
                <a:t>were over 20 years old, 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800">
                  <a:solidFill>
                    <a:srgbClr val="FF0000"/>
                  </a:solidFill>
                  <a:effectLst/>
                  <a:ea typeface="msgothic"/>
                  <a:cs typeface="msgothic"/>
                </a:rPr>
                <a:t>and until 1999 </a:t>
              </a:r>
              <a:r>
                <a:rPr lang="en-GB" sz="1800" i="1">
                  <a:solidFill>
                    <a:srgbClr val="FF0000"/>
                  </a:solidFill>
                  <a:effectLst/>
                  <a:ea typeface="msgothic"/>
                  <a:cs typeface="msgothic"/>
                </a:rPr>
                <a:t>G</a:t>
              </a:r>
              <a:r>
                <a:rPr lang="en-GB" sz="1800" baseline="-33000">
                  <a:solidFill>
                    <a:srgbClr val="FF0000"/>
                  </a:solidFill>
                  <a:effectLst/>
                  <a:ea typeface="msgothic"/>
                  <a:cs typeface="msgothic"/>
                </a:rPr>
                <a:t>F</a:t>
              </a:r>
              <a:r>
                <a:rPr lang="en-GB" sz="1800">
                  <a:solidFill>
                    <a:srgbClr val="FF0000"/>
                  </a:solidFill>
                  <a:effectLst/>
                  <a:ea typeface="msgothic"/>
                  <a:cs typeface="msgothic"/>
                </a:rPr>
                <a:t> was theory limited.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7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68" y="445548"/>
            <a:ext cx="8915400" cy="594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Overall summary</a:t>
            </a: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236538" y="838200"/>
            <a:ext cx="8636000" cy="5437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285750" indent="-285750" algn="l" eaLnBrk="1" hangingPunct="1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l"/>
            </a:pPr>
            <a:r>
              <a:rPr lang="en-US" sz="2800">
                <a:effectLst/>
              </a:rPr>
              <a:t>MuLan: </a:t>
            </a:r>
          </a:p>
          <a:p>
            <a:pPr marL="685800" lvl="1" indent="-228600" algn="l" eaLnBrk="1" hangingPunct="1">
              <a:spcBef>
                <a:spcPct val="20000"/>
              </a:spcBef>
              <a:buClr>
                <a:schemeClr val="folHlink"/>
              </a:buClr>
              <a:buSzPct val="70000"/>
              <a:buFontTx/>
              <a:buChar char="–"/>
            </a:pPr>
            <a:r>
              <a:rPr lang="en-US" sz="2000" b="1" smtClean="0">
                <a:solidFill>
                  <a:srgbClr val="FFFF00"/>
                </a:solidFill>
                <a:effectLst/>
              </a:rPr>
              <a:t>Factor ~25 improvement on G</a:t>
            </a:r>
            <a:r>
              <a:rPr lang="en-US" sz="2000" b="1" baseline="-25000" smtClean="0">
                <a:solidFill>
                  <a:srgbClr val="FFFF00"/>
                </a:solidFill>
                <a:effectLst/>
              </a:rPr>
              <a:t>F</a:t>
            </a:r>
            <a:r>
              <a:rPr lang="en-US" sz="2000" b="1" smtClean="0">
                <a:solidFill>
                  <a:srgbClr val="FFFF00"/>
                </a:solidFill>
                <a:effectLst/>
              </a:rPr>
              <a:t> is final</a:t>
            </a:r>
            <a:endParaRPr lang="en-US" sz="2000" b="1">
              <a:solidFill>
                <a:srgbClr val="FFFF00"/>
              </a:solidFill>
              <a:effectLst/>
            </a:endParaRPr>
          </a:p>
          <a:p>
            <a:pPr marL="285750" indent="-285750" algn="l" eaLnBrk="1" hangingPunct="1">
              <a:spcBef>
                <a:spcPct val="20000"/>
              </a:spcBef>
              <a:buClr>
                <a:schemeClr val="folHlink"/>
              </a:buClr>
              <a:buSzPct val="70000"/>
            </a:pPr>
            <a:r>
              <a:rPr lang="en-US" sz="2000" smtClean="0">
                <a:effectLst/>
              </a:rPr>
              <a:t/>
            </a:r>
            <a:br>
              <a:rPr lang="en-US" sz="2000" smtClean="0">
                <a:effectLst/>
              </a:rPr>
            </a:br>
            <a:endParaRPr lang="en-US" sz="2000">
              <a:effectLst/>
            </a:endParaRPr>
          </a:p>
          <a:p>
            <a:pPr marL="285750" indent="-285750" algn="l" eaLnBrk="1" hangingPunct="1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l"/>
            </a:pPr>
            <a:r>
              <a:rPr lang="en-US" sz="2800">
                <a:effectLst/>
              </a:rPr>
              <a:t>MuCap:</a:t>
            </a:r>
          </a:p>
          <a:p>
            <a:pPr marL="685800" lvl="1" indent="-228600" algn="l" eaLnBrk="1" hangingPunct="1">
              <a:spcBef>
                <a:spcPct val="20000"/>
              </a:spcBef>
              <a:buClr>
                <a:schemeClr val="folHlink"/>
              </a:buClr>
              <a:buSzPct val="70000"/>
              <a:buFontTx/>
              <a:buChar char="–"/>
            </a:pPr>
            <a:r>
              <a:rPr lang="en-US" sz="2000">
                <a:effectLst/>
              </a:rPr>
              <a:t>First precise g</a:t>
            </a:r>
            <a:r>
              <a:rPr lang="en-US" sz="2000" baseline="-25000">
                <a:effectLst/>
              </a:rPr>
              <a:t>P</a:t>
            </a:r>
            <a:r>
              <a:rPr lang="en-US" sz="2000">
                <a:effectLst/>
              </a:rPr>
              <a:t> with clear interpretation</a:t>
            </a:r>
          </a:p>
          <a:p>
            <a:pPr marL="685800" lvl="1" indent="-228600" algn="l" eaLnBrk="1" hangingPunct="1">
              <a:spcBef>
                <a:spcPct val="20000"/>
              </a:spcBef>
              <a:buClr>
                <a:schemeClr val="folHlink"/>
              </a:buClr>
              <a:buSzPct val="70000"/>
              <a:buFontTx/>
              <a:buChar char="–"/>
            </a:pPr>
            <a:r>
              <a:rPr lang="en-US" sz="2000">
                <a:effectLst/>
              </a:rPr>
              <a:t>Consistent with ChPT expectation, </a:t>
            </a:r>
            <a:br>
              <a:rPr lang="en-US" sz="2000">
                <a:effectLst/>
              </a:rPr>
            </a:br>
            <a:r>
              <a:rPr lang="en-US" sz="2000">
                <a:effectLst/>
              </a:rPr>
              <a:t>clarifies long-standing puzzle</a:t>
            </a:r>
          </a:p>
          <a:p>
            <a:pPr marL="685800" lvl="1" indent="-228600" algn="l" eaLnBrk="1" hangingPunct="1">
              <a:spcBef>
                <a:spcPct val="20000"/>
              </a:spcBef>
              <a:buClr>
                <a:schemeClr val="folHlink"/>
              </a:buClr>
              <a:buSzPct val="70000"/>
              <a:buFontTx/>
              <a:buChar char="–"/>
            </a:pPr>
            <a:r>
              <a:rPr lang="en-US" sz="2000" b="1">
                <a:solidFill>
                  <a:srgbClr val="FFFF00"/>
                </a:solidFill>
                <a:effectLst/>
              </a:rPr>
              <a:t>Factor 3 additional improvement on the </a:t>
            </a:r>
            <a:r>
              <a:rPr lang="en-US" sz="2000" b="1" smtClean="0">
                <a:solidFill>
                  <a:srgbClr val="FFFF00"/>
                </a:solidFill>
                <a:effectLst/>
              </a:rPr>
              <a:t>way</a:t>
            </a:r>
            <a:br>
              <a:rPr lang="en-US" sz="2000" b="1" smtClean="0">
                <a:solidFill>
                  <a:srgbClr val="FFFF00"/>
                </a:solidFill>
                <a:effectLst/>
              </a:rPr>
            </a:br>
            <a:r>
              <a:rPr lang="en-US" sz="2000" b="1" smtClean="0">
                <a:solidFill>
                  <a:srgbClr val="FFFF00"/>
                </a:solidFill>
                <a:effectLst/>
              </a:rPr>
              <a:t>(unblinding in first half of 2011)</a:t>
            </a:r>
            <a:endParaRPr lang="en-US" sz="2000" b="1">
              <a:solidFill>
                <a:srgbClr val="FF0000"/>
              </a:solidFill>
              <a:effectLst/>
            </a:endParaRPr>
          </a:p>
          <a:p>
            <a:pPr marL="285750" indent="-285750" algn="l" eaLnBrk="1" hangingPunct="1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l"/>
            </a:pPr>
            <a:r>
              <a:rPr lang="en-US" sz="2800">
                <a:effectLst/>
              </a:rPr>
              <a:t>MuSun</a:t>
            </a:r>
          </a:p>
          <a:p>
            <a:pPr marL="685800" lvl="1" indent="-228600" algn="l" eaLnBrk="1" hangingPunct="1">
              <a:spcBef>
                <a:spcPct val="20000"/>
              </a:spcBef>
              <a:buClr>
                <a:schemeClr val="folHlink"/>
              </a:buClr>
              <a:buSzPct val="70000"/>
              <a:buFontTx/>
              <a:buChar char="–"/>
            </a:pPr>
            <a:r>
              <a:rPr lang="en-US" sz="2000" b="1">
                <a:solidFill>
                  <a:srgbClr val="FFFF00"/>
                </a:solidFill>
                <a:effectLst/>
              </a:rPr>
              <a:t>Muon-deuteron capture with 10x </a:t>
            </a:r>
            <a:br>
              <a:rPr lang="en-US" sz="2000" b="1">
                <a:solidFill>
                  <a:srgbClr val="FFFF00"/>
                </a:solidFill>
                <a:effectLst/>
              </a:rPr>
            </a:br>
            <a:r>
              <a:rPr lang="en-US" sz="2000" b="1">
                <a:solidFill>
                  <a:srgbClr val="FFFF00"/>
                </a:solidFill>
                <a:effectLst/>
              </a:rPr>
              <a:t>higher precision</a:t>
            </a:r>
          </a:p>
          <a:p>
            <a:pPr marL="685800" lvl="1" indent="-228600" algn="l" eaLnBrk="1" hangingPunct="1">
              <a:spcBef>
                <a:spcPct val="20000"/>
              </a:spcBef>
              <a:buClr>
                <a:schemeClr val="folHlink"/>
              </a:buClr>
              <a:buSzPct val="70000"/>
              <a:buFontTx/>
              <a:buChar char="–"/>
            </a:pPr>
            <a:r>
              <a:rPr lang="en-US" sz="2000">
                <a:effectLst/>
              </a:rPr>
              <a:t>Calibrates basic astrophysics reactions and </a:t>
            </a:r>
            <a:br>
              <a:rPr lang="en-US" sz="2000">
                <a:effectLst/>
              </a:rPr>
            </a:br>
            <a:r>
              <a:rPr lang="en-US" sz="2000">
                <a:effectLst/>
              </a:rPr>
              <a:t>provides new benchmark in axial 2N reactions</a:t>
            </a:r>
          </a:p>
        </p:txBody>
      </p:sp>
      <p:pic>
        <p:nvPicPr>
          <p:cNvPr id="89092" name="Picture 4" descr="g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9238" y="3048000"/>
            <a:ext cx="2316162" cy="15462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89093" name="Picture 5" descr="Light upward diagon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9713" y="5029200"/>
            <a:ext cx="2325687" cy="16224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4475" y="1081088"/>
            <a:ext cx="2320925" cy="1585912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026" descr="F:\EigeneDateien\MuCap\Vorträge\Troia2007\collaboration-with-marat-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722688"/>
            <a:ext cx="4876800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788" name="Rectangle 1028"/>
          <p:cNvSpPr>
            <a:spLocks noChangeArrowheads="1"/>
          </p:cNvSpPr>
          <p:nvPr/>
        </p:nvSpPr>
        <p:spPr bwMode="auto">
          <a:xfrm>
            <a:off x="85725" y="3794125"/>
            <a:ext cx="29622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Parts of the MuCap collaboration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0116" name="Picture 1030" descr="dsc_0042"/>
          <p:cNvPicPr>
            <a:picLocks noChangeAspect="1" noChangeArrowheads="1"/>
          </p:cNvPicPr>
          <p:nvPr/>
        </p:nvPicPr>
        <p:blipFill>
          <a:blip r:embed="rId4" cstate="print"/>
          <a:srcRect l="9848" t="25060" r="3787"/>
          <a:stretch>
            <a:fillRect/>
          </a:stretch>
        </p:blipFill>
        <p:spPr bwMode="auto">
          <a:xfrm>
            <a:off x="76200" y="146050"/>
            <a:ext cx="4891088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791" name="Rectangle 1031"/>
          <p:cNvSpPr>
            <a:spLocks noChangeArrowheads="1"/>
          </p:cNvSpPr>
          <p:nvPr/>
        </p:nvSpPr>
        <p:spPr bwMode="auto">
          <a:xfrm>
            <a:off x="76200" y="152400"/>
            <a:ext cx="29305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Parts of the MuLan collaboration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7" name="Rectangle 1027" descr="Light upward diagonal"/>
          <p:cNvSpPr>
            <a:spLocks noChangeArrowheads="1"/>
          </p:cNvSpPr>
          <p:nvPr/>
        </p:nvSpPr>
        <p:spPr bwMode="auto">
          <a:xfrm>
            <a:off x="5181600" y="915448"/>
            <a:ext cx="4038600" cy="50165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90500" indent="-190500" algn="l">
              <a:spcBef>
                <a:spcPct val="25000"/>
              </a:spcBef>
              <a:buFontTx/>
              <a:buChar char="•"/>
              <a:defRPr/>
            </a:pPr>
            <a:r>
              <a:rPr 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Petersburg Nuclear Physics Institute, Gatchina, Russia</a:t>
            </a:r>
          </a:p>
          <a:p>
            <a:pPr marL="190500" indent="-190500" algn="l">
              <a:spcBef>
                <a:spcPct val="25000"/>
              </a:spcBef>
              <a:buFontTx/>
              <a:buChar char="•"/>
              <a:defRPr/>
            </a:pPr>
            <a:r>
              <a:rPr 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Paul Scherrer Institute, CH </a:t>
            </a:r>
          </a:p>
          <a:p>
            <a:pPr marL="190500" indent="-190500" algn="l">
              <a:spcBef>
                <a:spcPct val="25000"/>
              </a:spcBef>
              <a:buFontTx/>
              <a:buChar char="•"/>
              <a:defRPr/>
            </a:pPr>
            <a:r>
              <a:rPr 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University of California, </a:t>
            </a:r>
            <a:br>
              <a:rPr 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Berkeley, USA</a:t>
            </a:r>
          </a:p>
          <a:p>
            <a:pPr marL="190500" indent="-190500" algn="l">
              <a:spcBef>
                <a:spcPct val="25000"/>
              </a:spcBef>
              <a:buFontTx/>
              <a:buChar char="•"/>
              <a:defRPr/>
            </a:pPr>
            <a:r>
              <a:rPr 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University of Illinois at </a:t>
            </a:r>
            <a:br>
              <a:rPr 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Urbana-Champaign, USA</a:t>
            </a:r>
          </a:p>
          <a:p>
            <a:pPr marL="190500" indent="-190500" algn="l">
              <a:spcBef>
                <a:spcPct val="25000"/>
              </a:spcBef>
              <a:buFontTx/>
              <a:buChar char="•"/>
              <a:defRPr/>
            </a:pPr>
            <a:r>
              <a:rPr 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Université Catholique de </a:t>
            </a:r>
            <a:br>
              <a:rPr 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Louvain, Belgium</a:t>
            </a:r>
          </a:p>
          <a:p>
            <a:pPr marL="190500" indent="-190500" algn="l">
              <a:spcBef>
                <a:spcPct val="25000"/>
              </a:spcBef>
              <a:buFontTx/>
              <a:buChar char="•"/>
              <a:defRPr/>
            </a:pPr>
            <a:r>
              <a:rPr 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University of Kentucky, </a:t>
            </a:r>
            <a:br>
              <a:rPr 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Lexington, USA</a:t>
            </a:r>
          </a:p>
          <a:p>
            <a:pPr marL="190500" indent="-190500" algn="l">
              <a:spcBef>
                <a:spcPct val="25000"/>
              </a:spcBef>
              <a:buFontTx/>
              <a:buChar char="•"/>
              <a:defRPr/>
            </a:pPr>
            <a:r>
              <a:rPr 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Boston University, USA</a:t>
            </a:r>
          </a:p>
          <a:p>
            <a:pPr marL="190500" indent="-190500" algn="l">
              <a:spcBef>
                <a:spcPct val="25000"/>
              </a:spcBef>
              <a:buFontTx/>
              <a:buChar char="•"/>
              <a:defRPr/>
            </a:pPr>
            <a:r>
              <a:rPr 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James Madison University, USA</a:t>
            </a:r>
          </a:p>
          <a:p>
            <a:pPr marL="190500" indent="-190500" algn="l">
              <a:spcBef>
                <a:spcPct val="25000"/>
              </a:spcBef>
              <a:buFontTx/>
              <a:buChar char="•"/>
              <a:defRPr/>
            </a:pPr>
            <a:r>
              <a:rPr 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Regis University, Colorado, USA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2999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smtClean="0">
                <a:solidFill>
                  <a:schemeClr val="folHlink"/>
                </a:solidFill>
              </a:rPr>
              <a:t>Extraction of G</a:t>
            </a:r>
            <a:r>
              <a:rPr lang="de-DE" sz="3600" baseline="-25000" smtClean="0">
                <a:solidFill>
                  <a:schemeClr val="folHlink"/>
                </a:solidFill>
              </a:rPr>
              <a:t>F</a:t>
            </a:r>
            <a:r>
              <a:rPr lang="de-DE" sz="3600" smtClean="0">
                <a:solidFill>
                  <a:schemeClr val="folHlink"/>
                </a:solidFill>
              </a:rPr>
              <a:t> no longer theory limited</a:t>
            </a:r>
            <a:endParaRPr lang="de-DE" sz="3600" baseline="-25000" smtClean="0">
              <a:solidFill>
                <a:schemeClr val="folHlink"/>
              </a:solidFill>
            </a:endParaRPr>
          </a:p>
        </p:txBody>
      </p:sp>
      <p:sp>
        <p:nvSpPr>
          <p:cNvPr id="267268" name="Rectangle 4"/>
          <p:cNvSpPr>
            <a:spLocks noChangeArrowheads="1"/>
          </p:cNvSpPr>
          <p:nvPr/>
        </p:nvSpPr>
        <p:spPr bwMode="auto">
          <a:xfrm>
            <a:off x="5089525" y="2149475"/>
            <a:ext cx="1692275" cy="949325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026" name="Object 1024"/>
          <p:cNvGraphicFramePr>
            <a:graphicFrameLocks noChangeAspect="1"/>
          </p:cNvGraphicFramePr>
          <p:nvPr/>
        </p:nvGraphicFramePr>
        <p:xfrm>
          <a:off x="2366963" y="1733550"/>
          <a:ext cx="6091237" cy="1466850"/>
        </p:xfrm>
        <a:graphic>
          <a:graphicData uri="http://schemas.openxmlformats.org/presentationml/2006/ole">
            <p:oleObj spid="_x0000_s1026" name="Equation" r:id="rId5" imgW="2425680" imgH="583920" progId="Equation.3">
              <p:embed/>
            </p:oleObj>
          </a:graphicData>
        </a:graphic>
      </p:graphicFrame>
      <p:sp>
        <p:nvSpPr>
          <p:cNvPr id="267271" name="Rectangle 7"/>
          <p:cNvSpPr>
            <a:spLocks noChangeArrowheads="1"/>
          </p:cNvSpPr>
          <p:nvPr/>
        </p:nvSpPr>
        <p:spPr bwMode="auto">
          <a:xfrm>
            <a:off x="228600" y="3200400"/>
            <a:ext cx="8229600" cy="1524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7272" name="Line 8"/>
          <p:cNvSpPr>
            <a:spLocks noChangeShapeType="1"/>
          </p:cNvSpPr>
          <p:nvPr/>
        </p:nvSpPr>
        <p:spPr bwMode="auto">
          <a:xfrm flipV="1">
            <a:off x="2743200" y="3200400"/>
            <a:ext cx="0" cy="685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67273" name="Line 9"/>
          <p:cNvSpPr>
            <a:spLocks noChangeShapeType="1"/>
          </p:cNvSpPr>
          <p:nvPr/>
        </p:nvSpPr>
        <p:spPr bwMode="auto">
          <a:xfrm flipV="1">
            <a:off x="4495800" y="3200400"/>
            <a:ext cx="0" cy="685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67274" name="Line 10"/>
          <p:cNvSpPr>
            <a:spLocks noChangeShapeType="1"/>
          </p:cNvSpPr>
          <p:nvPr/>
        </p:nvSpPr>
        <p:spPr bwMode="auto">
          <a:xfrm flipV="1">
            <a:off x="6086475" y="3200400"/>
            <a:ext cx="0" cy="685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67275" name="Line 11"/>
          <p:cNvSpPr>
            <a:spLocks noChangeShapeType="1"/>
          </p:cNvSpPr>
          <p:nvPr/>
        </p:nvSpPr>
        <p:spPr bwMode="auto">
          <a:xfrm flipV="1">
            <a:off x="7620000" y="3200400"/>
            <a:ext cx="0" cy="685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34" name="Text Box 13" descr="Light upward diagonal"/>
          <p:cNvSpPr txBox="1">
            <a:spLocks noChangeArrowheads="1"/>
          </p:cNvSpPr>
          <p:nvPr/>
        </p:nvSpPr>
        <p:spPr bwMode="auto">
          <a:xfrm>
            <a:off x="2109788" y="3962400"/>
            <a:ext cx="12509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>
                <a:solidFill>
                  <a:schemeClr val="bg1"/>
                </a:solidFill>
                <a:effectLst/>
              </a:rPr>
              <a:t>17 ppm</a:t>
            </a:r>
          </a:p>
        </p:txBody>
      </p:sp>
      <p:sp>
        <p:nvSpPr>
          <p:cNvPr id="1035" name="Text Box 14" descr="Light upward diagonal"/>
          <p:cNvSpPr txBox="1">
            <a:spLocks noChangeArrowheads="1"/>
          </p:cNvSpPr>
          <p:nvPr/>
        </p:nvSpPr>
        <p:spPr bwMode="auto">
          <a:xfrm>
            <a:off x="3867150" y="3962400"/>
            <a:ext cx="12509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>
                <a:solidFill>
                  <a:schemeClr val="bg1"/>
                </a:solidFill>
                <a:effectLst/>
              </a:rPr>
              <a:t>18 ppm</a:t>
            </a:r>
          </a:p>
        </p:txBody>
      </p:sp>
      <p:sp>
        <p:nvSpPr>
          <p:cNvPr id="1036" name="Text Box 15" descr="Light upward diagonal"/>
          <p:cNvSpPr txBox="1">
            <a:spLocks noChangeArrowheads="1"/>
          </p:cNvSpPr>
          <p:nvPr/>
        </p:nvSpPr>
        <p:spPr bwMode="auto">
          <a:xfrm>
            <a:off x="5338763" y="3962400"/>
            <a:ext cx="15049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>
                <a:solidFill>
                  <a:schemeClr val="bg1"/>
                </a:solidFill>
                <a:effectLst/>
              </a:rPr>
              <a:t>0.09 ppm</a:t>
            </a:r>
          </a:p>
        </p:txBody>
      </p:sp>
      <p:sp>
        <p:nvSpPr>
          <p:cNvPr id="1037" name="Text Box 16" descr="Light upward diagonal"/>
          <p:cNvSpPr txBox="1">
            <a:spLocks noChangeArrowheads="1"/>
          </p:cNvSpPr>
          <p:nvPr/>
        </p:nvSpPr>
        <p:spPr bwMode="auto">
          <a:xfrm>
            <a:off x="6988175" y="3962400"/>
            <a:ext cx="12509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>
                <a:solidFill>
                  <a:schemeClr val="bg1"/>
                </a:solidFill>
                <a:effectLst/>
              </a:rPr>
              <a:t>30 ppm</a:t>
            </a:r>
          </a:p>
        </p:txBody>
      </p:sp>
      <p:sp>
        <p:nvSpPr>
          <p:cNvPr id="267270" name="Rectangle 6"/>
          <p:cNvSpPr>
            <a:spLocks noChangeArrowheads="1"/>
          </p:cNvSpPr>
          <p:nvPr/>
        </p:nvSpPr>
        <p:spPr bwMode="auto">
          <a:xfrm>
            <a:off x="5108575" y="1885950"/>
            <a:ext cx="1717675" cy="260985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9" name="Rectangle 17" descr="Light upward diagonal"/>
          <p:cNvSpPr>
            <a:spLocks noChangeArrowheads="1"/>
          </p:cNvSpPr>
          <p:nvPr/>
        </p:nvSpPr>
        <p:spPr bwMode="auto">
          <a:xfrm>
            <a:off x="425450" y="3962400"/>
            <a:ext cx="14033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sz="2400" b="1">
                <a:solidFill>
                  <a:schemeClr val="bg1"/>
                </a:solidFill>
                <a:effectLst/>
              </a:rPr>
              <a:t>Mid 90s: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207963" y="3190875"/>
            <a:ext cx="8162926" cy="3417888"/>
            <a:chOff x="131" y="2010"/>
            <a:chExt cx="5142" cy="2153"/>
          </a:xfrm>
        </p:grpSpPr>
        <p:grpSp>
          <p:nvGrpSpPr>
            <p:cNvPr id="1049" name="Group 26"/>
            <p:cNvGrpSpPr>
              <a:grpSpLocks/>
            </p:cNvGrpSpPr>
            <p:nvPr/>
          </p:nvGrpSpPr>
          <p:grpSpPr bwMode="auto">
            <a:xfrm>
              <a:off x="192" y="2010"/>
              <a:ext cx="5081" cy="918"/>
              <a:chOff x="192" y="2010"/>
              <a:chExt cx="5081" cy="918"/>
            </a:xfrm>
          </p:grpSpPr>
          <p:grpSp>
            <p:nvGrpSpPr>
              <p:cNvPr id="1053" name="Group 21"/>
              <p:cNvGrpSpPr>
                <a:grpSpLocks/>
              </p:cNvGrpSpPr>
              <p:nvPr/>
            </p:nvGrpSpPr>
            <p:grpSpPr bwMode="auto">
              <a:xfrm>
                <a:off x="4320" y="2010"/>
                <a:ext cx="953" cy="768"/>
                <a:chOff x="1167" y="3216"/>
                <a:chExt cx="953" cy="768"/>
              </a:xfrm>
            </p:grpSpPr>
            <p:sp>
              <p:nvSpPr>
                <p:cNvPr id="267282" name="Rectangle 18"/>
                <p:cNvSpPr>
                  <a:spLocks noChangeArrowheads="1"/>
                </p:cNvSpPr>
                <p:nvPr/>
              </p:nvSpPr>
              <p:spPr bwMode="auto">
                <a:xfrm>
                  <a:off x="1200" y="3216"/>
                  <a:ext cx="912" cy="768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7283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1646" y="3216"/>
                  <a:ext cx="0" cy="43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60" name="Text Box 20" descr="Light upward diagonal"/>
                <p:cNvSpPr txBox="1">
                  <a:spLocks noChangeArrowheads="1"/>
                </p:cNvSpPr>
                <p:nvPr/>
              </p:nvSpPr>
              <p:spPr bwMode="auto">
                <a:xfrm>
                  <a:off x="1167" y="3696"/>
                  <a:ext cx="953" cy="288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2400" b="1">
                      <a:solidFill>
                        <a:srgbClr val="3AF400"/>
                      </a:solidFill>
                      <a:effectLst/>
                    </a:rPr>
                    <a:t>&lt;0.3 ppm</a:t>
                  </a:r>
                </a:p>
              </p:txBody>
            </p:sp>
          </p:grpSp>
          <p:grpSp>
            <p:nvGrpSpPr>
              <p:cNvPr id="1054" name="Group 25"/>
              <p:cNvGrpSpPr>
                <a:grpSpLocks/>
              </p:cNvGrpSpPr>
              <p:nvPr/>
            </p:nvGrpSpPr>
            <p:grpSpPr bwMode="auto">
              <a:xfrm>
                <a:off x="192" y="2352"/>
                <a:ext cx="2208" cy="576"/>
                <a:chOff x="192" y="2352"/>
                <a:chExt cx="2208" cy="576"/>
              </a:xfrm>
            </p:grpSpPr>
            <p:sp>
              <p:nvSpPr>
                <p:cNvPr id="267288" name="Rectangle 24"/>
                <p:cNvSpPr>
                  <a:spLocks noChangeArrowheads="1"/>
                </p:cNvSpPr>
                <p:nvPr/>
              </p:nvSpPr>
              <p:spPr bwMode="auto">
                <a:xfrm>
                  <a:off x="192" y="2352"/>
                  <a:ext cx="2208" cy="576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56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382" y="2496"/>
                  <a:ext cx="681" cy="288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2400" b="1">
                      <a:solidFill>
                        <a:srgbClr val="3AF400"/>
                      </a:solidFill>
                      <a:effectLst/>
                    </a:rPr>
                    <a:t>9 ppm</a:t>
                  </a:r>
                </a:p>
              </p:txBody>
            </p:sp>
            <p:sp>
              <p:nvSpPr>
                <p:cNvPr id="1057" name="Rectangle 23"/>
                <p:cNvSpPr>
                  <a:spLocks noChangeArrowheads="1"/>
                </p:cNvSpPr>
                <p:nvPr/>
              </p:nvSpPr>
              <p:spPr bwMode="auto">
                <a:xfrm>
                  <a:off x="268" y="2496"/>
                  <a:ext cx="608" cy="288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de-DE" sz="2400" b="1">
                      <a:solidFill>
                        <a:srgbClr val="3AF400"/>
                      </a:solidFill>
                      <a:effectLst/>
                    </a:rPr>
                    <a:t>1999:</a:t>
                  </a:r>
                </a:p>
              </p:txBody>
            </p:sp>
          </p:grpSp>
        </p:grpSp>
        <p:sp>
          <p:nvSpPr>
            <p:cNvPr id="267291" name="Rectangle 27" descr="Light upward diagonal"/>
            <p:cNvSpPr>
              <a:spLocks noChangeArrowheads="1"/>
            </p:cNvSpPr>
            <p:nvPr/>
          </p:nvSpPr>
          <p:spPr bwMode="auto">
            <a:xfrm>
              <a:off x="131" y="3744"/>
              <a:ext cx="4698" cy="41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defRPr/>
              </a:pPr>
              <a:r>
                <a:rPr lang="en-GB" sz="2000">
                  <a:solidFill>
                    <a:srgbClr val="3AF4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gothic" charset="0"/>
                  <a:cs typeface="msgothic" charset="0"/>
                </a:rPr>
                <a:t>T. van Ritbergen and R. G. Stuart, Nucl. Phys. B564, 343 (2000</a:t>
              </a:r>
              <a:r>
                <a:rPr lang="en-GB" sz="2000" smtClean="0">
                  <a:solidFill>
                    <a:srgbClr val="3AF4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gothic" charset="0"/>
                  <a:cs typeface="msgothic" charset="0"/>
                </a:rPr>
                <a:t>)</a:t>
              </a:r>
            </a:p>
            <a:p>
              <a:pPr algn="l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defRPr/>
              </a:pPr>
              <a:r>
                <a:rPr lang="en-GB" sz="2000" smtClean="0">
                  <a:solidFill>
                    <a:srgbClr val="3AF4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gothic" charset="0"/>
                  <a:cs typeface="msgothic" charset="0"/>
                </a:rPr>
                <a:t>A. Pak and A. Czarnecki, PRL 100, 241807 (2008)</a:t>
              </a:r>
              <a:endParaRPr lang="en-GB" sz="2000">
                <a:solidFill>
                  <a:srgbClr val="3AF4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gothic" charset="0"/>
                <a:cs typeface="msgothic" charset="0"/>
              </a:endParaRPr>
            </a:p>
          </p:txBody>
        </p:sp>
        <p:sp>
          <p:nvSpPr>
            <p:cNvPr id="267292" name="Line 28"/>
            <p:cNvSpPr>
              <a:spLocks noChangeShapeType="1"/>
            </p:cNvSpPr>
            <p:nvPr/>
          </p:nvSpPr>
          <p:spPr bwMode="auto">
            <a:xfrm flipH="1">
              <a:off x="3840" y="2706"/>
              <a:ext cx="624" cy="51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triangle" w="med" len="med"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93" name="Text Box 29" descr="Light upward diagonal"/>
            <p:cNvSpPr txBox="1">
              <a:spLocks noChangeArrowheads="1"/>
            </p:cNvSpPr>
            <p:nvPr/>
          </p:nvSpPr>
          <p:spPr bwMode="auto">
            <a:xfrm>
              <a:off x="3130" y="3168"/>
              <a:ext cx="2102" cy="2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400">
                  <a:solidFill>
                    <a:srgbClr val="3AF4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 loop QED corrections</a:t>
              </a:r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990600" y="4419600"/>
            <a:ext cx="3276600" cy="1447800"/>
            <a:chOff x="624" y="2784"/>
            <a:chExt cx="2064" cy="912"/>
          </a:xfrm>
        </p:grpSpPr>
        <p:sp>
          <p:nvSpPr>
            <p:cNvPr id="267296" name="Rectangle 32" descr="Light upward diagonal"/>
            <p:cNvSpPr>
              <a:spLocks noChangeArrowheads="1"/>
            </p:cNvSpPr>
            <p:nvPr/>
          </p:nvSpPr>
          <p:spPr bwMode="auto">
            <a:xfrm>
              <a:off x="624" y="3178"/>
              <a:ext cx="1440" cy="51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400">
                  <a:solidFill>
                    <a:srgbClr val="3AF4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Lifetime error is</a:t>
              </a:r>
            </a:p>
            <a:p>
              <a:pPr>
                <a:defRPr/>
              </a:pPr>
              <a:r>
                <a:rPr lang="de-DE" sz="2400">
                  <a:solidFill>
                    <a:srgbClr val="3AF4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the limit </a:t>
              </a:r>
            </a:p>
          </p:txBody>
        </p:sp>
        <p:sp>
          <p:nvSpPr>
            <p:cNvPr id="267297" name="Line 33"/>
            <p:cNvSpPr>
              <a:spLocks noChangeShapeType="1"/>
            </p:cNvSpPr>
            <p:nvPr/>
          </p:nvSpPr>
          <p:spPr bwMode="auto">
            <a:xfrm flipH="1">
              <a:off x="2064" y="2784"/>
              <a:ext cx="624" cy="51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triangle" w="med" len="med"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457200" y="3733800"/>
            <a:ext cx="5181600" cy="914400"/>
            <a:chOff x="288" y="2352"/>
            <a:chExt cx="3264" cy="576"/>
          </a:xfrm>
        </p:grpSpPr>
        <p:sp>
          <p:nvSpPr>
            <p:cNvPr id="267314" name="Rectangle 50"/>
            <p:cNvSpPr>
              <a:spLocks noChangeArrowheads="1"/>
            </p:cNvSpPr>
            <p:nvPr/>
          </p:nvSpPr>
          <p:spPr bwMode="auto">
            <a:xfrm>
              <a:off x="288" y="2352"/>
              <a:ext cx="3264" cy="576"/>
            </a:xfrm>
            <a:prstGeom prst="rect">
              <a:avLst/>
            </a:prstGeom>
            <a:solidFill>
              <a:schemeClr val="tx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4" name="Text Box 51"/>
            <p:cNvSpPr txBox="1">
              <a:spLocks noChangeArrowheads="1"/>
            </p:cNvSpPr>
            <p:nvPr/>
          </p:nvSpPr>
          <p:spPr bwMode="auto">
            <a:xfrm>
              <a:off x="1399" y="2496"/>
              <a:ext cx="841" cy="288"/>
            </a:xfrm>
            <a:prstGeom prst="rect">
              <a:avLst/>
            </a:prstGeom>
            <a:solidFill>
              <a:schemeClr val="tx1"/>
            </a:solidFill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 b="1">
                  <a:solidFill>
                    <a:srgbClr val="FF6600"/>
                  </a:solidFill>
                  <a:effectLst/>
                </a:rPr>
                <a:t>0.5 ppm</a:t>
              </a:r>
            </a:p>
          </p:txBody>
        </p:sp>
        <p:sp>
          <p:nvSpPr>
            <p:cNvPr id="1045" name="Rectangle 52"/>
            <p:cNvSpPr>
              <a:spLocks noChangeArrowheads="1"/>
            </p:cNvSpPr>
            <p:nvPr/>
          </p:nvSpPr>
          <p:spPr bwMode="auto">
            <a:xfrm>
              <a:off x="364" y="2496"/>
              <a:ext cx="777" cy="288"/>
            </a:xfrm>
            <a:prstGeom prst="rect">
              <a:avLst/>
            </a:prstGeom>
            <a:solidFill>
              <a:schemeClr val="tx1"/>
            </a:solidFill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2400" b="1">
                  <a:solidFill>
                    <a:srgbClr val="FF6600"/>
                  </a:solidFill>
                  <a:effectLst/>
                </a:rPr>
                <a:t>Future:</a:t>
              </a:r>
            </a:p>
          </p:txBody>
        </p:sp>
        <p:sp>
          <p:nvSpPr>
            <p:cNvPr id="1046" name="Text Box 53" descr="Light upward diagonal"/>
            <p:cNvSpPr txBox="1">
              <a:spLocks noChangeArrowheads="1"/>
            </p:cNvSpPr>
            <p:nvPr/>
          </p:nvSpPr>
          <p:spPr bwMode="auto">
            <a:xfrm>
              <a:off x="2489" y="2496"/>
              <a:ext cx="681" cy="2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 b="1">
                  <a:solidFill>
                    <a:srgbClr val="FF6600"/>
                  </a:solidFill>
                  <a:effectLst/>
                </a:rPr>
                <a:t>1 ppm</a:t>
              </a: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8" grpId="0" animBg="1"/>
      <p:bldP spid="2672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1026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1" hangingPunct="1">
              <a:defRPr/>
            </a:pPr>
            <a:r>
              <a:rPr lang="de-DE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</a:p>
        </p:txBody>
      </p:sp>
      <p:sp>
        <p:nvSpPr>
          <p:cNvPr id="314371" name="Text Box 1027"/>
          <p:cNvSpPr txBox="1">
            <a:spLocks noChangeArrowheads="1"/>
          </p:cNvSpPr>
          <p:nvPr/>
        </p:nvSpPr>
        <p:spPr bwMode="auto">
          <a:xfrm>
            <a:off x="1325563" y="3246438"/>
            <a:ext cx="6856412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capture on the proton (MuCap)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Motivation and general overview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MuCap experiment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Systematics and results</a:t>
            </a:r>
          </a:p>
        </p:txBody>
      </p:sp>
      <p:sp>
        <p:nvSpPr>
          <p:cNvPr id="314372" name="Text Box 1028"/>
          <p:cNvSpPr txBox="1">
            <a:spLocks noChangeArrowheads="1"/>
          </p:cNvSpPr>
          <p:nvPr/>
        </p:nvSpPr>
        <p:spPr bwMode="auto">
          <a:xfrm>
            <a:off x="1325563" y="5287963"/>
            <a:ext cx="7285037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capture on the deuteron (MuSun)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Motivation and outlook</a:t>
            </a:r>
          </a:p>
          <a:p>
            <a:pPr algn="l" eaLnBrk="1" hangingPunct="1">
              <a:defRPr/>
            </a:pPr>
            <a:endParaRPr lang="de-DE" sz="320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4373" name="Text Box 1029"/>
          <p:cNvSpPr txBox="1">
            <a:spLocks noChangeArrowheads="1"/>
          </p:cNvSpPr>
          <p:nvPr/>
        </p:nvSpPr>
        <p:spPr bwMode="auto">
          <a:xfrm>
            <a:off x="1333500" y="1295400"/>
            <a:ext cx="601821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defRPr/>
            </a:pPr>
            <a:r>
              <a:rPr lang="de-DE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Lifetime Analysis (MuLan)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Motivation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MuLan experiment</a:t>
            </a:r>
          </a:p>
          <a:p>
            <a:pPr marL="571500" lvl="1" algn="l" eaLnBrk="1" hangingPunct="1">
              <a:buFontTx/>
              <a:buChar char="•"/>
              <a:defRPr/>
            </a:pPr>
            <a:r>
              <a:rPr lang="de-DE" sz="32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Main systematics and result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067" y="1905000"/>
            <a:ext cx="7649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8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de-DE" sz="4800" baseline="300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+</a:t>
            </a:r>
            <a:endParaRPr lang="en-US" sz="4800"/>
          </a:p>
        </p:txBody>
      </p:sp>
      <p:sp>
        <p:nvSpPr>
          <p:cNvPr id="7" name="Rectangle 6"/>
          <p:cNvSpPr/>
          <p:nvPr/>
        </p:nvSpPr>
        <p:spPr>
          <a:xfrm>
            <a:off x="228600" y="5638800"/>
            <a:ext cx="1107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80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de-DE" sz="4800" baseline="3000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-</a:t>
            </a:r>
            <a:r>
              <a:rPr lang="de-DE" sz="480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endParaRPr lang="en-US" sz="4800">
              <a:solidFill>
                <a:srgbClr val="0099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3875442"/>
            <a:ext cx="1107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80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de-DE" sz="4800" baseline="3000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-</a:t>
            </a:r>
            <a:r>
              <a:rPr lang="de-DE" sz="480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endParaRPr lang="en-US" sz="4800">
              <a:solidFill>
                <a:srgbClr val="0099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The facility: </a:t>
            </a:r>
            <a:r>
              <a:rPr lang="de-DE" sz="4000" smtClean="0">
                <a:solidFill>
                  <a:schemeClr val="folHlink"/>
                </a:solidFill>
                <a:latin typeface="Symbol" pitchFamily="18" charset="2"/>
              </a:rPr>
              <a:t>p</a:t>
            </a:r>
            <a:r>
              <a:rPr lang="de-DE" sz="4000" smtClean="0">
                <a:solidFill>
                  <a:schemeClr val="folHlink"/>
                </a:solidFill>
              </a:rPr>
              <a:t>E3 beamline at PSI</a:t>
            </a:r>
          </a:p>
        </p:txBody>
      </p:sp>
      <p:sp>
        <p:nvSpPr>
          <p:cNvPr id="13315" name="Rectangle 1027"/>
          <p:cNvSpPr>
            <a:spLocks noChangeArrowheads="1"/>
          </p:cNvSpPr>
          <p:nvPr/>
        </p:nvSpPr>
        <p:spPr bwMode="auto">
          <a:xfrm>
            <a:off x="6813550" y="6346825"/>
            <a:ext cx="210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en-US" sz="2000">
                <a:solidFill>
                  <a:schemeClr val="tx1"/>
                </a:solidFill>
                <a:effectLst/>
              </a:rPr>
              <a:t>http://www.psi.ch</a:t>
            </a:r>
            <a:endParaRPr lang="de-DE" sz="2000">
              <a:solidFill>
                <a:schemeClr val="tx1"/>
              </a:solidFill>
              <a:effectLst/>
            </a:endParaRPr>
          </a:p>
        </p:txBody>
      </p:sp>
      <p:grpSp>
        <p:nvGrpSpPr>
          <p:cNvPr id="13316" name="Group 1028"/>
          <p:cNvGrpSpPr>
            <a:grpSpLocks/>
          </p:cNvGrpSpPr>
          <p:nvPr/>
        </p:nvGrpSpPr>
        <p:grpSpPr bwMode="auto">
          <a:xfrm>
            <a:off x="228600" y="1131888"/>
            <a:ext cx="7315200" cy="5268912"/>
            <a:chOff x="288" y="624"/>
            <a:chExt cx="4608" cy="3319"/>
          </a:xfrm>
        </p:grpSpPr>
        <p:pic>
          <p:nvPicPr>
            <p:cNvPr id="13333" name="Picture 102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" y="624"/>
              <a:ext cx="4608" cy="3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4" name="Picture 1030" descr="F:\EigeneDateien\MuCap\Vorträge\Troia2007\psi_logo_150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12" y="816"/>
              <a:ext cx="1392" cy="510"/>
            </a:xfrm>
            <a:prstGeom prst="rect">
              <a:avLst/>
            </a:prstGeom>
            <a:solidFill>
              <a:srgbClr val="F1F1F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31"/>
          <p:cNvGrpSpPr>
            <a:grpSpLocks/>
          </p:cNvGrpSpPr>
          <p:nvPr/>
        </p:nvGrpSpPr>
        <p:grpSpPr bwMode="auto">
          <a:xfrm>
            <a:off x="2487613" y="1028700"/>
            <a:ext cx="6599237" cy="5753100"/>
            <a:chOff x="1567" y="648"/>
            <a:chExt cx="4157" cy="3624"/>
          </a:xfrm>
        </p:grpSpPr>
        <p:grpSp>
          <p:nvGrpSpPr>
            <p:cNvPr id="13326" name="Group 1032"/>
            <p:cNvGrpSpPr>
              <a:grpSpLocks/>
            </p:cNvGrpSpPr>
            <p:nvPr/>
          </p:nvGrpSpPr>
          <p:grpSpPr bwMode="auto">
            <a:xfrm>
              <a:off x="1567" y="648"/>
              <a:ext cx="4157" cy="3618"/>
              <a:chOff x="1567" y="648"/>
              <a:chExt cx="4157" cy="3618"/>
            </a:xfrm>
          </p:grpSpPr>
          <p:sp>
            <p:nvSpPr>
              <p:cNvPr id="265225" name="Line 1033"/>
              <p:cNvSpPr>
                <a:spLocks noChangeShapeType="1"/>
              </p:cNvSpPr>
              <p:nvPr/>
            </p:nvSpPr>
            <p:spPr bwMode="auto">
              <a:xfrm flipV="1">
                <a:off x="1578" y="648"/>
                <a:ext cx="1272" cy="141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26" name="Line 1034"/>
              <p:cNvSpPr>
                <a:spLocks noChangeShapeType="1"/>
              </p:cNvSpPr>
              <p:nvPr/>
            </p:nvSpPr>
            <p:spPr bwMode="auto">
              <a:xfrm>
                <a:off x="1572" y="2928"/>
                <a:ext cx="1272" cy="133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27" name="Line 1035"/>
              <p:cNvSpPr>
                <a:spLocks noChangeShapeType="1"/>
              </p:cNvSpPr>
              <p:nvPr/>
            </p:nvSpPr>
            <p:spPr bwMode="auto">
              <a:xfrm flipV="1">
                <a:off x="2670" y="648"/>
                <a:ext cx="3054" cy="141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28" name="Rectangle 1036"/>
              <p:cNvSpPr>
                <a:spLocks noChangeArrowheads="1"/>
              </p:cNvSpPr>
              <p:nvPr/>
            </p:nvSpPr>
            <p:spPr bwMode="auto">
              <a:xfrm rot="16808">
                <a:off x="1567" y="2063"/>
                <a:ext cx="1104" cy="859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29" name="Line 1037"/>
              <p:cNvSpPr>
                <a:spLocks noChangeShapeType="1"/>
              </p:cNvSpPr>
              <p:nvPr/>
            </p:nvSpPr>
            <p:spPr bwMode="auto">
              <a:xfrm>
                <a:off x="2682" y="2910"/>
                <a:ext cx="3042" cy="135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  <p:pic>
          <p:nvPicPr>
            <p:cNvPr id="13327" name="Picture 1038" descr="F:\EigeneDateien\MuCap\Vorträge\Troia2007\exphalle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44" y="654"/>
              <a:ext cx="2880" cy="3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039"/>
          <p:cNvGrpSpPr>
            <a:grpSpLocks/>
          </p:cNvGrpSpPr>
          <p:nvPr/>
        </p:nvGrpSpPr>
        <p:grpSpPr bwMode="auto">
          <a:xfrm>
            <a:off x="609600" y="990600"/>
            <a:ext cx="6419850" cy="5657850"/>
            <a:chOff x="384" y="624"/>
            <a:chExt cx="4044" cy="3564"/>
          </a:xfrm>
        </p:grpSpPr>
        <p:grpSp>
          <p:nvGrpSpPr>
            <p:cNvPr id="13319" name="Group 1040"/>
            <p:cNvGrpSpPr>
              <a:grpSpLocks/>
            </p:cNvGrpSpPr>
            <p:nvPr/>
          </p:nvGrpSpPr>
          <p:grpSpPr bwMode="auto">
            <a:xfrm>
              <a:off x="384" y="624"/>
              <a:ext cx="4044" cy="3564"/>
              <a:chOff x="384" y="624"/>
              <a:chExt cx="4044" cy="3564"/>
            </a:xfrm>
          </p:grpSpPr>
          <p:sp>
            <p:nvSpPr>
              <p:cNvPr id="265233" name="Line 1041"/>
              <p:cNvSpPr>
                <a:spLocks noChangeShapeType="1"/>
              </p:cNvSpPr>
              <p:nvPr/>
            </p:nvSpPr>
            <p:spPr bwMode="auto">
              <a:xfrm flipH="1" flipV="1">
                <a:off x="3288" y="624"/>
                <a:ext cx="1134" cy="1968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34" name="Line 1042"/>
              <p:cNvSpPr>
                <a:spLocks noChangeShapeType="1"/>
              </p:cNvSpPr>
              <p:nvPr/>
            </p:nvSpPr>
            <p:spPr bwMode="auto">
              <a:xfrm flipH="1">
                <a:off x="3240" y="2916"/>
                <a:ext cx="1188" cy="1272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35" name="Line 1043"/>
              <p:cNvSpPr>
                <a:spLocks noChangeShapeType="1"/>
              </p:cNvSpPr>
              <p:nvPr/>
            </p:nvSpPr>
            <p:spPr bwMode="auto">
              <a:xfrm flipH="1" flipV="1">
                <a:off x="384" y="624"/>
                <a:ext cx="3648" cy="1968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36" name="Rectangle 1044"/>
              <p:cNvSpPr>
                <a:spLocks noChangeArrowheads="1"/>
              </p:cNvSpPr>
              <p:nvPr/>
            </p:nvSpPr>
            <p:spPr bwMode="auto">
              <a:xfrm rot="21583192" flipH="1">
                <a:off x="4031" y="2584"/>
                <a:ext cx="394" cy="34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37" name="Line 1045"/>
              <p:cNvSpPr>
                <a:spLocks noChangeShapeType="1"/>
              </p:cNvSpPr>
              <p:nvPr/>
            </p:nvSpPr>
            <p:spPr bwMode="auto">
              <a:xfrm flipH="1">
                <a:off x="390" y="2928"/>
                <a:ext cx="3642" cy="1242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  <p:pic>
          <p:nvPicPr>
            <p:cNvPr id="13320" name="Picture 1046" descr="F:\EigeneDateien\MuCap\Vorträge\Troia2007\piE3.JPG"/>
            <p:cNvPicPr>
              <a:picLocks noChangeAspect="1" noChangeArrowheads="1"/>
            </p:cNvPicPr>
            <p:nvPr/>
          </p:nvPicPr>
          <p:blipFill>
            <a:blip r:embed="rId7" cstate="print"/>
            <a:srcRect l="4666" t="6999" r="7782" b="12001"/>
            <a:stretch>
              <a:fillRect/>
            </a:stretch>
          </p:blipFill>
          <p:spPr bwMode="auto">
            <a:xfrm>
              <a:off x="384" y="624"/>
              <a:ext cx="2880" cy="3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WINTER@AEJIM8NFUVWXYL28" val="2771"/>
  <p:tag name="DEFAULTDISPLAYSOURCE" val="\documentclass{article}\pagestyle{empty}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3|0.2|0.3|0.3|0.4|0.3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2|1.5|4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8|8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.9|1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12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8|8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8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13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|0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5.2|7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2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2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4|0.2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"/>
</p:tagLst>
</file>

<file path=ppt/theme/theme1.xml><?xml version="1.0" encoding="utf-8"?>
<a:theme xmlns:a="http://schemas.openxmlformats.org/drawingml/2006/main" name="Aufsteigend">
  <a:themeElements>
    <a:clrScheme name="Aufsteigend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Aufsteigend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Aufsteigend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steigend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fsteigend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fsteigend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steigend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E:\Programme\Microsoft Office\Templates\Presentation Designs\Aufsteigend.pot</Template>
  <TotalTime>4126</TotalTime>
  <Words>2371</Words>
  <Application>Microsoft Office PowerPoint</Application>
  <PresentationFormat>On-screen Show (4:3)</PresentationFormat>
  <Paragraphs>659</Paragraphs>
  <Slides>62</Slides>
  <Notes>59</Notes>
  <HiddenSlides>1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78" baseType="lpstr">
      <vt:lpstr>Arial</vt:lpstr>
      <vt:lpstr>Symbol</vt:lpstr>
      <vt:lpstr>Arial Unicode MS</vt:lpstr>
      <vt:lpstr>Wingdings</vt:lpstr>
      <vt:lpstr>Monotype Sorts</vt:lpstr>
      <vt:lpstr>CNBNGN+Times-Roman</vt:lpstr>
      <vt:lpstr>CNBNHN+Times-Italic</vt:lpstr>
      <vt:lpstr>CNBNGM+Times-Bold</vt:lpstr>
      <vt:lpstr>StarSymbol</vt:lpstr>
      <vt:lpstr>msgothic</vt:lpstr>
      <vt:lpstr>cmmi10</vt:lpstr>
      <vt:lpstr>Times New Roman</vt:lpstr>
      <vt:lpstr>Garamond</vt:lpstr>
      <vt:lpstr>Aufsteigend</vt:lpstr>
      <vt:lpstr>Equation</vt:lpstr>
      <vt:lpstr>Acrobat Document</vt:lpstr>
      <vt:lpstr> In a muon's lifetime: From Fermi's constant to calibrating the sun</vt:lpstr>
      <vt:lpstr>Slide 2</vt:lpstr>
      <vt:lpstr>Slide 3</vt:lpstr>
      <vt:lpstr>Three electro-weak input parameters</vt:lpstr>
      <vt:lpstr>Fermi constant GF</vt:lpstr>
      <vt:lpstr>Brief history of tm</vt:lpstr>
      <vt:lpstr>Extraction of GF no longer theory limited</vt:lpstr>
      <vt:lpstr>Slide 8</vt:lpstr>
      <vt:lpstr>The facility: pE3 beamline at PSI</vt:lpstr>
      <vt:lpstr>The Kicker</vt:lpstr>
      <vt:lpstr>Other elements</vt:lpstr>
      <vt:lpstr>Slide 12</vt:lpstr>
      <vt:lpstr>Slide 13</vt:lpstr>
      <vt:lpstr>Slide 14</vt:lpstr>
      <vt:lpstr>Main systematics </vt:lpstr>
      <vt:lpstr>Pileup corrected from the data</vt:lpstr>
      <vt:lpstr>Slide 17</vt:lpstr>
      <vt:lpstr>GF = 1.1663818(7) x 10-5 GeV-2  (0.6 ppm) </vt:lpstr>
      <vt:lpstr>Slide 19</vt:lpstr>
      <vt:lpstr>Nucleon form factors</vt:lpstr>
      <vt:lpstr>Nucleon form factors</vt:lpstr>
      <vt:lpstr>Nucleon form factors</vt:lpstr>
      <vt:lpstr>Slide 23</vt:lpstr>
      <vt:lpstr>How to access gP?</vt:lpstr>
      <vt:lpstr>Experiments: Observed Processes</vt:lpstr>
      <vt:lpstr>Experiments: Observed Processes</vt:lpstr>
      <vt:lpstr>OMC: Methods to measure</vt:lpstr>
      <vt:lpstr>Muon kinetics</vt:lpstr>
      <vt:lpstr>Muon kinetics</vt:lpstr>
      <vt:lpstr>Slide 30</vt:lpstr>
      <vt:lpstr>Previous results</vt:lpstr>
      <vt:lpstr>Requirement of clean target</vt:lpstr>
      <vt:lpstr>Slide 33</vt:lpstr>
      <vt:lpstr>Slide 34</vt:lpstr>
      <vt:lpstr>One muon at a time</vt:lpstr>
      <vt:lpstr>One muon at a time</vt:lpstr>
      <vt:lpstr>TPC - the active target</vt:lpstr>
      <vt:lpstr>TPC - the active target</vt:lpstr>
      <vt:lpstr>Electron detectors</vt:lpstr>
      <vt:lpstr>Lifetime spectra</vt:lpstr>
      <vt:lpstr>Consistency checks</vt:lpstr>
      <vt:lpstr>m+ as reference</vt:lpstr>
      <vt:lpstr>Slide 43</vt:lpstr>
      <vt:lpstr>Internal corrections to l-</vt:lpstr>
      <vt:lpstr>CHUPS</vt:lpstr>
      <vt:lpstr>Impurity monitoring </vt:lpstr>
      <vt:lpstr>Final high-Z impurity correction</vt:lpstr>
      <vt:lpstr>Internal corrections to l-</vt:lpstr>
      <vt:lpstr>md diffusion</vt:lpstr>
      <vt:lpstr>Deuterium correction</vt:lpstr>
      <vt:lpstr>md: MuCap's unique capability</vt:lpstr>
      <vt:lpstr>Precise and unambiguous MuCap result</vt:lpstr>
      <vt:lpstr>Slide 53</vt:lpstr>
      <vt:lpstr>MuSun: "Calibrating" the sun</vt:lpstr>
      <vt:lpstr>Theory</vt:lpstr>
      <vt:lpstr>Precise experiment needed</vt:lpstr>
      <vt:lpstr>md kinetics</vt:lpstr>
      <vt:lpstr>Approved proposal by PSI</vt:lpstr>
      <vt:lpstr>Cryo-TPC development</vt:lpstr>
      <vt:lpstr>Slide 60</vt:lpstr>
      <vt:lpstr>Overall summary</vt:lpstr>
      <vt:lpstr>Slide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Muon capture as a probe of the nucleon's axial structure</dc:title>
  <dc:creator>Peter Winter</dc:creator>
  <cp:lastModifiedBy>Peter Winter</cp:lastModifiedBy>
  <cp:revision>801</cp:revision>
  <cp:lastPrinted>1601-01-01T00:00:00Z</cp:lastPrinted>
  <dcterms:created xsi:type="dcterms:W3CDTF">2007-07-31T16:43:50Z</dcterms:created>
  <dcterms:modified xsi:type="dcterms:W3CDTF">2010-10-12T20:03:45Z</dcterms:modified>
</cp:coreProperties>
</file>