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notesSlides/notesSlide11.xml" ContentType="application/vnd.openxmlformats-officedocument.presentationml.notes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theme/theme3.xml" ContentType="application/vnd.openxmlformats-officedocument.theme+xml"/>
  <Override PartName="/ppt/notesSlides/notesSlide16.xml" ContentType="application/vnd.openxmlformats-officedocument.presentationml.notesSlide+xml"/>
  <Override PartName="/ppt/notesSlides/notesSlide32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1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4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3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notesSlides/notesSlide43.xml" ContentType="application/vnd.openxmlformats-officedocument.presentationml.notes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notesSlides/notesSlide18.xml" ContentType="application/vnd.openxmlformats-officedocument.presentationml.notesSlide+xml"/>
  <Default Extension="vml" ContentType="application/vnd.openxmlformats-officedocument.vmlDrawing"/>
  <Default Extension="png" ContentType="image/png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Layouts/slideLayout1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8.xml" ContentType="application/vnd.openxmlformats-officedocument.presentationml.notesSlide+xml"/>
  <Override PartName="/ppt/theme/theme2.xml" ContentType="application/vnd.openxmlformats-officedocument.theme+xml"/>
  <Override PartName="/ppt/notesSlides/notesSlide27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notesSlides/notesSlide40.xml" ContentType="application/vnd.openxmlformats-officedocument.presentationml.notesSlide+xml"/>
  <Override PartName="/ppt/slides/slide45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6.xml" ContentType="application/vnd.openxmlformats-officedocument.presentationml.notes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slideLayouts/slideLayout18.xml" ContentType="application/vnd.openxmlformats-officedocument.presentationml.slideLayout+xml"/>
  <Override PartName="/ppt/embeddings/oleObject1.bin" ContentType="application/vnd.openxmlformats-officedocument.oleObject"/>
  <Override PartName="/ppt/slides/slide34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jpeg" ContentType="image/jpeg"/>
  <Override PartName="/ppt/notesSlides/notesSlide33.xml" ContentType="application/vnd.openxmlformats-officedocument.presentationml.notes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theme/themeOverride1.xml" ContentType="application/vnd.openxmlformats-officedocument.themeOverride+xml"/>
  <Override PartName="/ppt/slides/slide15.xml" ContentType="application/vnd.openxmlformats-officedocument.presentationml.slide+xml"/>
  <Default Extension="rels" ContentType="application/vnd.openxmlformats-package.relationships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6.xml" ContentType="application/vnd.openxmlformats-officedocument.presentationml.slide+xml"/>
  <Default Extension="pdf" ContentType="application/pdf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  <p:sldMasterId id="2147483660" r:id="rId2"/>
  </p:sldMasterIdLst>
  <p:notesMasterIdLst>
    <p:notesMasterId r:id="rId51"/>
  </p:notesMasterIdLst>
  <p:sldIdLst>
    <p:sldId id="256" r:id="rId3"/>
    <p:sldId id="257" r:id="rId4"/>
    <p:sldId id="310" r:id="rId5"/>
    <p:sldId id="313" r:id="rId6"/>
    <p:sldId id="311" r:id="rId7"/>
    <p:sldId id="292" r:id="rId8"/>
    <p:sldId id="268" r:id="rId9"/>
    <p:sldId id="269" r:id="rId10"/>
    <p:sldId id="270" r:id="rId11"/>
    <p:sldId id="271" r:id="rId12"/>
    <p:sldId id="272" r:id="rId13"/>
    <p:sldId id="273" r:id="rId14"/>
    <p:sldId id="275" r:id="rId15"/>
    <p:sldId id="276" r:id="rId16"/>
    <p:sldId id="293" r:id="rId17"/>
    <p:sldId id="278" r:id="rId18"/>
    <p:sldId id="279" r:id="rId19"/>
    <p:sldId id="280" r:id="rId20"/>
    <p:sldId id="281" r:id="rId21"/>
    <p:sldId id="282" r:id="rId22"/>
    <p:sldId id="283" r:id="rId23"/>
    <p:sldId id="303" r:id="rId24"/>
    <p:sldId id="299" r:id="rId25"/>
    <p:sldId id="297" r:id="rId26"/>
    <p:sldId id="287" r:id="rId27"/>
    <p:sldId id="304" r:id="rId28"/>
    <p:sldId id="309" r:id="rId29"/>
    <p:sldId id="312" r:id="rId30"/>
    <p:sldId id="306" r:id="rId31"/>
    <p:sldId id="289" r:id="rId32"/>
    <p:sldId id="291" r:id="rId33"/>
    <p:sldId id="296" r:id="rId34"/>
    <p:sldId id="302" r:id="rId35"/>
    <p:sldId id="301" r:id="rId36"/>
    <p:sldId id="300" r:id="rId37"/>
    <p:sldId id="308" r:id="rId38"/>
    <p:sldId id="259" r:id="rId39"/>
    <p:sldId id="260" r:id="rId40"/>
    <p:sldId id="261" r:id="rId41"/>
    <p:sldId id="262" r:id="rId42"/>
    <p:sldId id="263" r:id="rId43"/>
    <p:sldId id="264" r:id="rId44"/>
    <p:sldId id="274" r:id="rId45"/>
    <p:sldId id="294" r:id="rId46"/>
    <p:sldId id="295" r:id="rId47"/>
    <p:sldId id="284" r:id="rId48"/>
    <p:sldId id="258" r:id="rId49"/>
    <p:sldId id="277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21" d="100"/>
          <a:sy n="121" d="100"/>
        </p:scale>
        <p:origin x="-2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7.xml"/><Relationship Id="rId7" Type="http://schemas.openxmlformats.org/officeDocument/2006/relationships/slide" Target="slides/slide5.xml"/><Relationship Id="rId43" Type="http://schemas.openxmlformats.org/officeDocument/2006/relationships/slide" Target="slides/slide41.xml"/><Relationship Id="rId25" Type="http://schemas.openxmlformats.org/officeDocument/2006/relationships/slide" Target="slides/slide23.xml"/><Relationship Id="rId10" Type="http://schemas.openxmlformats.org/officeDocument/2006/relationships/slide" Target="slides/slide8.xml"/><Relationship Id="rId50" Type="http://schemas.openxmlformats.org/officeDocument/2006/relationships/slide" Target="slides/slide48.xml"/><Relationship Id="rId17" Type="http://schemas.openxmlformats.org/officeDocument/2006/relationships/slide" Target="slides/slide15.xml"/><Relationship Id="rId9" Type="http://schemas.openxmlformats.org/officeDocument/2006/relationships/slide" Target="slides/slide7.xml"/><Relationship Id="rId18" Type="http://schemas.openxmlformats.org/officeDocument/2006/relationships/slide" Target="slides/slide16.xml"/><Relationship Id="rId27" Type="http://schemas.openxmlformats.org/officeDocument/2006/relationships/slide" Target="slides/slide25.xml"/><Relationship Id="rId14" Type="http://schemas.openxmlformats.org/officeDocument/2006/relationships/slide" Target="slides/slide12.xml"/><Relationship Id="rId4" Type="http://schemas.openxmlformats.org/officeDocument/2006/relationships/slide" Target="slides/slide2.xml"/><Relationship Id="rId28" Type="http://schemas.openxmlformats.org/officeDocument/2006/relationships/slide" Target="slides/slide26.xml"/><Relationship Id="rId45" Type="http://schemas.openxmlformats.org/officeDocument/2006/relationships/slide" Target="slides/slide43.xml"/><Relationship Id="rId42" Type="http://schemas.openxmlformats.org/officeDocument/2006/relationships/slide" Target="slides/slide40.xml"/><Relationship Id="rId6" Type="http://schemas.openxmlformats.org/officeDocument/2006/relationships/slide" Target="slides/slide4.xml"/><Relationship Id="rId49" Type="http://schemas.openxmlformats.org/officeDocument/2006/relationships/slide" Target="slides/slide47.xml"/><Relationship Id="rId44" Type="http://schemas.openxmlformats.org/officeDocument/2006/relationships/slide" Target="slides/slide42.xml"/><Relationship Id="rId19" Type="http://schemas.openxmlformats.org/officeDocument/2006/relationships/slide" Target="slides/slide17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46" Type="http://schemas.openxmlformats.org/officeDocument/2006/relationships/slide" Target="slides/slide44.xml"/><Relationship Id="rId35" Type="http://schemas.openxmlformats.org/officeDocument/2006/relationships/slide" Target="slides/slide33.xml"/><Relationship Id="rId51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31" Type="http://schemas.openxmlformats.org/officeDocument/2006/relationships/slide" Target="slides/slide29.xml"/><Relationship Id="rId34" Type="http://schemas.openxmlformats.org/officeDocument/2006/relationships/slide" Target="slides/slide32.xml"/><Relationship Id="rId40" Type="http://schemas.openxmlformats.org/officeDocument/2006/relationships/slide" Target="slides/slide38.xml"/><Relationship Id="rId36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2.xml"/><Relationship Id="rId47" Type="http://schemas.openxmlformats.org/officeDocument/2006/relationships/slide" Target="slides/slide45.xml"/><Relationship Id="rId56" Type="http://schemas.openxmlformats.org/officeDocument/2006/relationships/tableStyles" Target="tableStyles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2" Type="http://schemas.openxmlformats.org/officeDocument/2006/relationships/printerSettings" Target="printerSettings/printerSettings1.bin"/><Relationship Id="rId54" Type="http://schemas.openxmlformats.org/officeDocument/2006/relationships/viewProps" Target="viewProps.xml"/><Relationship Id="rId12" Type="http://schemas.openxmlformats.org/officeDocument/2006/relationships/slide" Target="slides/slide10.xml"/><Relationship Id="rId3" Type="http://schemas.openxmlformats.org/officeDocument/2006/relationships/slide" Target="slides/slide1.xml"/><Relationship Id="rId23" Type="http://schemas.openxmlformats.org/officeDocument/2006/relationships/slide" Target="slides/slide21.xml"/><Relationship Id="rId53" Type="http://schemas.openxmlformats.org/officeDocument/2006/relationships/presProps" Target="presProps.xml"/><Relationship Id="rId26" Type="http://schemas.openxmlformats.org/officeDocument/2006/relationships/slide" Target="slides/slide24.xml"/><Relationship Id="rId30" Type="http://schemas.openxmlformats.org/officeDocument/2006/relationships/slide" Target="slides/slide28.xml"/><Relationship Id="rId11" Type="http://schemas.openxmlformats.org/officeDocument/2006/relationships/slide" Target="slides/slide9.xml"/><Relationship Id="rId29" Type="http://schemas.openxmlformats.org/officeDocument/2006/relationships/slide" Target="slides/slide27.xml"/><Relationship Id="rId16" Type="http://schemas.openxmlformats.org/officeDocument/2006/relationships/slide" Target="slides/slide14.xml"/><Relationship Id="rId33" Type="http://schemas.openxmlformats.org/officeDocument/2006/relationships/slide" Target="slides/slide31.xml"/><Relationship Id="rId41" Type="http://schemas.openxmlformats.org/officeDocument/2006/relationships/slide" Target="slides/slide3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2" Type="http://schemas.openxmlformats.org/officeDocument/2006/relationships/slide" Target="slides/slide20.xml"/><Relationship Id="rId21" Type="http://schemas.openxmlformats.org/officeDocument/2006/relationships/slide" Target="slides/slide1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63677-BBF4-9947-8F38-3B07316349F4}" type="datetimeFigureOut">
              <a:rPr lang="en-US" smtClean="0"/>
              <a:pPr/>
              <a:t>5/2/09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1EF59-F15F-224B-8797-F37CE5DABB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22F6A2-E2C4-3346-8CAF-BB84F24B80B2}" type="slidenum">
              <a:rPr lang="en-US"/>
              <a:pPr/>
              <a:t>2</a:t>
            </a:fld>
            <a:endParaRPr lang="en-US"/>
          </a:p>
        </p:txBody>
      </p:sp>
      <p:sp>
        <p:nvSpPr>
          <p:cNvPr id="942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615950" y="-635000"/>
            <a:ext cx="8096250" cy="60721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3400"/>
            <a:ext cx="5026025" cy="4113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93" tIns="43247" rIns="86493" bIns="43247">
            <a:prstTxWarp prst="textNoShape">
              <a:avLst/>
            </a:prstTxWarp>
          </a:bodyPr>
          <a:lstStyle/>
          <a:p>
            <a:r>
              <a:rPr lang="en-US" dirty="0" err="1" smtClean="0"/>
              <a:t>Saclay</a:t>
            </a:r>
            <a:r>
              <a:rPr lang="en-US" baseline="0" dirty="0" smtClean="0"/>
              <a:t> expt. used liquid target and High-Z walls: narrow stopping distribution, small diffusion into boundaries.  Gas target required because of </a:t>
            </a:r>
            <a:r>
              <a:rPr lang="en-US" baseline="0" dirty="0" err="1" smtClean="0"/>
              <a:t>lambda_OP</a:t>
            </a:r>
            <a:r>
              <a:rPr lang="en-US" baseline="0" dirty="0" smtClean="0"/>
              <a:t>, but then broad stopping distribution and diffusion into Z&gt;1 over measurement interval.  Lifetime technique: look at the shape of the decay spectrum instead of the absolute scale.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3A78F-77E7-7F4E-BDEA-91868CE46A96}" type="slidenum">
              <a:rPr lang="en-US"/>
              <a:pPr/>
              <a:t>12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747BEB-A88F-7743-95E0-9C2E149F8C17}" type="slidenum">
              <a:rPr lang="en-US"/>
              <a:pPr/>
              <a:t>13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C344B4-3A04-8346-96F3-F9A4C3065A36}" type="slidenum">
              <a:rPr lang="en-US"/>
              <a:pPr/>
              <a:t>14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Decay-Time-dependent acceptance </a:t>
            </a:r>
            <a:r>
              <a:rPr lang="en-US">
                <a:sym typeface="Wingdings" charset="2"/>
              </a:rPr>
              <a:t> different lambda.</a:t>
            </a:r>
          </a:p>
          <a:p>
            <a:r>
              <a:rPr lang="en-US">
                <a:sym typeface="Wingdings" charset="2"/>
              </a:rPr>
              <a:t>Complication: we also see mu-p diffusion (~1 mm), common to all D concentrations, that must be subtracted off.</a:t>
            </a: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03A490-A067-6948-BACF-404CBE2349F8}" type="slidenum">
              <a:rPr lang="en-US"/>
              <a:pPr/>
              <a:t>15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1096F9-B9AC-6345-B01A-40AF21E93E53}" type="slidenum">
              <a:rPr lang="en-US"/>
              <a:pPr/>
              <a:t>16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ABC19A-E8F4-B84A-9899-FA087FA5979C}" type="slidenum">
              <a:rPr lang="en-US"/>
              <a:pPr/>
              <a:t>17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55295C-EAFF-5F42-976C-FCA547B4786E}" type="slidenum">
              <a:rPr lang="en-US"/>
              <a:pPr/>
              <a:t>18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7D6131-25F8-FE45-8CFF-D410CF201872}" type="slidenum">
              <a:rPr lang="en-US"/>
              <a:pPr/>
              <a:t>19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F4E6EA-7BA9-3847-BD68-D4CED0CC2ADC}" type="slidenum">
              <a:rPr lang="en-US"/>
              <a:pPr/>
              <a:t>20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005FCC-7AD3-C040-B6CB-FFE737E6C765}" type="slidenum">
              <a:rPr lang="en-US"/>
              <a:pPr/>
              <a:t>21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2CBEB1-7F8B-E940-8053-301908D443B0}" type="slidenum">
              <a:rPr lang="en-US"/>
              <a:pPr/>
              <a:t>3</a:t>
            </a:fld>
            <a:endParaRPr lang="en-US"/>
          </a:p>
        </p:txBody>
      </p:sp>
      <p:sp>
        <p:nvSpPr>
          <p:cNvPr id="8806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Actual muCap detector has:</a:t>
            </a:r>
          </a:p>
          <a:p>
            <a:r>
              <a:rPr lang="en-US"/>
              <a:t>  full tracking of the muon to its stop position;</a:t>
            </a:r>
          </a:p>
          <a:p>
            <a:r>
              <a:rPr lang="en-US"/>
              <a:t>  electron direction tracking, with ~70% of 4*pi coverage;</a:t>
            </a:r>
          </a:p>
          <a:p>
            <a:r>
              <a:rPr lang="en-US"/>
              <a:t>  etc.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0E4C86-F807-1C45-B787-99800C83659E}" type="slidenum">
              <a:rPr lang="en-US"/>
              <a:pPr/>
              <a:t>23</a:t>
            </a:fld>
            <a:endParaRPr lang="en-US"/>
          </a:p>
        </p:txBody>
      </p:sp>
      <p:sp>
        <p:nvSpPr>
          <p:cNvPr id="2867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93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4025"/>
            <a:ext cx="5485158" cy="411448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5D9DC6-5910-FB45-BDEE-D2DAD9138D78}" type="slidenum">
              <a:rPr lang="en-US"/>
              <a:pPr/>
              <a:t>25</a:t>
            </a:fld>
            <a:endParaRPr lang="en-US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615950" y="-635000"/>
            <a:ext cx="8096250" cy="60721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3400"/>
            <a:ext cx="5026025" cy="4113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93" tIns="43247" rIns="86493" bIns="4324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93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4025"/>
            <a:ext cx="5485158" cy="411448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93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4025"/>
            <a:ext cx="5485158" cy="411448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4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C5918E-96A3-3D41-97B1-1C381A1899EB}" type="slidenum">
              <a:rPr lang="en-US"/>
              <a:pPr/>
              <a:t>30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6400" cy="4116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730" tIns="44865" rIns="89730" bIns="44865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B99897-CB22-2945-AD6E-B160E4A15AFE}" type="slidenum">
              <a:rPr lang="en-US"/>
              <a:pPr/>
              <a:t>31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2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10FC80-409D-924A-8EF5-F006E18D13FB}" type="slidenum">
              <a:rPr lang="en-US"/>
              <a:pPr/>
              <a:t>4</a:t>
            </a:fld>
            <a:endParaRPr lang="en-US"/>
          </a:p>
        </p:txBody>
      </p:sp>
      <p:sp>
        <p:nvSpPr>
          <p:cNvPr id="7270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Also, in 2005, neutron detectors were installed in effort to constrain lambda_op.  Development of readout continues.</a:t>
            </a:r>
          </a:p>
          <a:p>
            <a:r>
              <a:rPr lang="en-US"/>
              <a:t>Spectra are from 2004 data.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49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-614363" y="-635000"/>
            <a:ext cx="8094663" cy="6072188"/>
          </a:xfrm>
          <a:ln/>
        </p:spPr>
      </p:sp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40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-614363" y="-635000"/>
            <a:ext cx="8094663" cy="6072188"/>
          </a:xfrm>
          <a:ln/>
        </p:spPr>
      </p:sp>
      <p:sp>
        <p:nvSpPr>
          <p:cNvPr id="99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359BE-E399-5C4D-9001-F0A1604FA1D0}" type="slidenum">
              <a:rPr lang="en-US"/>
              <a:pPr/>
              <a:t>37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Actual muCap detector has:</a:t>
            </a:r>
          </a:p>
          <a:p>
            <a:r>
              <a:rPr lang="en-US"/>
              <a:t>  full tracking of the muon to its stop position;</a:t>
            </a:r>
          </a:p>
          <a:p>
            <a:r>
              <a:rPr lang="en-US"/>
              <a:t>  electron direction tracking, with ~70% of 4*pi coverage;</a:t>
            </a:r>
          </a:p>
          <a:p>
            <a:r>
              <a:rPr lang="en-US"/>
              <a:t>  etc.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EA0677-A455-5B4A-AF19-0AA27FACF95B}" type="slidenum">
              <a:rPr lang="en-US"/>
              <a:pPr/>
              <a:t>38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TPC tracking in Y needs time of mu entrance and drift time.  For unambiguous tracking, 1 muon at a time is preferred; 25 microsecond drift time sets optimal beam rate.  With DC beam at optimal ~20 kHz, ~65% of events rejected due to pileup.  Use of kicked beam therefore improves good data rate by ~3 times.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34EA0F-360D-2F48-80C3-ADC6C1F5BC30}" type="slidenum">
              <a:rPr lang="en-US"/>
              <a:pPr/>
              <a:t>39</a:t>
            </a:fld>
            <a:endParaRPr lang="en-US"/>
          </a:p>
        </p:txBody>
      </p:sp>
      <p:sp>
        <p:nvSpPr>
          <p:cNvPr id="2129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615950" y="-635000"/>
            <a:ext cx="8096250" cy="60721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0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730" tIns="44865" rIns="89730" bIns="44865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234A17-7506-AD4C-AC4B-BA53A9450967}" type="slidenum">
              <a:rPr lang="en-US"/>
              <a:pPr/>
              <a:t>40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Actual muCap detector has:</a:t>
            </a:r>
          </a:p>
          <a:p>
            <a:r>
              <a:rPr lang="en-US"/>
              <a:t>  full tracking of the muon to its stop position;</a:t>
            </a:r>
          </a:p>
          <a:p>
            <a:r>
              <a:rPr lang="en-US"/>
              <a:t>  electron direction tracking, with ~70% of 4*pi coverage;</a:t>
            </a:r>
          </a:p>
          <a:p>
            <a:r>
              <a:rPr lang="en-US"/>
              <a:t>  etc.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B81897-CD8E-C541-B98F-AD4F7D5FCA63}" type="slidenum">
              <a:rPr lang="en-US"/>
              <a:pPr/>
              <a:t>41</a:t>
            </a:fld>
            <a:endParaRPr lang="en-US"/>
          </a:p>
        </p:txBody>
      </p:sp>
      <p:sp>
        <p:nvSpPr>
          <p:cNvPr id="727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Also, in 2005, neutron detectors were installed in effort to constrain lambda_op.  Development of readout continues.</a:t>
            </a:r>
          </a:p>
          <a:p>
            <a:r>
              <a:rPr lang="en-US"/>
              <a:t>Spectra are from 2004 data.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BB4400-EE8D-A944-A33B-E8597E2F3D99}" type="slidenum">
              <a:rPr lang="en-US"/>
              <a:pPr/>
              <a:t>42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A9A71C-875F-B64B-B674-62C6EEE8E7A0}" type="slidenum">
              <a:rPr lang="en-US"/>
              <a:pPr/>
              <a:t>43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13EB6A-5DB6-3B4C-8CAA-1379AE9CA9AC}" type="slidenum">
              <a:rPr lang="en-US"/>
              <a:pPr/>
              <a:t>44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E3D319-8B31-1245-8EEB-3B6F2E10C25E}" type="slidenum">
              <a:rPr lang="en-US"/>
              <a:pPr/>
              <a:t>6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TPC tracking in Y needs time of mu entrance and drift time.  For unambiguous tracking, 1 muon at a time is preferred; 25 microsecond drift time sets optimal beam rate.  With DC beam at optimal ~20 kHz, ~65% of events rejected due to pileup.  Use of kicked beam therefore improves good data rate by ~3 times.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088639-2B17-5046-8A14-B2E2003E505F}" type="slidenum">
              <a:rPr lang="en-US"/>
              <a:pPr/>
              <a:t>45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7EBB06-F6B9-B141-B452-619983C16910}" type="slidenum">
              <a:rPr lang="en-US"/>
              <a:pPr/>
              <a:t>46</a:t>
            </a:fld>
            <a:endParaRPr 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D1A5E1-50C2-8341-81F8-589CF409B37B}" type="slidenum">
              <a:rPr lang="en-US"/>
              <a:pPr/>
              <a:t>47</a:t>
            </a:fld>
            <a:endParaRPr lang="en-US"/>
          </a:p>
        </p:txBody>
      </p:sp>
      <p:sp>
        <p:nvSpPr>
          <p:cNvPr id="2293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615950" y="-635000"/>
            <a:ext cx="8096250" cy="60721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37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3400"/>
            <a:ext cx="5026025" cy="4113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93" tIns="43247" rIns="86493" bIns="4324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38381-D106-744C-B3EC-B79353C1E54B}" type="slidenum">
              <a:rPr lang="en-US"/>
              <a:pPr/>
              <a:t>48</a:t>
            </a:fld>
            <a:endParaRPr 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93" tIns="43247" rIns="86493" bIns="43247">
            <a:prstTxWarp prst="textNoShape">
              <a:avLst/>
            </a:prstTxWarp>
          </a:bodyPr>
          <a:lstStyle/>
          <a:p>
            <a:r>
              <a:rPr lang="en-US"/>
              <a:t>Reducing cD to nearly 0 with the separation column is of course another solution to deuterium diffusion.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F87EEA-CEA0-5549-A1BA-FB124080D744}" type="slidenum">
              <a:rPr lang="en-US"/>
              <a:pPr/>
              <a:t>7</a:t>
            </a:fld>
            <a:endParaRPr lang="en-US"/>
          </a:p>
        </p:txBody>
      </p:sp>
      <p:sp>
        <p:nvSpPr>
          <p:cNvPr id="1556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BB1E30-90E7-4A4A-8AF0-C0F987E275A7}" type="slidenum">
              <a:rPr lang="en-US"/>
              <a:pPr/>
              <a:t>8</a:t>
            </a:fld>
            <a:endParaRPr lang="en-US"/>
          </a:p>
        </p:txBody>
      </p:sp>
      <p:sp>
        <p:nvSpPr>
          <p:cNvPr id="15667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AE2BC1-443A-A94D-894B-4E1C5955D690}" type="slidenum">
              <a:rPr lang="en-US"/>
              <a:pPr/>
              <a:t>9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F7722E-8AF3-254F-B9A4-1961650D0E42}" type="slidenum">
              <a:rPr lang="en-US"/>
              <a:pPr/>
              <a:t>10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8295E8-2831-494A-BC7D-71AF5FBE6555}" type="slidenum">
              <a:rPr lang="en-US"/>
              <a:pPr/>
              <a:t>11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1B5E3-78E8-A345-89DC-963874745179}" type="datetimeFigureOut">
              <a:rPr lang="en-US" smtClean="0"/>
              <a:pPr/>
              <a:t>5/2/09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5F87-5280-5440-A5AA-9CA5764CCC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1B5E3-78E8-A345-89DC-963874745179}" type="datetimeFigureOut">
              <a:rPr lang="en-US" smtClean="0"/>
              <a:pPr/>
              <a:t>5/2/09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5F87-5280-5440-A5AA-9CA5764CCC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1B5E3-78E8-A345-89DC-963874745179}" type="datetimeFigureOut">
              <a:rPr lang="en-US" smtClean="0"/>
              <a:pPr/>
              <a:t>5/2/09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5F87-5280-5440-A5AA-9CA5764CCC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90600"/>
            <a:ext cx="38100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8100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13D214F6-07C1-DF44-A5F8-FEB1C21BEC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1DFDD83-68B6-EE46-95E7-2A162B6DA1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F6BC4E-D181-EB43-B6A8-AA3C054EF3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906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AEA636B-39A9-E541-9550-E31A359CF0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AD26148-DFBE-1C4C-92C8-7E42722092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210425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54000" y="1066800"/>
            <a:ext cx="8636000" cy="54864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78650" y="6357938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E2A13E61-58A1-3B4A-A311-CC6016451F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00C08F7-7064-CD48-9716-15D0D01762BA}" type="slidenum">
              <a:rPr lang="de-CH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1B5E3-78E8-A345-89DC-963874745179}" type="datetimeFigureOut">
              <a:rPr lang="en-US" smtClean="0"/>
              <a:pPr/>
              <a:t>5/2/09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5F87-5280-5440-A5AA-9CA5764CCC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1B5E3-78E8-A345-89DC-963874745179}" type="datetimeFigureOut">
              <a:rPr lang="en-US" smtClean="0"/>
              <a:pPr/>
              <a:t>5/2/09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5F87-5280-5440-A5AA-9CA5764CCC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1B5E3-78E8-A345-89DC-963874745179}" type="datetimeFigureOut">
              <a:rPr lang="en-US" smtClean="0"/>
              <a:pPr/>
              <a:t>5/2/09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5F87-5280-5440-A5AA-9CA5764CCC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1B5E3-78E8-A345-89DC-963874745179}" type="datetimeFigureOut">
              <a:rPr lang="en-US" smtClean="0"/>
              <a:pPr/>
              <a:t>5/2/09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5F87-5280-5440-A5AA-9CA5764CCC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1B5E3-78E8-A345-89DC-963874745179}" type="datetimeFigureOut">
              <a:rPr lang="en-US" smtClean="0"/>
              <a:pPr/>
              <a:t>5/2/09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5F87-5280-5440-A5AA-9CA5764CCC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1B5E3-78E8-A345-89DC-963874745179}" type="datetimeFigureOut">
              <a:rPr lang="en-US" smtClean="0"/>
              <a:pPr/>
              <a:t>5/2/09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5F87-5280-5440-A5AA-9CA5764CCC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1B5E3-78E8-A345-89DC-963874745179}" type="datetimeFigureOut">
              <a:rPr lang="en-US" smtClean="0"/>
              <a:pPr/>
              <a:t>5/2/09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5F87-5280-5440-A5AA-9CA5764CCC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1B5E3-78E8-A345-89DC-963874745179}" type="datetimeFigureOut">
              <a:rPr lang="en-US" smtClean="0"/>
              <a:pPr/>
              <a:t>5/2/09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5F87-5280-5440-A5AA-9CA5764CCC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62001"/>
            <a:ext cx="8229600" cy="556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5/4/2009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2009 APS April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95F87-5280-5440-A5AA-9CA5764CCC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7772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1D0007C-5F0D-6346-8679-8A24E7DEE0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5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Relationship Id="rId6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png"/><Relationship Id="rId5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3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7" Type="http://schemas.openxmlformats.org/officeDocument/2006/relationships/image" Target="../media/image41.pn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27.xml"/><Relationship Id="rId6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df"/><Relationship Id="rId3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6" Type="http://schemas.openxmlformats.org/officeDocument/2006/relationships/image" Target="../media/image47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5.png"/><Relationship Id="rId5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8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image" Target="../media/image50.jpeg"/><Relationship Id="rId5" Type="http://schemas.openxmlformats.org/officeDocument/2006/relationships/oleObject" Target="../embeddings/oleObject1.bin"/><Relationship Id="rId7" Type="http://schemas.openxmlformats.org/officeDocument/2006/relationships/image" Target="../media/image5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31.xml"/><Relationship Id="rId6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5" Type="http://schemas.openxmlformats.org/officeDocument/2006/relationships/image" Target="../media/image5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image" Target="../media/image5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7.png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image" Target="../media/image6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9.png"/><Relationship Id="rId5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61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62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image" Target="../media/image6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6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65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image" Target="../media/image6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66.png"/></Relationships>
</file>

<file path=ppt/slides/_rels/slide46.xml.rels><?xml version="1.0" encoding="UTF-8" standalone="yes"?>
<Relationships xmlns="http://schemas.openxmlformats.org/package/2006/relationships"><Relationship Id="rId6" Type="http://schemas.openxmlformats.org/officeDocument/2006/relationships/image" Target="../media/image71.png"/><Relationship Id="rId4" Type="http://schemas.openxmlformats.org/officeDocument/2006/relationships/image" Target="../media/image6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68.png"/><Relationship Id="rId5" Type="http://schemas.openxmlformats.org/officeDocument/2006/relationships/image" Target="../media/image7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72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image" Target="../media/image6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df"/><Relationship Id="rId5" Type="http://schemas.openxmlformats.org/officeDocument/2006/relationships/image" Target="../media/image5.pd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Data Analysis and Present Status of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 err="1" smtClean="0"/>
              <a:t>MuCap</a:t>
            </a:r>
            <a:r>
              <a:rPr lang="en-US" dirty="0" smtClean="0"/>
              <a:t> Experiment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55825"/>
            <a:ext cx="6400800" cy="1120775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Steven </a:t>
            </a:r>
            <a:r>
              <a:rPr lang="en-US" dirty="0" smtClean="0">
                <a:solidFill>
                  <a:srgbClr val="0000FF"/>
                </a:solidFill>
              </a:rPr>
              <a:t>Clayton</a:t>
            </a:r>
            <a:r>
              <a:rPr lang="en-US" dirty="0" smtClean="0">
                <a:solidFill>
                  <a:srgbClr val="008000"/>
                </a:solidFill>
              </a:rPr>
              <a:t>*</a:t>
            </a:r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University of </a:t>
            </a:r>
            <a:r>
              <a:rPr lang="en-US" dirty="0" smtClean="0">
                <a:solidFill>
                  <a:srgbClr val="0000FF"/>
                </a:solidFill>
              </a:rPr>
              <a:t>Illinois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30197" y="6396335"/>
            <a:ext cx="2634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*Present address: LANL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3363246"/>
            <a:ext cx="4038599" cy="255454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Outline:</a:t>
            </a:r>
          </a:p>
          <a:p>
            <a:pPr marL="342900" indent="-342900">
              <a:buAutoNum type="arabicParenR"/>
            </a:pPr>
            <a:r>
              <a:rPr lang="en-US" sz="2000" dirty="0" smtClean="0"/>
              <a:t>Experimental overview</a:t>
            </a:r>
          </a:p>
          <a:p>
            <a:pPr marL="342900" indent="-342900">
              <a:buAutoNum type="arabicParenR"/>
            </a:pPr>
            <a:r>
              <a:rPr lang="en-US" sz="2000" dirty="0" smtClean="0"/>
              <a:t>Data analysis challenges</a:t>
            </a:r>
          </a:p>
          <a:p>
            <a:pPr marL="342900" indent="-342900">
              <a:buAutoNum type="arabicParenR"/>
            </a:pPr>
            <a:r>
              <a:rPr lang="en-US" sz="2000" dirty="0" smtClean="0"/>
              <a:t>Some </a:t>
            </a:r>
            <a:r>
              <a:rPr lang="en-US" sz="2000" dirty="0" err="1" smtClean="0"/>
              <a:t>systematics</a:t>
            </a:r>
            <a:r>
              <a:rPr lang="en-US" sz="2000" dirty="0" smtClean="0"/>
              <a:t> and consistency checks</a:t>
            </a:r>
          </a:p>
          <a:p>
            <a:pPr marL="342900" indent="-342900">
              <a:buAutoNum type="arabicParenR"/>
            </a:pPr>
            <a:r>
              <a:rPr lang="en-US" sz="2000" dirty="0" smtClean="0"/>
              <a:t>First physics results and context</a:t>
            </a:r>
          </a:p>
          <a:p>
            <a:pPr marL="342900" indent="-342900">
              <a:buAutoNum type="arabicParenR"/>
            </a:pPr>
            <a:r>
              <a:rPr lang="en-US" sz="2000" dirty="0" err="1" smtClean="0"/>
              <a:t>MuCap</a:t>
            </a:r>
            <a:r>
              <a:rPr lang="en-US" sz="2000" dirty="0" smtClean="0"/>
              <a:t> improvements since first physics results</a:t>
            </a:r>
          </a:p>
        </p:txBody>
      </p:sp>
      <p:pic>
        <p:nvPicPr>
          <p:cNvPr id="6" name="Picture 20" descr="mas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846" y="3363246"/>
            <a:ext cx="4037046" cy="30330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F3B26-6252-094F-9041-AA544D4CBDD3}" type="slidenum">
              <a:rPr lang="en-US"/>
              <a:pPr/>
              <a:t>10</a:t>
            </a:fld>
            <a:endParaRPr lang="en-US"/>
          </a:p>
        </p:txBody>
      </p:sp>
      <p:pic>
        <p:nvPicPr>
          <p:cNvPr id="75801" name="Picture 25" descr="zcap_event_tdc_nogrey"/>
          <p:cNvPicPr>
            <a:picLocks noChangeAspect="1" noChangeArrowheads="1"/>
          </p:cNvPicPr>
          <p:nvPr/>
        </p:nvPicPr>
        <p:blipFill>
          <a:blip r:embed="rId3"/>
          <a:srcRect l="30652" t="54071" r="37602" b="19731"/>
          <a:stretch>
            <a:fillRect/>
          </a:stretch>
        </p:blipFill>
        <p:spPr bwMode="auto">
          <a:xfrm rot="16200000" flipV="1">
            <a:off x="2286000" y="0"/>
            <a:ext cx="1524000" cy="32004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</p:spPr>
      </p:pic>
      <p:pic>
        <p:nvPicPr>
          <p:cNvPr id="75797" name="Picture 21" descr="prod50_capture_tim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981200"/>
            <a:ext cx="4419600" cy="2736850"/>
          </a:xfrm>
          <a:prstGeom prst="rect">
            <a:avLst/>
          </a:prstGeom>
          <a:noFill/>
        </p:spPr>
      </p:pic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533400"/>
          </a:xfrm>
        </p:spPr>
        <p:txBody>
          <a:bodyPr/>
          <a:lstStyle/>
          <a:p>
            <a:r>
              <a:rPr lang="en-US" sz="3200" b="1"/>
              <a:t>In situ detection of Z &gt; 1 captures</a:t>
            </a:r>
            <a:endParaRPr lang="en-US" sz="2000" b="1"/>
          </a:p>
        </p:txBody>
      </p:sp>
      <p:sp>
        <p:nvSpPr>
          <p:cNvPr id="75781" name="Line 5"/>
          <p:cNvSpPr>
            <a:spLocks noChangeShapeType="1"/>
          </p:cNvSpPr>
          <p:nvPr/>
        </p:nvSpPr>
        <p:spPr bwMode="auto">
          <a:xfrm>
            <a:off x="315913" y="1676400"/>
            <a:ext cx="914400" cy="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 flipH="1">
            <a:off x="228600" y="1219200"/>
            <a:ext cx="1001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b="1">
                <a:latin typeface="Symbol" charset="2"/>
              </a:rPr>
              <a:t>m</a:t>
            </a:r>
            <a:r>
              <a:rPr lang="en-US" sz="1800" b="1"/>
              <a:t> Beam</a:t>
            </a: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 flipH="1">
            <a:off x="5219700" y="1600200"/>
            <a:ext cx="887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b="1">
                <a:latin typeface="Symbol" charset="2"/>
              </a:rPr>
              <a:t>m</a:t>
            </a:r>
            <a:r>
              <a:rPr lang="en-US" sz="1800" b="1"/>
              <a:t> Stop</a:t>
            </a:r>
            <a:endParaRPr lang="en-US" sz="1800" b="1">
              <a:solidFill>
                <a:srgbClr val="000099"/>
              </a:solidFill>
            </a:endParaRPr>
          </a:p>
        </p:txBody>
      </p:sp>
      <p:sp>
        <p:nvSpPr>
          <p:cNvPr id="75785" name="Line 9"/>
          <p:cNvSpPr>
            <a:spLocks noChangeShapeType="1"/>
          </p:cNvSpPr>
          <p:nvPr/>
        </p:nvSpPr>
        <p:spPr bwMode="auto">
          <a:xfrm flipH="1">
            <a:off x="4430713" y="1828800"/>
            <a:ext cx="762000" cy="152400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86" name="Text Box 10"/>
          <p:cNvSpPr txBox="1">
            <a:spLocks noChangeArrowheads="1"/>
          </p:cNvSpPr>
          <p:nvPr/>
        </p:nvSpPr>
        <p:spPr bwMode="auto">
          <a:xfrm flipH="1">
            <a:off x="4919663" y="838200"/>
            <a:ext cx="1873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800" b="1"/>
              <a:t>Z&gt;1 Capture</a:t>
            </a:r>
          </a:p>
          <a:p>
            <a:pPr algn="ctr" eaLnBrk="1" hangingPunct="1"/>
            <a:r>
              <a:rPr lang="en-US" sz="1800" b="1"/>
              <a:t>(recoil nucleus)</a:t>
            </a:r>
          </a:p>
        </p:txBody>
      </p:sp>
      <p:sp>
        <p:nvSpPr>
          <p:cNvPr id="75787" name="Line 11"/>
          <p:cNvSpPr>
            <a:spLocks noChangeShapeType="1"/>
          </p:cNvSpPr>
          <p:nvPr/>
        </p:nvSpPr>
        <p:spPr bwMode="auto">
          <a:xfrm flipH="1">
            <a:off x="4430713" y="1143000"/>
            <a:ext cx="609600" cy="0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88" name="Line 12"/>
          <p:cNvSpPr>
            <a:spLocks noChangeShapeType="1"/>
          </p:cNvSpPr>
          <p:nvPr/>
        </p:nvSpPr>
        <p:spPr bwMode="auto">
          <a:xfrm flipH="1">
            <a:off x="4430713" y="1143000"/>
            <a:ext cx="0" cy="83820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 type="arrow" w="med" len="med"/>
            <a:tailEnd type="arrow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89" name="Line 13"/>
          <p:cNvSpPr>
            <a:spLocks noChangeShapeType="1"/>
          </p:cNvSpPr>
          <p:nvPr/>
        </p:nvSpPr>
        <p:spPr bwMode="auto">
          <a:xfrm flipH="1">
            <a:off x="2362200" y="838200"/>
            <a:ext cx="0" cy="1447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0" name="Line 14"/>
          <p:cNvSpPr>
            <a:spLocks noChangeShapeType="1"/>
          </p:cNvSpPr>
          <p:nvPr/>
        </p:nvSpPr>
        <p:spPr bwMode="auto">
          <a:xfrm flipH="1">
            <a:off x="3662363" y="914400"/>
            <a:ext cx="0" cy="1447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1" name="Text Box 15"/>
          <p:cNvSpPr txBox="1">
            <a:spLocks noChangeArrowheads="1"/>
          </p:cNvSpPr>
          <p:nvPr/>
        </p:nvSpPr>
        <p:spPr bwMode="auto">
          <a:xfrm flipH="1">
            <a:off x="2786063" y="1371600"/>
            <a:ext cx="164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b="1">
                <a:solidFill>
                  <a:srgbClr val="FF0000"/>
                </a:solidFill>
              </a:rPr>
              <a:t>Capture Time</a:t>
            </a:r>
          </a:p>
        </p:txBody>
      </p:sp>
      <p:sp>
        <p:nvSpPr>
          <p:cNvPr id="75796" name="Text Box 20"/>
          <p:cNvSpPr txBox="1">
            <a:spLocks noChangeArrowheads="1"/>
          </p:cNvSpPr>
          <p:nvPr/>
        </p:nvSpPr>
        <p:spPr bwMode="auto">
          <a:xfrm>
            <a:off x="1524000" y="914400"/>
            <a:ext cx="2062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TPC (side view)</a:t>
            </a:r>
          </a:p>
        </p:txBody>
      </p:sp>
      <p:pic>
        <p:nvPicPr>
          <p:cNvPr id="75800" name="Picture 24" descr="yield_vs_hr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438400"/>
            <a:ext cx="6629400" cy="4206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33002-5FE1-CA4E-AD12-3EAFDBF120D5}" type="slidenum">
              <a:rPr lang="en-US"/>
              <a:pPr/>
              <a:t>11</a:t>
            </a:fld>
            <a:endParaRPr lang="en-US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34400" cy="838200"/>
          </a:xfrm>
        </p:spPr>
        <p:txBody>
          <a:bodyPr/>
          <a:lstStyle/>
          <a:p>
            <a:pPr algn="l"/>
            <a:r>
              <a:rPr lang="en-US"/>
              <a:t>The final Z &gt; 1 correction </a:t>
            </a:r>
            <a:r>
              <a:rPr lang="en-US">
                <a:latin typeface="Symbol" charset="2"/>
                <a:sym typeface="Symbol" charset="2"/>
              </a:rPr>
              <a:t></a:t>
            </a:r>
            <a:r>
              <a:rPr lang="en-US" baseline="-25000"/>
              <a:t>Z</a:t>
            </a:r>
            <a:r>
              <a:rPr lang="en-US"/>
              <a:t> is based on impurity-doped calibration data.</a:t>
            </a:r>
          </a:p>
        </p:txBody>
      </p:sp>
      <p:sp>
        <p:nvSpPr>
          <p:cNvPr id="121861" name="Line 5"/>
          <p:cNvSpPr>
            <a:spLocks noChangeShapeType="1"/>
          </p:cNvSpPr>
          <p:nvPr/>
        </p:nvSpPr>
        <p:spPr bwMode="auto">
          <a:xfrm>
            <a:off x="2749550" y="3835400"/>
            <a:ext cx="28194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62" name="Line 6"/>
          <p:cNvSpPr>
            <a:spLocks noChangeShapeType="1"/>
          </p:cNvSpPr>
          <p:nvPr/>
        </p:nvSpPr>
        <p:spPr bwMode="auto">
          <a:xfrm flipV="1">
            <a:off x="2749550" y="1854200"/>
            <a:ext cx="0" cy="1981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63" name="Text Box 7"/>
          <p:cNvSpPr txBox="1">
            <a:spLocks noChangeArrowheads="1"/>
          </p:cNvSpPr>
          <p:nvPr/>
        </p:nvSpPr>
        <p:spPr bwMode="auto">
          <a:xfrm>
            <a:off x="2451100" y="1698625"/>
            <a:ext cx="407988" cy="5794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3200" b="1">
                <a:latin typeface="Symbol" charset="2"/>
              </a:rPr>
              <a:t>l</a:t>
            </a:r>
          </a:p>
        </p:txBody>
      </p:sp>
      <p:sp>
        <p:nvSpPr>
          <p:cNvPr id="121864" name="Line 8"/>
          <p:cNvSpPr>
            <a:spLocks noChangeShapeType="1"/>
          </p:cNvSpPr>
          <p:nvPr/>
        </p:nvSpPr>
        <p:spPr bwMode="auto">
          <a:xfrm>
            <a:off x="2901950" y="3225800"/>
            <a:ext cx="0" cy="3048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65" name="Line 9"/>
          <p:cNvSpPr>
            <a:spLocks noChangeShapeType="1"/>
          </p:cNvSpPr>
          <p:nvPr/>
        </p:nvSpPr>
        <p:spPr bwMode="auto">
          <a:xfrm>
            <a:off x="5187950" y="2082800"/>
            <a:ext cx="0" cy="7620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66" name="Line 10"/>
          <p:cNvSpPr>
            <a:spLocks noChangeShapeType="1"/>
          </p:cNvSpPr>
          <p:nvPr/>
        </p:nvSpPr>
        <p:spPr bwMode="auto">
          <a:xfrm flipH="1">
            <a:off x="2749550" y="2463800"/>
            <a:ext cx="2438400" cy="9906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67" name="Line 11"/>
          <p:cNvSpPr>
            <a:spLocks noChangeShapeType="1"/>
          </p:cNvSpPr>
          <p:nvPr/>
        </p:nvSpPr>
        <p:spPr bwMode="auto">
          <a:xfrm>
            <a:off x="2749550" y="3302000"/>
            <a:ext cx="0" cy="3048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68" name="Line 12"/>
          <p:cNvSpPr>
            <a:spLocks noChangeShapeType="1"/>
          </p:cNvSpPr>
          <p:nvPr/>
        </p:nvSpPr>
        <p:spPr bwMode="auto">
          <a:xfrm rot="-5400000">
            <a:off x="5187156" y="2312194"/>
            <a:ext cx="1588" cy="304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70" name="Text Box 14"/>
          <p:cNvSpPr txBox="1">
            <a:spLocks noChangeArrowheads="1"/>
          </p:cNvSpPr>
          <p:nvPr/>
        </p:nvSpPr>
        <p:spPr bwMode="auto">
          <a:xfrm>
            <a:off x="2590800" y="3810000"/>
            <a:ext cx="354013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b="1"/>
              <a:t>0</a:t>
            </a:r>
          </a:p>
        </p:txBody>
      </p:sp>
      <p:sp>
        <p:nvSpPr>
          <p:cNvPr id="121871" name="Text Box 15"/>
          <p:cNvSpPr txBox="1">
            <a:spLocks noChangeArrowheads="1"/>
          </p:cNvSpPr>
          <p:nvPr/>
        </p:nvSpPr>
        <p:spPr bwMode="auto">
          <a:xfrm>
            <a:off x="2057400" y="1295400"/>
            <a:ext cx="1968500" cy="385763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0099"/>
                </a:solidFill>
              </a:rPr>
              <a:t>Production Data</a:t>
            </a:r>
          </a:p>
        </p:txBody>
      </p:sp>
      <p:sp>
        <p:nvSpPr>
          <p:cNvPr id="121872" name="Line 16"/>
          <p:cNvSpPr>
            <a:spLocks noChangeShapeType="1"/>
          </p:cNvSpPr>
          <p:nvPr/>
        </p:nvSpPr>
        <p:spPr bwMode="auto">
          <a:xfrm flipH="1">
            <a:off x="2895600" y="1676400"/>
            <a:ext cx="76200" cy="14478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73" name="Text Box 17"/>
          <p:cNvSpPr txBox="1">
            <a:spLocks noChangeArrowheads="1"/>
          </p:cNvSpPr>
          <p:nvPr/>
        </p:nvSpPr>
        <p:spPr bwMode="auto">
          <a:xfrm>
            <a:off x="5486400" y="1447800"/>
            <a:ext cx="2286000" cy="935038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b="1">
                <a:solidFill>
                  <a:srgbClr val="A50021"/>
                </a:solidFill>
              </a:rPr>
              <a:t>Calibration Data</a:t>
            </a:r>
          </a:p>
          <a:p>
            <a:pPr eaLnBrk="1" hangingPunct="1"/>
            <a:r>
              <a:rPr lang="en-US" sz="1800" b="1">
                <a:solidFill>
                  <a:srgbClr val="A50021"/>
                </a:solidFill>
              </a:rPr>
              <a:t>(oxygen added to production gas)</a:t>
            </a:r>
          </a:p>
        </p:txBody>
      </p:sp>
      <p:sp>
        <p:nvSpPr>
          <p:cNvPr id="121874" name="Line 18"/>
          <p:cNvSpPr>
            <a:spLocks noChangeShapeType="1"/>
          </p:cNvSpPr>
          <p:nvPr/>
        </p:nvSpPr>
        <p:spPr bwMode="auto">
          <a:xfrm flipH="1">
            <a:off x="5257800" y="1752600"/>
            <a:ext cx="228600" cy="609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75" name="Text Box 19"/>
          <p:cNvSpPr txBox="1">
            <a:spLocks noChangeArrowheads="1"/>
          </p:cNvSpPr>
          <p:nvPr/>
        </p:nvSpPr>
        <p:spPr bwMode="auto">
          <a:xfrm>
            <a:off x="533400" y="3124200"/>
            <a:ext cx="1676400" cy="660400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8000"/>
                </a:solidFill>
              </a:rPr>
              <a:t>Extrapolated</a:t>
            </a:r>
          </a:p>
          <a:p>
            <a:pPr algn="ctr" eaLnBrk="1" hangingPunct="1"/>
            <a:r>
              <a:rPr lang="en-US" sz="1800" b="1">
                <a:solidFill>
                  <a:srgbClr val="008000"/>
                </a:solidFill>
              </a:rPr>
              <a:t>Result</a:t>
            </a:r>
          </a:p>
        </p:txBody>
      </p:sp>
      <p:sp>
        <p:nvSpPr>
          <p:cNvPr id="121876" name="Line 20"/>
          <p:cNvSpPr>
            <a:spLocks noChangeShapeType="1"/>
          </p:cNvSpPr>
          <p:nvPr/>
        </p:nvSpPr>
        <p:spPr bwMode="auto">
          <a:xfrm>
            <a:off x="2209800" y="3441700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79" name="Text Box 23"/>
          <p:cNvSpPr txBox="1">
            <a:spLocks noChangeArrowheads="1"/>
          </p:cNvSpPr>
          <p:nvPr/>
        </p:nvSpPr>
        <p:spPr bwMode="auto">
          <a:xfrm>
            <a:off x="3124200" y="3886200"/>
            <a:ext cx="40386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b="1"/>
              <a:t>Observed capture yield Y</a:t>
            </a:r>
            <a:r>
              <a:rPr lang="en-US" b="1" baseline="-25000"/>
              <a:t>Z</a:t>
            </a:r>
            <a:endParaRPr lang="en-US" b="1"/>
          </a:p>
        </p:txBody>
      </p:sp>
      <p:sp>
        <p:nvSpPr>
          <p:cNvPr id="121895" name="Text Box 39"/>
          <p:cNvSpPr txBox="1">
            <a:spLocks noChangeArrowheads="1"/>
          </p:cNvSpPr>
          <p:nvPr/>
        </p:nvSpPr>
        <p:spPr bwMode="auto">
          <a:xfrm>
            <a:off x="1600200" y="4800600"/>
            <a:ext cx="6172200" cy="1577975"/>
          </a:xfrm>
          <a:prstGeom prst="rect">
            <a:avLst/>
          </a:prstGeom>
          <a:solidFill>
            <a:schemeClr val="bg1"/>
          </a:solidFill>
          <a:ln w="25400">
            <a:solidFill>
              <a:srgbClr val="FF8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Some adjustments were made because calibration data with the main contaminant, oxygen (H</a:t>
            </a:r>
            <a:r>
              <a:rPr lang="en-US" baseline="-25000"/>
              <a:t>2</a:t>
            </a:r>
            <a:r>
              <a:rPr lang="en-US"/>
              <a:t>O), were taken in a later running period (2006).</a:t>
            </a:r>
          </a:p>
        </p:txBody>
      </p:sp>
      <p:sp>
        <p:nvSpPr>
          <p:cNvPr id="121898" name="Text Box 42"/>
          <p:cNvSpPr txBox="1">
            <a:spLocks noChangeArrowheads="1"/>
          </p:cNvSpPr>
          <p:nvPr/>
        </p:nvSpPr>
        <p:spPr bwMode="auto">
          <a:xfrm>
            <a:off x="914400" y="4343400"/>
            <a:ext cx="7342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Lifetime deviation is linear with the Z&gt;1 capture yield.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9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E9D6-1C0C-9E44-8EBC-7440B909E0F4}" type="slidenum">
              <a:rPr lang="en-US"/>
              <a:pPr/>
              <a:t>12</a:t>
            </a:fld>
            <a:endParaRPr lang="en-US"/>
          </a:p>
        </p:txBody>
      </p:sp>
      <p:pic>
        <p:nvPicPr>
          <p:cNvPr id="122886" name="Picture 6" descr="Snapshot 2007-06-11 16-06-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" y="1600200"/>
            <a:ext cx="8991600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05800" cy="685800"/>
          </a:xfrm>
        </p:spPr>
        <p:txBody>
          <a:bodyPr/>
          <a:lstStyle/>
          <a:p>
            <a:r>
              <a:rPr lang="en-US" sz="5400">
                <a:solidFill>
                  <a:schemeClr val="tx1"/>
                </a:solidFill>
              </a:rPr>
              <a:t>Internal corrections to </a:t>
            </a:r>
            <a:r>
              <a:rPr lang="en-US" sz="5400">
                <a:solidFill>
                  <a:schemeClr val="tx1"/>
                </a:solidFill>
                <a:latin typeface="Symbol" charset="2"/>
                <a:sym typeface="Symbol" charset="2"/>
              </a:rPr>
              <a:t></a:t>
            </a:r>
            <a:r>
              <a:rPr lang="en-US" sz="5400" baseline="-25000">
                <a:solidFill>
                  <a:schemeClr val="tx1"/>
                </a:solidFill>
                <a:latin typeface="Symbol" charset="2"/>
                <a:sym typeface="Symbol" charset="2"/>
              </a:rPr>
              <a:t></a:t>
            </a:r>
            <a:r>
              <a:rPr lang="en-US" sz="5400" baseline="30000">
                <a:solidFill>
                  <a:schemeClr val="tx1"/>
                </a:solidFill>
              </a:rPr>
              <a:t>-</a:t>
            </a:r>
            <a:endParaRPr lang="en-US"/>
          </a:p>
        </p:txBody>
      </p:sp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1828800" y="5334000"/>
            <a:ext cx="571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/>
              <a:t>(statistical uncertainty of </a:t>
            </a:r>
            <a:r>
              <a:rPr lang="en-US" sz="2800">
                <a:latin typeface="Symbol" charset="2"/>
                <a:sym typeface="Symbol" charset="2"/>
              </a:rPr>
              <a:t></a:t>
            </a:r>
            <a:r>
              <a:rPr lang="en-US" sz="2800" baseline="-25000">
                <a:latin typeface="Symbol" charset="2"/>
                <a:sym typeface="Symbol" charset="2"/>
              </a:rPr>
              <a:t></a:t>
            </a:r>
            <a:r>
              <a:rPr lang="en-US" sz="2800" baseline="30000"/>
              <a:t>-</a:t>
            </a:r>
            <a:r>
              <a:rPr lang="en-US" sz="2800"/>
              <a:t>: 12 s</a:t>
            </a:r>
            <a:r>
              <a:rPr lang="en-US" sz="2800" baseline="30000"/>
              <a:t>-1</a:t>
            </a:r>
            <a:r>
              <a:rPr lang="en-US" sz="2800"/>
              <a:t>)</a:t>
            </a:r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152400" y="2286000"/>
            <a:ext cx="8763000" cy="762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33B8-CCED-594E-B550-A9581F122BB3}" type="slidenum">
              <a:rPr lang="en-US"/>
              <a:pPr/>
              <a:t>13</a:t>
            </a:fld>
            <a:endParaRPr lang="en-US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pPr algn="l"/>
            <a:r>
              <a:rPr lang="en-US" sz="3200"/>
              <a:t>Residual deuterium content is accounted for by a zero-extrapolation procedure.</a:t>
            </a:r>
            <a:endParaRPr lang="en-US" sz="2800" b="1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05000" y="1524000"/>
            <a:ext cx="6388100" cy="3186113"/>
            <a:chOff x="480" y="960"/>
            <a:chExt cx="4024" cy="2007"/>
          </a:xfrm>
        </p:grpSpPr>
        <p:sp>
          <p:nvSpPr>
            <p:cNvPr id="77828" name="Line 4"/>
            <p:cNvSpPr>
              <a:spLocks noChangeShapeType="1"/>
            </p:cNvSpPr>
            <p:nvPr/>
          </p:nvSpPr>
          <p:spPr bwMode="auto">
            <a:xfrm>
              <a:off x="1876" y="2752"/>
              <a:ext cx="1776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29" name="Line 5"/>
            <p:cNvSpPr>
              <a:spLocks noChangeShapeType="1"/>
            </p:cNvSpPr>
            <p:nvPr/>
          </p:nvSpPr>
          <p:spPr bwMode="auto">
            <a:xfrm flipV="1">
              <a:off x="1876" y="1504"/>
              <a:ext cx="0" cy="12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30" name="Text Box 6"/>
            <p:cNvSpPr txBox="1">
              <a:spLocks noChangeArrowheads="1"/>
            </p:cNvSpPr>
            <p:nvPr/>
          </p:nvSpPr>
          <p:spPr bwMode="auto">
            <a:xfrm>
              <a:off x="1632" y="1488"/>
              <a:ext cx="204" cy="2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2000" b="1">
                  <a:latin typeface="Symbol" charset="2"/>
                </a:rPr>
                <a:t>l</a:t>
              </a:r>
            </a:p>
          </p:txBody>
        </p:sp>
        <p:sp>
          <p:nvSpPr>
            <p:cNvPr id="77831" name="Line 7"/>
            <p:cNvSpPr>
              <a:spLocks noChangeShapeType="1"/>
            </p:cNvSpPr>
            <p:nvPr/>
          </p:nvSpPr>
          <p:spPr bwMode="auto">
            <a:xfrm>
              <a:off x="1972" y="2368"/>
              <a:ext cx="0" cy="192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32" name="Line 8"/>
            <p:cNvSpPr>
              <a:spLocks noChangeShapeType="1"/>
            </p:cNvSpPr>
            <p:nvPr/>
          </p:nvSpPr>
          <p:spPr bwMode="auto">
            <a:xfrm>
              <a:off x="3412" y="1648"/>
              <a:ext cx="0" cy="48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33" name="Line 9"/>
            <p:cNvSpPr>
              <a:spLocks noChangeShapeType="1"/>
            </p:cNvSpPr>
            <p:nvPr/>
          </p:nvSpPr>
          <p:spPr bwMode="auto">
            <a:xfrm flipH="1">
              <a:off x="1876" y="1888"/>
              <a:ext cx="1536" cy="6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34" name="Line 10"/>
            <p:cNvSpPr>
              <a:spLocks noChangeShapeType="1"/>
            </p:cNvSpPr>
            <p:nvPr/>
          </p:nvSpPr>
          <p:spPr bwMode="auto">
            <a:xfrm>
              <a:off x="1876" y="2416"/>
              <a:ext cx="0" cy="19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35" name="Line 11"/>
            <p:cNvSpPr>
              <a:spLocks noChangeShapeType="1"/>
            </p:cNvSpPr>
            <p:nvPr/>
          </p:nvSpPr>
          <p:spPr bwMode="auto">
            <a:xfrm rot="-5400000">
              <a:off x="3411" y="1793"/>
              <a:ext cx="1" cy="192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36" name="Text Box 12"/>
            <p:cNvSpPr txBox="1">
              <a:spLocks noChangeArrowheads="1"/>
            </p:cNvSpPr>
            <p:nvPr/>
          </p:nvSpPr>
          <p:spPr bwMode="auto">
            <a:xfrm>
              <a:off x="2366" y="2736"/>
              <a:ext cx="1495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1"/>
                <a:t>d Concentration (c</a:t>
              </a:r>
              <a:r>
                <a:rPr lang="en-US" sz="1800" b="1" baseline="-25000"/>
                <a:t>d</a:t>
              </a:r>
              <a:r>
                <a:rPr lang="en-US" sz="1800" b="1"/>
                <a:t>)</a:t>
              </a:r>
              <a:endParaRPr lang="en-US" sz="1800" b="1" baseline="-25000"/>
            </a:p>
          </p:txBody>
        </p:sp>
        <p:sp>
          <p:nvSpPr>
            <p:cNvPr id="77837" name="Text Box 13"/>
            <p:cNvSpPr txBox="1">
              <a:spLocks noChangeArrowheads="1"/>
            </p:cNvSpPr>
            <p:nvPr/>
          </p:nvSpPr>
          <p:spPr bwMode="auto">
            <a:xfrm>
              <a:off x="1776" y="2736"/>
              <a:ext cx="196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1"/>
                <a:t>0</a:t>
              </a:r>
            </a:p>
          </p:txBody>
        </p:sp>
        <p:sp>
          <p:nvSpPr>
            <p:cNvPr id="77838" name="Text Box 14"/>
            <p:cNvSpPr txBox="1">
              <a:spLocks noChangeArrowheads="1"/>
            </p:cNvSpPr>
            <p:nvPr/>
          </p:nvSpPr>
          <p:spPr bwMode="auto">
            <a:xfrm>
              <a:off x="1160" y="960"/>
              <a:ext cx="1664" cy="416"/>
            </a:xfrm>
            <a:prstGeom prst="rect">
              <a:avLst/>
            </a:prstGeom>
            <a:noFill/>
            <a:ln w="19050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1">
                  <a:solidFill>
                    <a:srgbClr val="000099"/>
                  </a:solidFill>
                </a:rPr>
                <a:t>Production Data</a:t>
              </a:r>
            </a:p>
            <a:p>
              <a:pPr algn="ctr" eaLnBrk="1" hangingPunct="1"/>
              <a:r>
                <a:rPr lang="en-US" sz="1800" b="1">
                  <a:solidFill>
                    <a:srgbClr val="000099"/>
                  </a:solidFill>
                </a:rPr>
                <a:t>(d-depleted Hydrogen)</a:t>
              </a:r>
            </a:p>
          </p:txBody>
        </p:sp>
        <p:sp>
          <p:nvSpPr>
            <p:cNvPr id="77839" name="Line 15"/>
            <p:cNvSpPr>
              <a:spLocks noChangeShapeType="1"/>
            </p:cNvSpPr>
            <p:nvPr/>
          </p:nvSpPr>
          <p:spPr bwMode="auto">
            <a:xfrm flipH="1">
              <a:off x="1968" y="1392"/>
              <a:ext cx="48" cy="912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40" name="Text Box 16"/>
            <p:cNvSpPr txBox="1">
              <a:spLocks noChangeArrowheads="1"/>
            </p:cNvSpPr>
            <p:nvPr/>
          </p:nvSpPr>
          <p:spPr bwMode="auto">
            <a:xfrm>
              <a:off x="3072" y="960"/>
              <a:ext cx="1432" cy="416"/>
            </a:xfrm>
            <a:prstGeom prst="rect">
              <a:avLst/>
            </a:prstGeom>
            <a:noFill/>
            <a:ln w="1905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1">
                  <a:solidFill>
                    <a:srgbClr val="A50021"/>
                  </a:solidFill>
                </a:rPr>
                <a:t>Calibration Data</a:t>
              </a:r>
            </a:p>
            <a:p>
              <a:pPr algn="ctr" eaLnBrk="1" hangingPunct="1"/>
              <a:r>
                <a:rPr lang="en-US" sz="1800" b="1">
                  <a:solidFill>
                    <a:srgbClr val="A50021"/>
                  </a:solidFill>
                </a:rPr>
                <a:t>(Natural Hydrogen)</a:t>
              </a:r>
            </a:p>
          </p:txBody>
        </p:sp>
        <p:sp>
          <p:nvSpPr>
            <p:cNvPr id="77841" name="Line 17"/>
            <p:cNvSpPr>
              <a:spLocks noChangeShapeType="1"/>
            </p:cNvSpPr>
            <p:nvPr/>
          </p:nvSpPr>
          <p:spPr bwMode="auto">
            <a:xfrm flipH="1">
              <a:off x="3456" y="1392"/>
              <a:ext cx="336" cy="432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42" name="Text Box 18"/>
            <p:cNvSpPr txBox="1">
              <a:spLocks noChangeArrowheads="1"/>
            </p:cNvSpPr>
            <p:nvPr/>
          </p:nvSpPr>
          <p:spPr bwMode="auto">
            <a:xfrm>
              <a:off x="480" y="2304"/>
              <a:ext cx="1056" cy="416"/>
            </a:xfrm>
            <a:prstGeom prst="rect">
              <a:avLst/>
            </a:prstGeom>
            <a:noFill/>
            <a:ln w="1905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1">
                  <a:solidFill>
                    <a:srgbClr val="008000"/>
                  </a:solidFill>
                </a:rPr>
                <a:t>Extrapolated</a:t>
              </a:r>
            </a:p>
            <a:p>
              <a:pPr algn="ctr" eaLnBrk="1" hangingPunct="1"/>
              <a:r>
                <a:rPr lang="en-US" sz="1800" b="1">
                  <a:solidFill>
                    <a:srgbClr val="008000"/>
                  </a:solidFill>
                </a:rPr>
                <a:t>Result</a:t>
              </a:r>
            </a:p>
          </p:txBody>
        </p:sp>
        <p:sp>
          <p:nvSpPr>
            <p:cNvPr id="77843" name="Line 19"/>
            <p:cNvSpPr>
              <a:spLocks noChangeShapeType="1"/>
            </p:cNvSpPr>
            <p:nvPr/>
          </p:nvSpPr>
          <p:spPr bwMode="auto">
            <a:xfrm>
              <a:off x="1536" y="2504"/>
              <a:ext cx="288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7844" name="Text Box 20"/>
          <p:cNvSpPr txBox="1">
            <a:spLocks noChangeArrowheads="1"/>
          </p:cNvSpPr>
          <p:nvPr/>
        </p:nvSpPr>
        <p:spPr bwMode="auto">
          <a:xfrm>
            <a:off x="147638" y="2360613"/>
            <a:ext cx="2757487" cy="8413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b="1">
                <a:latin typeface="Symbol" charset="2"/>
              </a:rPr>
              <a:t>l</a:t>
            </a:r>
            <a:r>
              <a:rPr lang="en-US" b="1"/>
              <a:t> from fits to data</a:t>
            </a:r>
          </a:p>
          <a:p>
            <a:pPr algn="ctr" eaLnBrk="1" hangingPunct="1"/>
            <a:r>
              <a:rPr lang="en-US" b="1"/>
              <a:t>(f = N</a:t>
            </a:r>
            <a:r>
              <a:rPr lang="en-US" b="1">
                <a:latin typeface="Symbol" charset="2"/>
              </a:rPr>
              <a:t>l</a:t>
            </a:r>
            <a:r>
              <a:rPr lang="en-US" b="1"/>
              <a:t>e</a:t>
            </a:r>
            <a:r>
              <a:rPr lang="en-US" b="1" baseline="30000"/>
              <a:t>-</a:t>
            </a:r>
            <a:r>
              <a:rPr lang="en-US" b="1" baseline="30000">
                <a:latin typeface="Symbol" charset="2"/>
              </a:rPr>
              <a:t>l</a:t>
            </a:r>
            <a:r>
              <a:rPr lang="en-US" b="1" baseline="30000"/>
              <a:t>t</a:t>
            </a:r>
            <a:r>
              <a:rPr lang="en-US" b="1"/>
              <a:t> + B)</a:t>
            </a:r>
          </a:p>
        </p:txBody>
      </p:sp>
      <p:sp>
        <p:nvSpPr>
          <p:cNvPr id="77845" name="Line 21"/>
          <p:cNvSpPr>
            <a:spLocks noChangeShapeType="1"/>
          </p:cNvSpPr>
          <p:nvPr/>
        </p:nvSpPr>
        <p:spPr bwMode="auto">
          <a:xfrm>
            <a:off x="2895600" y="25908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46" name="Line 22"/>
          <p:cNvSpPr>
            <a:spLocks noChangeShapeType="1"/>
          </p:cNvSpPr>
          <p:nvPr/>
        </p:nvSpPr>
        <p:spPr bwMode="auto">
          <a:xfrm>
            <a:off x="4953000" y="4724400"/>
            <a:ext cx="2286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47" name="Text Box 23"/>
          <p:cNvSpPr txBox="1">
            <a:spLocks noChangeArrowheads="1"/>
          </p:cNvSpPr>
          <p:nvPr/>
        </p:nvSpPr>
        <p:spPr bwMode="auto">
          <a:xfrm>
            <a:off x="4038600" y="5257800"/>
            <a:ext cx="3962400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b="1"/>
              <a:t>This must be determined.</a:t>
            </a:r>
          </a:p>
        </p:txBody>
      </p:sp>
      <p:sp>
        <p:nvSpPr>
          <p:cNvPr id="77848" name="Line 24"/>
          <p:cNvSpPr>
            <a:spLocks noChangeShapeType="1"/>
          </p:cNvSpPr>
          <p:nvPr/>
        </p:nvSpPr>
        <p:spPr bwMode="auto">
          <a:xfrm flipV="1">
            <a:off x="6096000" y="47244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44" grpId="0" animBg="1"/>
      <p:bldP spid="77845" grpId="0" animBg="1"/>
      <p:bldP spid="77846" grpId="0" animBg="1"/>
      <p:bldP spid="77847" grpId="0" animBg="1"/>
      <p:bldP spid="778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B39D-F2B6-6545-9CA3-F124B7176F2B}" type="slidenum">
              <a:rPr lang="en-US"/>
              <a:pPr/>
              <a:t>14</a:t>
            </a:fld>
            <a:endParaRPr lang="en-US"/>
          </a:p>
        </p:txBody>
      </p:sp>
      <p:pic>
        <p:nvPicPr>
          <p:cNvPr id="79917" name="Picture 45" descr="lifetimeVsb"/>
          <p:cNvPicPr>
            <a:picLocks noChangeAspect="1" noChangeArrowheads="1"/>
          </p:cNvPicPr>
          <p:nvPr/>
        </p:nvPicPr>
        <p:blipFill>
          <a:blip r:embed="rId3"/>
          <a:srcRect l="6972" t="2063" r="4166" b="9239"/>
          <a:stretch>
            <a:fillRect/>
          </a:stretch>
        </p:blipFill>
        <p:spPr bwMode="auto">
          <a:xfrm>
            <a:off x="4343400" y="2667000"/>
            <a:ext cx="4800600" cy="3276600"/>
          </a:xfrm>
          <a:prstGeom prst="rect">
            <a:avLst/>
          </a:prstGeom>
          <a:noFill/>
        </p:spPr>
      </p:pic>
      <p:sp>
        <p:nvSpPr>
          <p:cNvPr id="79912" name="Oval 40"/>
          <p:cNvSpPr>
            <a:spLocks noChangeArrowheads="1"/>
          </p:cNvSpPr>
          <p:nvPr/>
        </p:nvSpPr>
        <p:spPr bwMode="auto">
          <a:xfrm>
            <a:off x="990600" y="2057400"/>
            <a:ext cx="2743200" cy="274320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533400"/>
          </a:xfrm>
        </p:spPr>
        <p:txBody>
          <a:bodyPr/>
          <a:lstStyle/>
          <a:p>
            <a:pPr algn="l"/>
            <a:r>
              <a:rPr lang="en-US" sz="3200"/>
              <a:t>c</a:t>
            </a:r>
            <a:r>
              <a:rPr lang="en-US" sz="3200" baseline="-25000"/>
              <a:t>d</a:t>
            </a:r>
            <a:r>
              <a:rPr lang="en-US" sz="3200"/>
              <a:t> Determination: Data Analysis Approach</a:t>
            </a:r>
            <a:endParaRPr lang="en-US" sz="2000" b="1"/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1384300" y="3657600"/>
            <a:ext cx="1852613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A50021"/>
                </a:solidFill>
                <a:latin typeface="Symbol" charset="2"/>
              </a:rPr>
              <a:t>m</a:t>
            </a:r>
            <a:r>
              <a:rPr lang="en-US" sz="1800" b="1">
                <a:solidFill>
                  <a:srgbClr val="A50021"/>
                </a:solidFill>
              </a:rPr>
              <a:t> Stop Position</a:t>
            </a:r>
          </a:p>
        </p:txBody>
      </p:sp>
      <p:sp>
        <p:nvSpPr>
          <p:cNvPr id="79879" name="Line 7"/>
          <p:cNvSpPr>
            <a:spLocks noChangeShapeType="1"/>
          </p:cNvSpPr>
          <p:nvPr/>
        </p:nvSpPr>
        <p:spPr bwMode="auto">
          <a:xfrm flipH="1" flipV="1">
            <a:off x="2286000" y="3505200"/>
            <a:ext cx="0" cy="228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3352800" y="1524000"/>
            <a:ext cx="2017713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A50021"/>
                </a:solidFill>
                <a:latin typeface="Symbol" charset="2"/>
              </a:rPr>
              <a:t>m</a:t>
            </a:r>
            <a:r>
              <a:rPr lang="en-US" sz="1800" b="1">
                <a:solidFill>
                  <a:srgbClr val="A50021"/>
                </a:solidFill>
              </a:rPr>
              <a:t> Decay Position</a:t>
            </a:r>
          </a:p>
        </p:txBody>
      </p:sp>
      <p:sp>
        <p:nvSpPr>
          <p:cNvPr id="79881" name="Line 9"/>
          <p:cNvSpPr>
            <a:spLocks noChangeShapeType="1"/>
          </p:cNvSpPr>
          <p:nvPr/>
        </p:nvSpPr>
        <p:spPr bwMode="auto">
          <a:xfrm flipH="1">
            <a:off x="3505200" y="1828800"/>
            <a:ext cx="838200" cy="3048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3429000" y="2286000"/>
            <a:ext cx="2068513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A50021"/>
                </a:solidFill>
                <a:latin typeface="Symbol" charset="2"/>
              </a:rPr>
              <a:t>m</a:t>
            </a:r>
            <a:r>
              <a:rPr lang="en-US" sz="1800" b="1">
                <a:solidFill>
                  <a:srgbClr val="A50021"/>
                </a:solidFill>
              </a:rPr>
              <a:t>d Diffusion Path</a:t>
            </a:r>
          </a:p>
        </p:txBody>
      </p:sp>
      <p:sp>
        <p:nvSpPr>
          <p:cNvPr id="79883" name="Line 11"/>
          <p:cNvSpPr>
            <a:spLocks noChangeShapeType="1"/>
          </p:cNvSpPr>
          <p:nvPr/>
        </p:nvSpPr>
        <p:spPr bwMode="auto">
          <a:xfrm flipH="1">
            <a:off x="3276600" y="2590800"/>
            <a:ext cx="914400" cy="3048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84" name="Line 12"/>
          <p:cNvSpPr>
            <a:spLocks noChangeShapeType="1"/>
          </p:cNvSpPr>
          <p:nvPr/>
        </p:nvSpPr>
        <p:spPr bwMode="auto">
          <a:xfrm flipH="1" flipV="1">
            <a:off x="1447800" y="2362200"/>
            <a:ext cx="838200" cy="1066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85" name="Text Box 13"/>
          <p:cNvSpPr txBox="1">
            <a:spLocks noChangeArrowheads="1"/>
          </p:cNvSpPr>
          <p:nvPr/>
        </p:nvSpPr>
        <p:spPr bwMode="auto">
          <a:xfrm>
            <a:off x="196850" y="3048000"/>
            <a:ext cx="1725613" cy="366713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800" b="1">
                <a:latin typeface="Symbol" charset="2"/>
              </a:rPr>
              <a:t>m</a:t>
            </a:r>
            <a:r>
              <a:rPr lang="en-US" sz="1800" b="1"/>
              <a:t>-e Vertex Cut</a:t>
            </a:r>
          </a:p>
        </p:txBody>
      </p:sp>
      <p:sp>
        <p:nvSpPr>
          <p:cNvPr id="79886" name="Text Box 14"/>
          <p:cNvSpPr txBox="1">
            <a:spLocks noChangeArrowheads="1"/>
          </p:cNvSpPr>
          <p:nvPr/>
        </p:nvSpPr>
        <p:spPr bwMode="auto">
          <a:xfrm>
            <a:off x="5562600" y="914400"/>
            <a:ext cx="3352800" cy="16351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1">
                <a:latin typeface="Symbol" charset="2"/>
              </a:rPr>
              <a:t>m</a:t>
            </a:r>
            <a:r>
              <a:rPr lang="en-US" sz="2000" b="1"/>
              <a:t>d can diffuse out of acceptance region:</a:t>
            </a:r>
          </a:p>
          <a:p>
            <a:pPr lvl="1" eaLnBrk="1" hangingPunct="1">
              <a:buFont typeface="Wingdings" charset="2"/>
              <a:buChar char="Ø"/>
            </a:pPr>
            <a:r>
              <a:rPr lang="en-US" sz="2000" b="1"/>
              <a:t> signal proportional to number of </a:t>
            </a:r>
            <a:r>
              <a:rPr lang="en-US" sz="2000" b="1">
                <a:latin typeface="Symbol" charset="2"/>
              </a:rPr>
              <a:t>m</a:t>
            </a:r>
            <a:r>
              <a:rPr lang="en-US" sz="2000" b="1"/>
              <a:t>d, and therefore to c</a:t>
            </a:r>
            <a:r>
              <a:rPr lang="en-US" sz="2000" b="1" baseline="-25000"/>
              <a:t>d</a:t>
            </a:r>
            <a:r>
              <a:rPr lang="en-US" sz="2000" b="1"/>
              <a:t>.</a:t>
            </a:r>
          </a:p>
        </p:txBody>
      </p:sp>
      <p:sp>
        <p:nvSpPr>
          <p:cNvPr id="79888" name="Text Box 16"/>
          <p:cNvSpPr txBox="1">
            <a:spLocks noChangeArrowheads="1"/>
          </p:cNvSpPr>
          <p:nvPr/>
        </p:nvSpPr>
        <p:spPr bwMode="auto">
          <a:xfrm>
            <a:off x="4800600" y="5867400"/>
            <a:ext cx="3975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389438" eaLnBrk="1" hangingPunct="1"/>
            <a:r>
              <a:rPr lang="en-US" sz="2000" b="1"/>
              <a:t>Impact Parameter Cut b</a:t>
            </a:r>
            <a:r>
              <a:rPr lang="en-US" sz="2000" b="1" baseline="-25000"/>
              <a:t>cut</a:t>
            </a:r>
            <a:r>
              <a:rPr lang="en-US" sz="2000" b="1"/>
              <a:t> [mm]</a:t>
            </a:r>
          </a:p>
        </p:txBody>
      </p:sp>
      <p:sp>
        <p:nvSpPr>
          <p:cNvPr id="79889" name="Text Box 17"/>
          <p:cNvSpPr txBox="1">
            <a:spLocks noChangeArrowheads="1"/>
          </p:cNvSpPr>
          <p:nvPr/>
        </p:nvSpPr>
        <p:spPr bwMode="auto">
          <a:xfrm rot="16200000">
            <a:off x="3744119" y="3432969"/>
            <a:ext cx="989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389438" eaLnBrk="1" hangingPunct="1"/>
            <a:r>
              <a:rPr lang="en-US" b="1">
                <a:latin typeface="Symbol" charset="2"/>
                <a:sym typeface="Symbol" charset="2"/>
              </a:rPr>
              <a:t></a:t>
            </a:r>
            <a:r>
              <a:rPr lang="en-US" b="1"/>
              <a:t> [s</a:t>
            </a:r>
            <a:r>
              <a:rPr lang="en-US" b="1" baseline="30000"/>
              <a:t>-1</a:t>
            </a:r>
            <a:r>
              <a:rPr lang="en-US" b="1"/>
              <a:t>]</a:t>
            </a:r>
          </a:p>
        </p:txBody>
      </p:sp>
      <p:sp>
        <p:nvSpPr>
          <p:cNvPr id="79890" name="Text Box 18"/>
          <p:cNvSpPr txBox="1">
            <a:spLocks noChangeArrowheads="1"/>
          </p:cNvSpPr>
          <p:nvPr/>
        </p:nvSpPr>
        <p:spPr bwMode="auto">
          <a:xfrm>
            <a:off x="5562600" y="25908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4389438" eaLnBrk="1" hangingPunct="1"/>
            <a:r>
              <a:rPr lang="en-US" sz="1800" b="1"/>
              <a:t>Fits to Lifetime Spectra</a:t>
            </a:r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4953000" y="4305300"/>
            <a:ext cx="3962400" cy="1214438"/>
            <a:chOff x="3120" y="2712"/>
            <a:chExt cx="2496" cy="765"/>
          </a:xfrm>
        </p:grpSpPr>
        <p:sp>
          <p:nvSpPr>
            <p:cNvPr id="79899" name="Line 27"/>
            <p:cNvSpPr>
              <a:spLocks noChangeShapeType="1"/>
            </p:cNvSpPr>
            <p:nvPr/>
          </p:nvSpPr>
          <p:spPr bwMode="auto">
            <a:xfrm>
              <a:off x="3120" y="2712"/>
              <a:ext cx="384" cy="0"/>
            </a:xfrm>
            <a:prstGeom prst="line">
              <a:avLst/>
            </a:prstGeom>
            <a:noFill/>
            <a:ln w="19050">
              <a:solidFill>
                <a:srgbClr val="AE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00" name="Line 28"/>
            <p:cNvSpPr>
              <a:spLocks noChangeShapeType="1"/>
            </p:cNvSpPr>
            <p:nvPr/>
          </p:nvSpPr>
          <p:spPr bwMode="auto">
            <a:xfrm>
              <a:off x="3120" y="3477"/>
              <a:ext cx="2400" cy="0"/>
            </a:xfrm>
            <a:prstGeom prst="line">
              <a:avLst/>
            </a:prstGeom>
            <a:noFill/>
            <a:ln w="19050">
              <a:solidFill>
                <a:srgbClr val="AE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01" name="Line 29"/>
            <p:cNvSpPr>
              <a:spLocks noChangeShapeType="1"/>
            </p:cNvSpPr>
            <p:nvPr/>
          </p:nvSpPr>
          <p:spPr bwMode="auto">
            <a:xfrm>
              <a:off x="3216" y="2712"/>
              <a:ext cx="0" cy="754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02" name="Text Box 30"/>
            <p:cNvSpPr txBox="1">
              <a:spLocks noChangeArrowheads="1"/>
            </p:cNvSpPr>
            <p:nvPr/>
          </p:nvSpPr>
          <p:spPr bwMode="auto">
            <a:xfrm>
              <a:off x="3264" y="2902"/>
              <a:ext cx="2352" cy="26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8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diffusion “signal” for 40-mm cut</a:t>
              </a:r>
            </a:p>
          </p:txBody>
        </p:sp>
      </p:grp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5511800" y="4140200"/>
            <a:ext cx="3632200" cy="1527175"/>
            <a:chOff x="3472" y="2608"/>
            <a:chExt cx="2288" cy="962"/>
          </a:xfrm>
        </p:grpSpPr>
        <p:sp>
          <p:nvSpPr>
            <p:cNvPr id="79903" name="Freeform 31"/>
            <p:cNvSpPr>
              <a:spLocks/>
            </p:cNvSpPr>
            <p:nvPr/>
          </p:nvSpPr>
          <p:spPr bwMode="auto">
            <a:xfrm>
              <a:off x="5514" y="3408"/>
              <a:ext cx="246" cy="162"/>
            </a:xfrm>
            <a:custGeom>
              <a:avLst/>
              <a:gdLst/>
              <a:ahLst/>
              <a:cxnLst>
                <a:cxn ang="0">
                  <a:pos x="134" y="2"/>
                </a:cxn>
                <a:cxn ang="0">
                  <a:pos x="38" y="114"/>
                </a:cxn>
                <a:cxn ang="0">
                  <a:pos x="142" y="162"/>
                </a:cxn>
                <a:cxn ang="0">
                  <a:pos x="222" y="138"/>
                </a:cxn>
                <a:cxn ang="0">
                  <a:pos x="246" y="130"/>
                </a:cxn>
                <a:cxn ang="0">
                  <a:pos x="238" y="66"/>
                </a:cxn>
                <a:cxn ang="0">
                  <a:pos x="190" y="42"/>
                </a:cxn>
                <a:cxn ang="0">
                  <a:pos x="70" y="18"/>
                </a:cxn>
              </a:cxnLst>
              <a:rect l="0" t="0" r="r" b="b"/>
              <a:pathLst>
                <a:path w="246" h="162">
                  <a:moveTo>
                    <a:pt x="134" y="2"/>
                  </a:moveTo>
                  <a:cubicBezTo>
                    <a:pt x="45" y="10"/>
                    <a:pt x="0" y="0"/>
                    <a:pt x="38" y="114"/>
                  </a:cubicBezTo>
                  <a:cubicBezTo>
                    <a:pt x="41" y="123"/>
                    <a:pt x="124" y="150"/>
                    <a:pt x="142" y="162"/>
                  </a:cubicBezTo>
                  <a:cubicBezTo>
                    <a:pt x="190" y="149"/>
                    <a:pt x="163" y="157"/>
                    <a:pt x="222" y="138"/>
                  </a:cubicBezTo>
                  <a:cubicBezTo>
                    <a:pt x="230" y="135"/>
                    <a:pt x="246" y="130"/>
                    <a:pt x="246" y="130"/>
                  </a:cubicBezTo>
                  <a:cubicBezTo>
                    <a:pt x="243" y="108"/>
                    <a:pt x="245" y="85"/>
                    <a:pt x="238" y="66"/>
                  </a:cubicBezTo>
                  <a:cubicBezTo>
                    <a:pt x="233" y="54"/>
                    <a:pt x="199" y="44"/>
                    <a:pt x="190" y="42"/>
                  </a:cubicBezTo>
                  <a:cubicBezTo>
                    <a:pt x="147" y="29"/>
                    <a:pt x="114" y="18"/>
                    <a:pt x="70" y="18"/>
                  </a:cubicBezTo>
                </a:path>
              </a:pathLst>
            </a:custGeom>
            <a:noFill/>
            <a:ln w="25400">
              <a:solidFill>
                <a:srgbClr val="AE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04" name="Freeform 32"/>
            <p:cNvSpPr>
              <a:spLocks/>
            </p:cNvSpPr>
            <p:nvPr/>
          </p:nvSpPr>
          <p:spPr bwMode="auto">
            <a:xfrm>
              <a:off x="3472" y="2608"/>
              <a:ext cx="294" cy="210"/>
            </a:xfrm>
            <a:custGeom>
              <a:avLst/>
              <a:gdLst/>
              <a:ahLst/>
              <a:cxnLst>
                <a:cxn ang="0">
                  <a:pos x="134" y="2"/>
                </a:cxn>
                <a:cxn ang="0">
                  <a:pos x="38" y="114"/>
                </a:cxn>
                <a:cxn ang="0">
                  <a:pos x="142" y="162"/>
                </a:cxn>
                <a:cxn ang="0">
                  <a:pos x="222" y="138"/>
                </a:cxn>
                <a:cxn ang="0">
                  <a:pos x="246" y="130"/>
                </a:cxn>
                <a:cxn ang="0">
                  <a:pos x="238" y="66"/>
                </a:cxn>
                <a:cxn ang="0">
                  <a:pos x="190" y="42"/>
                </a:cxn>
                <a:cxn ang="0">
                  <a:pos x="70" y="18"/>
                </a:cxn>
              </a:cxnLst>
              <a:rect l="0" t="0" r="r" b="b"/>
              <a:pathLst>
                <a:path w="246" h="162">
                  <a:moveTo>
                    <a:pt x="134" y="2"/>
                  </a:moveTo>
                  <a:cubicBezTo>
                    <a:pt x="45" y="10"/>
                    <a:pt x="0" y="0"/>
                    <a:pt x="38" y="114"/>
                  </a:cubicBezTo>
                  <a:cubicBezTo>
                    <a:pt x="41" y="123"/>
                    <a:pt x="124" y="150"/>
                    <a:pt x="142" y="162"/>
                  </a:cubicBezTo>
                  <a:cubicBezTo>
                    <a:pt x="190" y="149"/>
                    <a:pt x="163" y="157"/>
                    <a:pt x="222" y="138"/>
                  </a:cubicBezTo>
                  <a:cubicBezTo>
                    <a:pt x="230" y="135"/>
                    <a:pt x="246" y="130"/>
                    <a:pt x="246" y="130"/>
                  </a:cubicBezTo>
                  <a:cubicBezTo>
                    <a:pt x="243" y="108"/>
                    <a:pt x="245" y="85"/>
                    <a:pt x="238" y="66"/>
                  </a:cubicBezTo>
                  <a:cubicBezTo>
                    <a:pt x="233" y="54"/>
                    <a:pt x="199" y="44"/>
                    <a:pt x="190" y="42"/>
                  </a:cubicBezTo>
                  <a:cubicBezTo>
                    <a:pt x="147" y="29"/>
                    <a:pt x="114" y="18"/>
                    <a:pt x="70" y="18"/>
                  </a:cubicBezTo>
                </a:path>
              </a:pathLst>
            </a:custGeom>
            <a:noFill/>
            <a:ln w="25400">
              <a:solidFill>
                <a:srgbClr val="AE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76200" y="4359275"/>
            <a:ext cx="4800600" cy="1905000"/>
            <a:chOff x="48" y="2880"/>
            <a:chExt cx="2976" cy="1200"/>
          </a:xfrm>
        </p:grpSpPr>
        <p:sp>
          <p:nvSpPr>
            <p:cNvPr id="79874" name="Rectangle 2"/>
            <p:cNvSpPr>
              <a:spLocks noChangeArrowheads="1"/>
            </p:cNvSpPr>
            <p:nvPr/>
          </p:nvSpPr>
          <p:spPr bwMode="auto">
            <a:xfrm>
              <a:off x="48" y="3216"/>
              <a:ext cx="2645" cy="864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21"/>
            <p:cNvGrpSpPr>
              <a:grpSpLocks/>
            </p:cNvGrpSpPr>
            <p:nvPr/>
          </p:nvGrpSpPr>
          <p:grpSpPr bwMode="auto">
            <a:xfrm>
              <a:off x="192" y="3216"/>
              <a:ext cx="2592" cy="480"/>
              <a:chOff x="192" y="3312"/>
              <a:chExt cx="2448" cy="480"/>
            </a:xfrm>
          </p:grpSpPr>
          <p:sp>
            <p:nvSpPr>
              <p:cNvPr id="79894" name="Text Box 22"/>
              <p:cNvSpPr txBox="1">
                <a:spLocks noChangeArrowheads="1"/>
              </p:cNvSpPr>
              <p:nvPr/>
            </p:nvSpPr>
            <p:spPr bwMode="auto">
              <a:xfrm>
                <a:off x="192" y="3312"/>
                <a:ext cx="1200" cy="48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lnSpc>
                    <a:spcPct val="125000"/>
                  </a:lnSpc>
                </a:pPr>
                <a:r>
                  <a:rPr lang="en-US" sz="2000" b="1" dirty="0" err="1"/>
                  <a:t>c</a:t>
                </a:r>
                <a:r>
                  <a:rPr lang="en-US" sz="2000" b="1" baseline="-25000" dirty="0" err="1"/>
                  <a:t>d</a:t>
                </a:r>
                <a:r>
                  <a:rPr lang="en-US" sz="2000" b="1" dirty="0" err="1"/>
                  <a:t>(Production</a:t>
                </a:r>
                <a:r>
                  <a:rPr lang="en-US" sz="2000" b="1" dirty="0"/>
                  <a:t>)</a:t>
                </a:r>
              </a:p>
              <a:p>
                <a:pPr eaLnBrk="1" hangingPunct="1">
                  <a:lnSpc>
                    <a:spcPct val="125000"/>
                  </a:lnSpc>
                </a:pPr>
                <a:r>
                  <a:rPr lang="en-US" sz="2000" b="1" dirty="0" err="1"/>
                  <a:t>c</a:t>
                </a:r>
                <a:r>
                  <a:rPr lang="en-US" sz="2000" b="1" baseline="-25000" dirty="0" err="1"/>
                  <a:t>d</a:t>
                </a:r>
                <a:r>
                  <a:rPr lang="en-US" sz="2000" b="1" dirty="0" err="1"/>
                  <a:t>(Natural</a:t>
                </a:r>
                <a:r>
                  <a:rPr lang="en-US" sz="2000" b="1" dirty="0"/>
                  <a:t> H2)</a:t>
                </a:r>
              </a:p>
            </p:txBody>
          </p:sp>
          <p:sp>
            <p:nvSpPr>
              <p:cNvPr id="79895" name="Line 23"/>
              <p:cNvSpPr>
                <a:spLocks noChangeShapeType="1"/>
              </p:cNvSpPr>
              <p:nvPr/>
            </p:nvSpPr>
            <p:spPr bwMode="auto">
              <a:xfrm>
                <a:off x="240" y="3600"/>
                <a:ext cx="105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96" name="Text Box 24"/>
              <p:cNvSpPr txBox="1">
                <a:spLocks noChangeArrowheads="1"/>
              </p:cNvSpPr>
              <p:nvPr/>
            </p:nvSpPr>
            <p:spPr bwMode="auto">
              <a:xfrm>
                <a:off x="1296" y="3456"/>
                <a:ext cx="1344" cy="231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/>
                <a:r>
                  <a:rPr lang="en-US" sz="2000" b="1"/>
                  <a:t>= 0.0125 </a:t>
                </a:r>
                <a:r>
                  <a:rPr lang="en-US" sz="2000" b="1">
                    <a:ea typeface="Arial" charset="0"/>
                    <a:cs typeface="Arial" charset="0"/>
                  </a:rPr>
                  <a:t>± 0.0010</a:t>
                </a:r>
              </a:p>
            </p:txBody>
          </p:sp>
        </p:grpSp>
        <p:sp>
          <p:nvSpPr>
            <p:cNvPr id="79898" name="AutoShape 26"/>
            <p:cNvSpPr>
              <a:spLocks noChangeArrowheads="1"/>
            </p:cNvSpPr>
            <p:nvPr/>
          </p:nvSpPr>
          <p:spPr bwMode="auto">
            <a:xfrm rot="-1759910">
              <a:off x="2304" y="2880"/>
              <a:ext cx="576" cy="240"/>
            </a:xfrm>
            <a:prstGeom prst="leftArrow">
              <a:avLst>
                <a:gd name="adj1" fmla="val 50000"/>
                <a:gd name="adj2" fmla="val 60000"/>
              </a:avLst>
            </a:prstGeom>
            <a:solidFill>
              <a:srgbClr val="FFFF00">
                <a:alpha val="60001"/>
              </a:srgb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09" name="Text Box 37"/>
            <p:cNvSpPr txBox="1">
              <a:spLocks noChangeArrowheads="1"/>
            </p:cNvSpPr>
            <p:nvPr/>
          </p:nvSpPr>
          <p:spPr bwMode="auto">
            <a:xfrm>
              <a:off x="48" y="3763"/>
              <a:ext cx="29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*after accounting for </a:t>
              </a:r>
              <a:r>
                <a:rPr lang="en-US">
                  <a:latin typeface="Symbol" charset="2"/>
                  <a:sym typeface="Symbol" charset="2"/>
                </a:rPr>
                <a:t></a:t>
              </a:r>
              <a:r>
                <a:rPr lang="en-US"/>
                <a:t>p diffusion</a:t>
              </a:r>
            </a:p>
          </p:txBody>
        </p:sp>
      </p:grpSp>
      <p:sp>
        <p:nvSpPr>
          <p:cNvPr id="79911" name="Text Box 39"/>
          <p:cNvSpPr txBox="1">
            <a:spLocks noChangeArrowheads="1"/>
          </p:cNvSpPr>
          <p:nvPr/>
        </p:nvSpPr>
        <p:spPr bwMode="auto">
          <a:xfrm>
            <a:off x="1066800" y="1524000"/>
            <a:ext cx="216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(electron view)</a:t>
            </a:r>
          </a:p>
        </p:txBody>
      </p:sp>
      <p:sp>
        <p:nvSpPr>
          <p:cNvPr id="79913" name="Freeform 41"/>
          <p:cNvSpPr>
            <a:spLocks/>
          </p:cNvSpPr>
          <p:nvPr/>
        </p:nvSpPr>
        <p:spPr bwMode="auto">
          <a:xfrm>
            <a:off x="2271713" y="2209800"/>
            <a:ext cx="1157287" cy="1277938"/>
          </a:xfrm>
          <a:custGeom>
            <a:avLst/>
            <a:gdLst/>
            <a:ahLst/>
            <a:cxnLst>
              <a:cxn ang="0">
                <a:pos x="9" y="760"/>
              </a:cxn>
              <a:cxn ang="0">
                <a:pos x="9" y="656"/>
              </a:cxn>
              <a:cxn ang="0">
                <a:pos x="41" y="584"/>
              </a:cxn>
              <a:cxn ang="0">
                <a:pos x="57" y="536"/>
              </a:cxn>
              <a:cxn ang="0">
                <a:pos x="129" y="512"/>
              </a:cxn>
              <a:cxn ang="0">
                <a:pos x="153" y="504"/>
              </a:cxn>
              <a:cxn ang="0">
                <a:pos x="209" y="520"/>
              </a:cxn>
              <a:cxn ang="0">
                <a:pos x="273" y="472"/>
              </a:cxn>
              <a:cxn ang="0">
                <a:pos x="401" y="528"/>
              </a:cxn>
              <a:cxn ang="0">
                <a:pos x="473" y="560"/>
              </a:cxn>
              <a:cxn ang="0">
                <a:pos x="497" y="568"/>
              </a:cxn>
              <a:cxn ang="0">
                <a:pos x="577" y="464"/>
              </a:cxn>
              <a:cxn ang="0">
                <a:pos x="521" y="384"/>
              </a:cxn>
              <a:cxn ang="0">
                <a:pos x="641" y="240"/>
              </a:cxn>
              <a:cxn ang="0">
                <a:pos x="673" y="128"/>
              </a:cxn>
              <a:cxn ang="0">
                <a:pos x="721" y="0"/>
              </a:cxn>
            </a:cxnLst>
            <a:rect l="0" t="0" r="r" b="b"/>
            <a:pathLst>
              <a:path w="721" h="797">
                <a:moveTo>
                  <a:pt x="9" y="760"/>
                </a:moveTo>
                <a:cubicBezTo>
                  <a:pt x="31" y="693"/>
                  <a:pt x="0" y="797"/>
                  <a:pt x="9" y="656"/>
                </a:cubicBezTo>
                <a:cubicBezTo>
                  <a:pt x="12" y="600"/>
                  <a:pt x="24" y="621"/>
                  <a:pt x="41" y="584"/>
                </a:cubicBezTo>
                <a:cubicBezTo>
                  <a:pt x="47" y="568"/>
                  <a:pt x="41" y="541"/>
                  <a:pt x="57" y="536"/>
                </a:cubicBezTo>
                <a:cubicBezTo>
                  <a:pt x="81" y="528"/>
                  <a:pt x="105" y="520"/>
                  <a:pt x="129" y="512"/>
                </a:cubicBezTo>
                <a:cubicBezTo>
                  <a:pt x="137" y="509"/>
                  <a:pt x="153" y="504"/>
                  <a:pt x="153" y="504"/>
                </a:cubicBezTo>
                <a:cubicBezTo>
                  <a:pt x="165" y="540"/>
                  <a:pt x="177" y="540"/>
                  <a:pt x="209" y="520"/>
                </a:cubicBezTo>
                <a:cubicBezTo>
                  <a:pt x="227" y="492"/>
                  <a:pt x="241" y="482"/>
                  <a:pt x="273" y="472"/>
                </a:cubicBezTo>
                <a:cubicBezTo>
                  <a:pt x="316" y="501"/>
                  <a:pt x="350" y="515"/>
                  <a:pt x="401" y="528"/>
                </a:cubicBezTo>
                <a:cubicBezTo>
                  <a:pt x="439" y="553"/>
                  <a:pt x="415" y="540"/>
                  <a:pt x="473" y="560"/>
                </a:cubicBezTo>
                <a:cubicBezTo>
                  <a:pt x="481" y="562"/>
                  <a:pt x="497" y="568"/>
                  <a:pt x="497" y="568"/>
                </a:cubicBezTo>
                <a:cubicBezTo>
                  <a:pt x="578" y="551"/>
                  <a:pt x="554" y="532"/>
                  <a:pt x="577" y="464"/>
                </a:cubicBezTo>
                <a:cubicBezTo>
                  <a:pt x="568" y="405"/>
                  <a:pt x="572" y="401"/>
                  <a:pt x="521" y="384"/>
                </a:cubicBezTo>
                <a:cubicBezTo>
                  <a:pt x="537" y="316"/>
                  <a:pt x="571" y="263"/>
                  <a:pt x="641" y="240"/>
                </a:cubicBezTo>
                <a:cubicBezTo>
                  <a:pt x="663" y="205"/>
                  <a:pt x="664" y="168"/>
                  <a:pt x="673" y="128"/>
                </a:cubicBezTo>
                <a:cubicBezTo>
                  <a:pt x="676" y="90"/>
                  <a:pt x="661" y="0"/>
                  <a:pt x="721" y="0"/>
                </a:cubicBezTo>
              </a:path>
            </a:pathLst>
          </a:custGeom>
          <a:noFill/>
          <a:ln w="19050">
            <a:solidFill>
              <a:srgbClr val="AE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914" name="Oval 42"/>
          <p:cNvSpPr>
            <a:spLocks noChangeArrowheads="1"/>
          </p:cNvSpPr>
          <p:nvPr/>
        </p:nvSpPr>
        <p:spPr bwMode="auto">
          <a:xfrm>
            <a:off x="2286000" y="3429000"/>
            <a:ext cx="76200" cy="76200"/>
          </a:xfrm>
          <a:prstGeom prst="ellipse">
            <a:avLst/>
          </a:prstGeom>
          <a:solidFill>
            <a:srgbClr val="AE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915" name="Oval 43"/>
          <p:cNvSpPr>
            <a:spLocks noChangeArrowheads="1"/>
          </p:cNvSpPr>
          <p:nvPr/>
        </p:nvSpPr>
        <p:spPr bwMode="auto">
          <a:xfrm>
            <a:off x="3429000" y="2133600"/>
            <a:ext cx="76200" cy="76200"/>
          </a:xfrm>
          <a:prstGeom prst="ellipse">
            <a:avLst/>
          </a:prstGeom>
          <a:solidFill>
            <a:srgbClr val="AE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920" name="Text Box 48"/>
          <p:cNvSpPr txBox="1">
            <a:spLocks noChangeArrowheads="1"/>
          </p:cNvSpPr>
          <p:nvPr/>
        </p:nvSpPr>
        <p:spPr bwMode="auto">
          <a:xfrm>
            <a:off x="5686425" y="2971800"/>
            <a:ext cx="34575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natural hydrogen (c</a:t>
            </a:r>
            <a:r>
              <a:rPr lang="en-US" sz="1800" baseline="-25000">
                <a:solidFill>
                  <a:srgbClr val="FF0000"/>
                </a:solidFill>
              </a:rPr>
              <a:t>d</a:t>
            </a:r>
            <a:r>
              <a:rPr lang="en-US" sz="1800">
                <a:solidFill>
                  <a:srgbClr val="FF0000"/>
                </a:solidFill>
              </a:rPr>
              <a:t> </a:t>
            </a:r>
            <a:r>
              <a:rPr lang="en-US" sz="1800">
                <a:solidFill>
                  <a:srgbClr val="FF0000"/>
                </a:solidFill>
                <a:sym typeface="Symbol" charset="2"/>
              </a:rPr>
              <a:t></a:t>
            </a:r>
            <a:r>
              <a:rPr lang="en-US" sz="1800">
                <a:solidFill>
                  <a:srgbClr val="FF0000"/>
                </a:solidFill>
              </a:rPr>
              <a:t> 120 ppm)</a:t>
            </a:r>
            <a:endParaRPr lang="en-US" sz="1800"/>
          </a:p>
          <a:p>
            <a:r>
              <a:rPr lang="en-US" sz="1800">
                <a:solidFill>
                  <a:srgbClr val="0000FF"/>
                </a:solidFill>
              </a:rPr>
              <a:t>d-doped target (c</a:t>
            </a:r>
            <a:r>
              <a:rPr lang="en-US" sz="1800" baseline="-25000">
                <a:solidFill>
                  <a:srgbClr val="0000FF"/>
                </a:solidFill>
              </a:rPr>
              <a:t>d</a:t>
            </a:r>
            <a:r>
              <a:rPr lang="en-US" sz="1800">
                <a:solidFill>
                  <a:srgbClr val="0000FF"/>
                </a:solidFill>
              </a:rPr>
              <a:t> </a:t>
            </a:r>
            <a:r>
              <a:rPr lang="en-US" sz="1800">
                <a:solidFill>
                  <a:srgbClr val="0000FF"/>
                </a:solidFill>
                <a:sym typeface="Symbol" charset="2"/>
              </a:rPr>
              <a:t></a:t>
            </a:r>
            <a:r>
              <a:rPr lang="en-US" sz="1800">
                <a:solidFill>
                  <a:srgbClr val="0000FF"/>
                </a:solidFill>
              </a:rPr>
              <a:t> 17 ppm)</a:t>
            </a:r>
          </a:p>
          <a:p>
            <a:r>
              <a:rPr lang="en-US" sz="1800"/>
              <a:t>production target (c</a:t>
            </a:r>
            <a:r>
              <a:rPr lang="en-US" sz="1800" baseline="-25000"/>
              <a:t>d</a:t>
            </a:r>
            <a:r>
              <a:rPr lang="en-US" sz="1800"/>
              <a:t> ~ 2 ppm)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90471" y="6264275"/>
            <a:ext cx="8179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Agrees with atomic mass spectrometry measurement of </a:t>
            </a:r>
            <a:r>
              <a:rPr lang="en-US" sz="2400" dirty="0" err="1" smtClean="0">
                <a:solidFill>
                  <a:srgbClr val="FF0000"/>
                </a:solidFill>
              </a:rPr>
              <a:t>c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D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8280-3093-D345-9A35-5B9C1A221C9B}" type="slidenum">
              <a:rPr lang="en-US"/>
              <a:pPr/>
              <a:t>15</a:t>
            </a:fld>
            <a:endParaRPr lang="en-US"/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ymbol" charset="2"/>
                <a:sym typeface="Symbol" charset="2"/>
              </a:rPr>
              <a:t></a:t>
            </a:r>
            <a:r>
              <a:rPr lang="en-US"/>
              <a:t>p Diffusion Effect</a:t>
            </a:r>
          </a:p>
        </p:txBody>
      </p:sp>
      <p:sp>
        <p:nvSpPr>
          <p:cNvPr id="125956" name="Oval 4"/>
          <p:cNvSpPr>
            <a:spLocks noChangeArrowheads="1"/>
          </p:cNvSpPr>
          <p:nvPr/>
        </p:nvSpPr>
        <p:spPr bwMode="auto">
          <a:xfrm>
            <a:off x="838200" y="1371600"/>
            <a:ext cx="2743200" cy="2741613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304800" y="4191000"/>
            <a:ext cx="1852613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A50021"/>
                </a:solidFill>
                <a:latin typeface="Symbol" charset="2"/>
              </a:rPr>
              <a:t>m</a:t>
            </a:r>
            <a:r>
              <a:rPr lang="en-US" sz="1800" b="1">
                <a:solidFill>
                  <a:srgbClr val="A50021"/>
                </a:solidFill>
              </a:rPr>
              <a:t> Stop Position</a:t>
            </a:r>
          </a:p>
        </p:txBody>
      </p:sp>
      <p:sp>
        <p:nvSpPr>
          <p:cNvPr id="125959" name="Line 7"/>
          <p:cNvSpPr>
            <a:spLocks noChangeShapeType="1"/>
          </p:cNvSpPr>
          <p:nvPr/>
        </p:nvSpPr>
        <p:spPr bwMode="auto">
          <a:xfrm flipV="1">
            <a:off x="1143000" y="2895600"/>
            <a:ext cx="990600" cy="12954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60" name="Text Box 8"/>
          <p:cNvSpPr txBox="1">
            <a:spLocks noChangeArrowheads="1"/>
          </p:cNvSpPr>
          <p:nvPr/>
        </p:nvSpPr>
        <p:spPr bwMode="auto">
          <a:xfrm>
            <a:off x="2438400" y="990600"/>
            <a:ext cx="2017713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A50021"/>
                </a:solidFill>
                <a:latin typeface="Symbol" charset="2"/>
              </a:rPr>
              <a:t>m</a:t>
            </a:r>
            <a:r>
              <a:rPr lang="en-US" sz="1800" b="1">
                <a:solidFill>
                  <a:srgbClr val="A50021"/>
                </a:solidFill>
              </a:rPr>
              <a:t> Decay Position</a:t>
            </a:r>
          </a:p>
        </p:txBody>
      </p:sp>
      <p:sp>
        <p:nvSpPr>
          <p:cNvPr id="125961" name="Line 9"/>
          <p:cNvSpPr>
            <a:spLocks noChangeShapeType="1"/>
          </p:cNvSpPr>
          <p:nvPr/>
        </p:nvSpPr>
        <p:spPr bwMode="auto">
          <a:xfrm flipH="1">
            <a:off x="2514600" y="1371600"/>
            <a:ext cx="838200" cy="11430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62" name="Text Box 10"/>
          <p:cNvSpPr txBox="1">
            <a:spLocks noChangeArrowheads="1"/>
          </p:cNvSpPr>
          <p:nvPr/>
        </p:nvSpPr>
        <p:spPr bwMode="auto">
          <a:xfrm>
            <a:off x="304800" y="990600"/>
            <a:ext cx="2068513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A50021"/>
                </a:solidFill>
                <a:latin typeface="Symbol" charset="2"/>
              </a:rPr>
              <a:t>m</a:t>
            </a:r>
            <a:r>
              <a:rPr lang="en-US" sz="1800" b="1">
                <a:solidFill>
                  <a:srgbClr val="A50021"/>
                </a:solidFill>
              </a:rPr>
              <a:t>p Diffusion Path</a:t>
            </a:r>
          </a:p>
        </p:txBody>
      </p:sp>
      <p:sp>
        <p:nvSpPr>
          <p:cNvPr id="125963" name="Line 11"/>
          <p:cNvSpPr>
            <a:spLocks noChangeShapeType="1"/>
          </p:cNvSpPr>
          <p:nvPr/>
        </p:nvSpPr>
        <p:spPr bwMode="auto">
          <a:xfrm>
            <a:off x="1447800" y="1371600"/>
            <a:ext cx="838200" cy="12954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64" name="Line 12"/>
          <p:cNvSpPr>
            <a:spLocks noChangeShapeType="1"/>
          </p:cNvSpPr>
          <p:nvPr/>
        </p:nvSpPr>
        <p:spPr bwMode="auto">
          <a:xfrm flipH="1" flipV="1">
            <a:off x="1371600" y="1676400"/>
            <a:ext cx="838200" cy="1066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65" name="Text Box 13"/>
          <p:cNvSpPr txBox="1">
            <a:spLocks noChangeArrowheads="1"/>
          </p:cNvSpPr>
          <p:nvPr/>
        </p:nvSpPr>
        <p:spPr bwMode="auto">
          <a:xfrm>
            <a:off x="120650" y="2362200"/>
            <a:ext cx="1725613" cy="6413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b="1">
                <a:latin typeface="Symbol" charset="2"/>
              </a:rPr>
              <a:t>m</a:t>
            </a:r>
            <a:r>
              <a:rPr lang="en-US" sz="1800" b="1"/>
              <a:t>-e Vertex Cut</a:t>
            </a:r>
          </a:p>
          <a:p>
            <a:pPr eaLnBrk="1" hangingPunct="1"/>
            <a:r>
              <a:rPr lang="en-US" sz="1800" b="1"/>
              <a:t>(b</a:t>
            </a:r>
            <a:r>
              <a:rPr lang="en-US" sz="1800" b="1" baseline="-25000"/>
              <a:t>cut</a:t>
            </a:r>
            <a:r>
              <a:rPr lang="en-US" sz="1800" b="1"/>
              <a:t>)</a:t>
            </a:r>
          </a:p>
        </p:txBody>
      </p:sp>
      <p:pic>
        <p:nvPicPr>
          <p:cNvPr id="125968" name="Picture 16"/>
          <p:cNvPicPr>
            <a:picLocks noChangeAspect="1" noChangeArrowheads="1"/>
          </p:cNvPicPr>
          <p:nvPr/>
        </p:nvPicPr>
        <p:blipFill>
          <a:blip r:embed="rId3"/>
          <a:srcRect t="10593" b="4437"/>
          <a:stretch>
            <a:fillRect/>
          </a:stretch>
        </p:blipFill>
        <p:spPr bwMode="auto">
          <a:xfrm>
            <a:off x="5022850" y="1066800"/>
            <a:ext cx="3789363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5969" name="Text Box 17"/>
          <p:cNvSpPr txBox="1">
            <a:spLocks noChangeArrowheads="1"/>
          </p:cNvSpPr>
          <p:nvPr/>
        </p:nvSpPr>
        <p:spPr bwMode="auto">
          <a:xfrm>
            <a:off x="4876800" y="685800"/>
            <a:ext cx="4079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Impact Parameter Distribution F(b)</a:t>
            </a:r>
          </a:p>
        </p:txBody>
      </p:sp>
      <p:sp>
        <p:nvSpPr>
          <p:cNvPr id="125970" name="Text Box 18"/>
          <p:cNvSpPr txBox="1">
            <a:spLocks noChangeArrowheads="1"/>
          </p:cNvSpPr>
          <p:nvPr/>
        </p:nvSpPr>
        <p:spPr bwMode="auto">
          <a:xfrm>
            <a:off x="7385050" y="4267200"/>
            <a:ext cx="989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b (mm)</a:t>
            </a:r>
          </a:p>
        </p:txBody>
      </p:sp>
      <p:sp>
        <p:nvSpPr>
          <p:cNvPr id="125976" name="Rectangle 24"/>
          <p:cNvSpPr>
            <a:spLocks noChangeArrowheads="1"/>
          </p:cNvSpPr>
          <p:nvPr/>
        </p:nvSpPr>
        <p:spPr bwMode="auto">
          <a:xfrm>
            <a:off x="5445125" y="1066800"/>
            <a:ext cx="3352800" cy="3124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25973" name="Freeform 21"/>
          <p:cNvSpPr>
            <a:spLocks/>
          </p:cNvSpPr>
          <p:nvPr/>
        </p:nvSpPr>
        <p:spPr bwMode="auto">
          <a:xfrm>
            <a:off x="5487988" y="1295400"/>
            <a:ext cx="3309937" cy="2908300"/>
          </a:xfrm>
          <a:custGeom>
            <a:avLst/>
            <a:gdLst/>
            <a:ahLst/>
            <a:cxnLst>
              <a:cxn ang="0">
                <a:pos x="0" y="1880"/>
              </a:cxn>
              <a:cxn ang="0">
                <a:pos x="48" y="1256"/>
              </a:cxn>
              <a:cxn ang="0">
                <a:pos x="96" y="632"/>
              </a:cxn>
              <a:cxn ang="0">
                <a:pos x="144" y="248"/>
              </a:cxn>
              <a:cxn ang="0">
                <a:pos x="192" y="56"/>
              </a:cxn>
              <a:cxn ang="0">
                <a:pos x="240" y="8"/>
              </a:cxn>
              <a:cxn ang="0">
                <a:pos x="288" y="104"/>
              </a:cxn>
              <a:cxn ang="0">
                <a:pos x="336" y="296"/>
              </a:cxn>
              <a:cxn ang="0">
                <a:pos x="384" y="536"/>
              </a:cxn>
              <a:cxn ang="0">
                <a:pos x="480" y="920"/>
              </a:cxn>
              <a:cxn ang="0">
                <a:pos x="624" y="1304"/>
              </a:cxn>
              <a:cxn ang="0">
                <a:pos x="864" y="1592"/>
              </a:cxn>
              <a:cxn ang="0">
                <a:pos x="1392" y="1784"/>
              </a:cxn>
              <a:cxn ang="0">
                <a:pos x="1968" y="1832"/>
              </a:cxn>
            </a:cxnLst>
            <a:rect l="0" t="0" r="r" b="b"/>
            <a:pathLst>
              <a:path w="1968" h="1880">
                <a:moveTo>
                  <a:pt x="0" y="1880"/>
                </a:moveTo>
                <a:cubicBezTo>
                  <a:pt x="16" y="1672"/>
                  <a:pt x="32" y="1464"/>
                  <a:pt x="48" y="1256"/>
                </a:cubicBezTo>
                <a:cubicBezTo>
                  <a:pt x="64" y="1048"/>
                  <a:pt x="80" y="800"/>
                  <a:pt x="96" y="632"/>
                </a:cubicBezTo>
                <a:cubicBezTo>
                  <a:pt x="112" y="464"/>
                  <a:pt x="128" y="344"/>
                  <a:pt x="144" y="248"/>
                </a:cubicBezTo>
                <a:cubicBezTo>
                  <a:pt x="160" y="152"/>
                  <a:pt x="176" y="96"/>
                  <a:pt x="192" y="56"/>
                </a:cubicBezTo>
                <a:cubicBezTo>
                  <a:pt x="208" y="16"/>
                  <a:pt x="224" y="0"/>
                  <a:pt x="240" y="8"/>
                </a:cubicBezTo>
                <a:cubicBezTo>
                  <a:pt x="256" y="16"/>
                  <a:pt x="272" y="56"/>
                  <a:pt x="288" y="104"/>
                </a:cubicBezTo>
                <a:cubicBezTo>
                  <a:pt x="304" y="152"/>
                  <a:pt x="320" y="224"/>
                  <a:pt x="336" y="296"/>
                </a:cubicBezTo>
                <a:cubicBezTo>
                  <a:pt x="352" y="368"/>
                  <a:pt x="360" y="432"/>
                  <a:pt x="384" y="536"/>
                </a:cubicBezTo>
                <a:cubicBezTo>
                  <a:pt x="408" y="640"/>
                  <a:pt x="440" y="792"/>
                  <a:pt x="480" y="920"/>
                </a:cubicBezTo>
                <a:cubicBezTo>
                  <a:pt x="520" y="1048"/>
                  <a:pt x="560" y="1192"/>
                  <a:pt x="624" y="1304"/>
                </a:cubicBezTo>
                <a:cubicBezTo>
                  <a:pt x="688" y="1416"/>
                  <a:pt x="736" y="1512"/>
                  <a:pt x="864" y="1592"/>
                </a:cubicBezTo>
                <a:cubicBezTo>
                  <a:pt x="992" y="1672"/>
                  <a:pt x="1208" y="1744"/>
                  <a:pt x="1392" y="1784"/>
                </a:cubicBezTo>
                <a:cubicBezTo>
                  <a:pt x="1576" y="1824"/>
                  <a:pt x="1772" y="1828"/>
                  <a:pt x="1968" y="1832"/>
                </a:cubicBezTo>
              </a:path>
            </a:pathLst>
          </a:custGeom>
          <a:noFill/>
          <a:ln w="25400">
            <a:solidFill>
              <a:srgbClr val="0000B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74" name="Line 22"/>
          <p:cNvSpPr>
            <a:spLocks noChangeShapeType="1"/>
          </p:cNvSpPr>
          <p:nvPr/>
        </p:nvSpPr>
        <p:spPr bwMode="auto">
          <a:xfrm>
            <a:off x="6816725" y="2667000"/>
            <a:ext cx="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75" name="Text Box 23"/>
          <p:cNvSpPr txBox="1">
            <a:spLocks noChangeArrowheads="1"/>
          </p:cNvSpPr>
          <p:nvPr/>
        </p:nvSpPr>
        <p:spPr bwMode="auto">
          <a:xfrm>
            <a:off x="6588125" y="2209800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</a:t>
            </a:r>
            <a:r>
              <a:rPr lang="en-US" baseline="-25000"/>
              <a:t>cut</a:t>
            </a:r>
            <a:endParaRPr lang="en-US"/>
          </a:p>
        </p:txBody>
      </p:sp>
      <p:sp>
        <p:nvSpPr>
          <p:cNvPr id="125977" name="Freeform 25"/>
          <p:cNvSpPr>
            <a:spLocks/>
          </p:cNvSpPr>
          <p:nvPr/>
        </p:nvSpPr>
        <p:spPr bwMode="auto">
          <a:xfrm>
            <a:off x="5487988" y="1219200"/>
            <a:ext cx="3048000" cy="2984500"/>
          </a:xfrm>
          <a:custGeom>
            <a:avLst/>
            <a:gdLst/>
            <a:ahLst/>
            <a:cxnLst>
              <a:cxn ang="0">
                <a:pos x="0" y="1880"/>
              </a:cxn>
              <a:cxn ang="0">
                <a:pos x="48" y="1256"/>
              </a:cxn>
              <a:cxn ang="0">
                <a:pos x="96" y="632"/>
              </a:cxn>
              <a:cxn ang="0">
                <a:pos x="144" y="248"/>
              </a:cxn>
              <a:cxn ang="0">
                <a:pos x="192" y="56"/>
              </a:cxn>
              <a:cxn ang="0">
                <a:pos x="240" y="8"/>
              </a:cxn>
              <a:cxn ang="0">
                <a:pos x="288" y="104"/>
              </a:cxn>
              <a:cxn ang="0">
                <a:pos x="336" y="296"/>
              </a:cxn>
              <a:cxn ang="0">
                <a:pos x="384" y="536"/>
              </a:cxn>
              <a:cxn ang="0">
                <a:pos x="480" y="920"/>
              </a:cxn>
              <a:cxn ang="0">
                <a:pos x="624" y="1304"/>
              </a:cxn>
              <a:cxn ang="0">
                <a:pos x="864" y="1592"/>
              </a:cxn>
              <a:cxn ang="0">
                <a:pos x="1392" y="1784"/>
              </a:cxn>
              <a:cxn ang="0">
                <a:pos x="1968" y="1832"/>
              </a:cxn>
            </a:cxnLst>
            <a:rect l="0" t="0" r="r" b="b"/>
            <a:pathLst>
              <a:path w="1968" h="1880">
                <a:moveTo>
                  <a:pt x="0" y="1880"/>
                </a:moveTo>
                <a:cubicBezTo>
                  <a:pt x="16" y="1672"/>
                  <a:pt x="32" y="1464"/>
                  <a:pt x="48" y="1256"/>
                </a:cubicBezTo>
                <a:cubicBezTo>
                  <a:pt x="64" y="1048"/>
                  <a:pt x="80" y="800"/>
                  <a:pt x="96" y="632"/>
                </a:cubicBezTo>
                <a:cubicBezTo>
                  <a:pt x="112" y="464"/>
                  <a:pt x="128" y="344"/>
                  <a:pt x="144" y="248"/>
                </a:cubicBezTo>
                <a:cubicBezTo>
                  <a:pt x="160" y="152"/>
                  <a:pt x="176" y="96"/>
                  <a:pt x="192" y="56"/>
                </a:cubicBezTo>
                <a:cubicBezTo>
                  <a:pt x="208" y="16"/>
                  <a:pt x="224" y="0"/>
                  <a:pt x="240" y="8"/>
                </a:cubicBezTo>
                <a:cubicBezTo>
                  <a:pt x="256" y="16"/>
                  <a:pt x="272" y="56"/>
                  <a:pt x="288" y="104"/>
                </a:cubicBezTo>
                <a:cubicBezTo>
                  <a:pt x="304" y="152"/>
                  <a:pt x="320" y="224"/>
                  <a:pt x="336" y="296"/>
                </a:cubicBezTo>
                <a:cubicBezTo>
                  <a:pt x="352" y="368"/>
                  <a:pt x="360" y="432"/>
                  <a:pt x="384" y="536"/>
                </a:cubicBezTo>
                <a:cubicBezTo>
                  <a:pt x="408" y="640"/>
                  <a:pt x="440" y="792"/>
                  <a:pt x="480" y="920"/>
                </a:cubicBezTo>
                <a:cubicBezTo>
                  <a:pt x="520" y="1048"/>
                  <a:pt x="560" y="1192"/>
                  <a:pt x="624" y="1304"/>
                </a:cubicBezTo>
                <a:cubicBezTo>
                  <a:pt x="688" y="1416"/>
                  <a:pt x="736" y="1512"/>
                  <a:pt x="864" y="1592"/>
                </a:cubicBezTo>
                <a:cubicBezTo>
                  <a:pt x="992" y="1672"/>
                  <a:pt x="1208" y="1744"/>
                  <a:pt x="1392" y="1784"/>
                </a:cubicBezTo>
                <a:cubicBezTo>
                  <a:pt x="1576" y="1824"/>
                  <a:pt x="1772" y="1828"/>
                  <a:pt x="1968" y="1832"/>
                </a:cubicBezTo>
              </a:path>
            </a:pathLst>
          </a:custGeom>
          <a:noFill/>
          <a:ln w="25400">
            <a:solidFill>
              <a:srgbClr val="AE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80" name="Text Box 28"/>
          <p:cNvSpPr txBox="1">
            <a:spLocks noChangeArrowheads="1"/>
          </p:cNvSpPr>
          <p:nvPr/>
        </p:nvSpPr>
        <p:spPr bwMode="auto">
          <a:xfrm>
            <a:off x="6511925" y="1066800"/>
            <a:ext cx="189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AE0000"/>
                </a:solidFill>
              </a:rPr>
              <a:t>early decays</a:t>
            </a:r>
          </a:p>
        </p:txBody>
      </p:sp>
      <p:sp>
        <p:nvSpPr>
          <p:cNvPr id="125981" name="Text Box 29"/>
          <p:cNvSpPr txBox="1">
            <a:spLocks noChangeArrowheads="1"/>
          </p:cNvSpPr>
          <p:nvPr/>
        </p:nvSpPr>
        <p:spPr bwMode="auto">
          <a:xfrm>
            <a:off x="6511925" y="1447800"/>
            <a:ext cx="182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B8"/>
                </a:solidFill>
              </a:rPr>
              <a:t>later decays</a:t>
            </a:r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2819400" y="2514600"/>
            <a:ext cx="1711325" cy="1920875"/>
            <a:chOff x="1776" y="1584"/>
            <a:chExt cx="1078" cy="1210"/>
          </a:xfrm>
        </p:grpSpPr>
        <p:sp>
          <p:nvSpPr>
            <p:cNvPr id="125987" name="Line 35"/>
            <p:cNvSpPr>
              <a:spLocks noChangeShapeType="1"/>
            </p:cNvSpPr>
            <p:nvPr/>
          </p:nvSpPr>
          <p:spPr bwMode="auto">
            <a:xfrm rot="3000000">
              <a:off x="1248" y="2208"/>
              <a:ext cx="10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88" name="Line 36"/>
            <p:cNvSpPr>
              <a:spLocks noChangeShapeType="1"/>
            </p:cNvSpPr>
            <p:nvPr/>
          </p:nvSpPr>
          <p:spPr bwMode="auto">
            <a:xfrm rot="3000000">
              <a:off x="1392" y="2112"/>
              <a:ext cx="10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89" name="Line 37"/>
            <p:cNvSpPr>
              <a:spLocks noChangeShapeType="1"/>
            </p:cNvSpPr>
            <p:nvPr/>
          </p:nvSpPr>
          <p:spPr bwMode="auto">
            <a:xfrm rot="19200000">
              <a:off x="2023" y="2468"/>
              <a:ext cx="1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90" name="Text Box 38"/>
            <p:cNvSpPr txBox="1">
              <a:spLocks noChangeArrowheads="1"/>
            </p:cNvSpPr>
            <p:nvPr/>
          </p:nvSpPr>
          <p:spPr bwMode="auto">
            <a:xfrm>
              <a:off x="2160" y="2544"/>
              <a:ext cx="6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b (ideal)</a:t>
              </a:r>
              <a:endParaRPr lang="en-US" sz="2000">
                <a:solidFill>
                  <a:srgbClr val="0000FF"/>
                </a:solidFill>
              </a:endParaRPr>
            </a:p>
          </p:txBody>
        </p:sp>
      </p:grp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2286000" y="1752600"/>
            <a:ext cx="2568575" cy="1190625"/>
            <a:chOff x="1440" y="1104"/>
            <a:chExt cx="1618" cy="750"/>
          </a:xfrm>
        </p:grpSpPr>
        <p:sp>
          <p:nvSpPr>
            <p:cNvPr id="125992" name="Oval 40"/>
            <p:cNvSpPr>
              <a:spLocks noChangeArrowheads="1"/>
            </p:cNvSpPr>
            <p:nvPr/>
          </p:nvSpPr>
          <p:spPr bwMode="auto">
            <a:xfrm>
              <a:off x="1440" y="1104"/>
              <a:ext cx="81" cy="8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AE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96" name="Line 44"/>
            <p:cNvSpPr>
              <a:spLocks noChangeShapeType="1"/>
            </p:cNvSpPr>
            <p:nvPr/>
          </p:nvSpPr>
          <p:spPr bwMode="auto">
            <a:xfrm rot="5820000">
              <a:off x="2112" y="1566"/>
              <a:ext cx="5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97" name="Line 45"/>
            <p:cNvSpPr>
              <a:spLocks noChangeShapeType="1"/>
            </p:cNvSpPr>
            <p:nvPr/>
          </p:nvSpPr>
          <p:spPr bwMode="auto">
            <a:xfrm rot="420000">
              <a:off x="1584" y="1200"/>
              <a:ext cx="92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98" name="Line 46"/>
            <p:cNvSpPr>
              <a:spLocks noChangeShapeType="1"/>
            </p:cNvSpPr>
            <p:nvPr/>
          </p:nvSpPr>
          <p:spPr bwMode="auto">
            <a:xfrm rot="420000">
              <a:off x="1488" y="1824"/>
              <a:ext cx="92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99" name="Text Box 47"/>
            <p:cNvSpPr txBox="1">
              <a:spLocks noChangeArrowheads="1"/>
            </p:cNvSpPr>
            <p:nvPr/>
          </p:nvSpPr>
          <p:spPr bwMode="auto">
            <a:xfrm>
              <a:off x="2400" y="1440"/>
              <a:ext cx="65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b (obs.)</a:t>
              </a:r>
            </a:p>
          </p:txBody>
        </p:sp>
      </p:grpSp>
      <p:sp>
        <p:nvSpPr>
          <p:cNvPr id="126002" name="Freeform 50"/>
          <p:cNvSpPr>
            <a:spLocks/>
          </p:cNvSpPr>
          <p:nvPr/>
        </p:nvSpPr>
        <p:spPr bwMode="auto">
          <a:xfrm>
            <a:off x="5475288" y="1219200"/>
            <a:ext cx="152400" cy="2984500"/>
          </a:xfrm>
          <a:custGeom>
            <a:avLst/>
            <a:gdLst/>
            <a:ahLst/>
            <a:cxnLst>
              <a:cxn ang="0">
                <a:pos x="0" y="1880"/>
              </a:cxn>
              <a:cxn ang="0">
                <a:pos x="48" y="1256"/>
              </a:cxn>
              <a:cxn ang="0">
                <a:pos x="96" y="632"/>
              </a:cxn>
              <a:cxn ang="0">
                <a:pos x="144" y="248"/>
              </a:cxn>
              <a:cxn ang="0">
                <a:pos x="192" y="56"/>
              </a:cxn>
              <a:cxn ang="0">
                <a:pos x="240" y="8"/>
              </a:cxn>
              <a:cxn ang="0">
                <a:pos x="288" y="104"/>
              </a:cxn>
              <a:cxn ang="0">
                <a:pos x="336" y="296"/>
              </a:cxn>
              <a:cxn ang="0">
                <a:pos x="384" y="536"/>
              </a:cxn>
              <a:cxn ang="0">
                <a:pos x="480" y="920"/>
              </a:cxn>
              <a:cxn ang="0">
                <a:pos x="624" y="1304"/>
              </a:cxn>
              <a:cxn ang="0">
                <a:pos x="864" y="1592"/>
              </a:cxn>
              <a:cxn ang="0">
                <a:pos x="1392" y="1784"/>
              </a:cxn>
              <a:cxn ang="0">
                <a:pos x="1968" y="1832"/>
              </a:cxn>
            </a:cxnLst>
            <a:rect l="0" t="0" r="r" b="b"/>
            <a:pathLst>
              <a:path w="1968" h="1880">
                <a:moveTo>
                  <a:pt x="0" y="1880"/>
                </a:moveTo>
                <a:cubicBezTo>
                  <a:pt x="16" y="1672"/>
                  <a:pt x="32" y="1464"/>
                  <a:pt x="48" y="1256"/>
                </a:cubicBezTo>
                <a:cubicBezTo>
                  <a:pt x="64" y="1048"/>
                  <a:pt x="80" y="800"/>
                  <a:pt x="96" y="632"/>
                </a:cubicBezTo>
                <a:cubicBezTo>
                  <a:pt x="112" y="464"/>
                  <a:pt x="128" y="344"/>
                  <a:pt x="144" y="248"/>
                </a:cubicBezTo>
                <a:cubicBezTo>
                  <a:pt x="160" y="152"/>
                  <a:pt x="176" y="96"/>
                  <a:pt x="192" y="56"/>
                </a:cubicBezTo>
                <a:cubicBezTo>
                  <a:pt x="208" y="16"/>
                  <a:pt x="224" y="0"/>
                  <a:pt x="240" y="8"/>
                </a:cubicBezTo>
                <a:cubicBezTo>
                  <a:pt x="256" y="16"/>
                  <a:pt x="272" y="56"/>
                  <a:pt x="288" y="104"/>
                </a:cubicBezTo>
                <a:cubicBezTo>
                  <a:pt x="304" y="152"/>
                  <a:pt x="320" y="224"/>
                  <a:pt x="336" y="296"/>
                </a:cubicBezTo>
                <a:cubicBezTo>
                  <a:pt x="352" y="368"/>
                  <a:pt x="360" y="432"/>
                  <a:pt x="384" y="536"/>
                </a:cubicBezTo>
                <a:cubicBezTo>
                  <a:pt x="408" y="640"/>
                  <a:pt x="440" y="792"/>
                  <a:pt x="480" y="920"/>
                </a:cubicBezTo>
                <a:cubicBezTo>
                  <a:pt x="520" y="1048"/>
                  <a:pt x="560" y="1192"/>
                  <a:pt x="624" y="1304"/>
                </a:cubicBezTo>
                <a:cubicBezTo>
                  <a:pt x="688" y="1416"/>
                  <a:pt x="736" y="1512"/>
                  <a:pt x="864" y="1592"/>
                </a:cubicBezTo>
                <a:cubicBezTo>
                  <a:pt x="992" y="1672"/>
                  <a:pt x="1208" y="1744"/>
                  <a:pt x="1392" y="1784"/>
                </a:cubicBezTo>
                <a:cubicBezTo>
                  <a:pt x="1576" y="1824"/>
                  <a:pt x="1772" y="1828"/>
                  <a:pt x="1968" y="1832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003" name="Text Box 51"/>
          <p:cNvSpPr txBox="1">
            <a:spLocks noChangeArrowheads="1"/>
          </p:cNvSpPr>
          <p:nvPr/>
        </p:nvSpPr>
        <p:spPr bwMode="auto">
          <a:xfrm>
            <a:off x="228600" y="4876800"/>
            <a:ext cx="3276600" cy="1571625"/>
          </a:xfrm>
          <a:prstGeom prst="rect">
            <a:avLst/>
          </a:prstGeom>
          <a:noFill/>
          <a:ln w="19050">
            <a:solidFill>
              <a:srgbClr val="0000B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Later decays are less likely than early decays to pass the impact parameter cut.</a:t>
            </a:r>
          </a:p>
        </p:txBody>
      </p:sp>
      <p:sp>
        <p:nvSpPr>
          <p:cNvPr id="126004" name="Text Box 52"/>
          <p:cNvSpPr txBox="1">
            <a:spLocks noChangeArrowheads="1"/>
          </p:cNvSpPr>
          <p:nvPr/>
        </p:nvSpPr>
        <p:spPr bwMode="auto">
          <a:xfrm>
            <a:off x="3646488" y="4876800"/>
            <a:ext cx="3962400" cy="147732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/>
              <a:t>The effect is calculated based on:</a:t>
            </a:r>
          </a:p>
          <a:p>
            <a:r>
              <a:rPr lang="en-US"/>
              <a:t> 1) the observed F(b),</a:t>
            </a:r>
          </a:p>
          <a:p>
            <a:r>
              <a:rPr lang="en-US"/>
              <a:t> 2) a thermal diffusion model,</a:t>
            </a:r>
          </a:p>
          <a:p>
            <a:r>
              <a:rPr lang="en-US"/>
              <a:t> 3) the requirement of consistency</a:t>
            </a:r>
          </a:p>
          <a:p>
            <a:r>
              <a:rPr lang="en-US"/>
              <a:t>     of the c</a:t>
            </a:r>
            <a:r>
              <a:rPr lang="en-US" baseline="-25000"/>
              <a:t>d</a:t>
            </a:r>
            <a:r>
              <a:rPr lang="en-US"/>
              <a:t> ratio vs. b</a:t>
            </a:r>
            <a:r>
              <a:rPr lang="en-US" baseline="-25000"/>
              <a:t>cut</a:t>
            </a:r>
            <a:r>
              <a:rPr lang="en-US"/>
              <a:t> (prev. slide).</a:t>
            </a:r>
          </a:p>
        </p:txBody>
      </p:sp>
      <p:sp>
        <p:nvSpPr>
          <p:cNvPr id="126005" name="Text Box 53"/>
          <p:cNvSpPr txBox="1">
            <a:spLocks noChangeArrowheads="1"/>
          </p:cNvSpPr>
          <p:nvPr/>
        </p:nvSpPr>
        <p:spPr bwMode="auto">
          <a:xfrm>
            <a:off x="533400" y="609600"/>
            <a:ext cx="216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(electron view)</a:t>
            </a:r>
          </a:p>
        </p:txBody>
      </p:sp>
      <p:sp>
        <p:nvSpPr>
          <p:cNvPr id="126006" name="Freeform 54"/>
          <p:cNvSpPr>
            <a:spLocks/>
          </p:cNvSpPr>
          <p:nvPr/>
        </p:nvSpPr>
        <p:spPr bwMode="auto">
          <a:xfrm>
            <a:off x="2286000" y="2590800"/>
            <a:ext cx="152400" cy="211138"/>
          </a:xfrm>
          <a:custGeom>
            <a:avLst/>
            <a:gdLst/>
            <a:ahLst/>
            <a:cxnLst>
              <a:cxn ang="0">
                <a:pos x="9" y="760"/>
              </a:cxn>
              <a:cxn ang="0">
                <a:pos x="9" y="656"/>
              </a:cxn>
              <a:cxn ang="0">
                <a:pos x="41" y="584"/>
              </a:cxn>
              <a:cxn ang="0">
                <a:pos x="57" y="536"/>
              </a:cxn>
              <a:cxn ang="0">
                <a:pos x="129" y="512"/>
              </a:cxn>
              <a:cxn ang="0">
                <a:pos x="153" y="504"/>
              </a:cxn>
              <a:cxn ang="0">
                <a:pos x="209" y="520"/>
              </a:cxn>
              <a:cxn ang="0">
                <a:pos x="273" y="472"/>
              </a:cxn>
              <a:cxn ang="0">
                <a:pos x="401" y="528"/>
              </a:cxn>
              <a:cxn ang="0">
                <a:pos x="473" y="560"/>
              </a:cxn>
              <a:cxn ang="0">
                <a:pos x="497" y="568"/>
              </a:cxn>
              <a:cxn ang="0">
                <a:pos x="577" y="464"/>
              </a:cxn>
              <a:cxn ang="0">
                <a:pos x="521" y="384"/>
              </a:cxn>
              <a:cxn ang="0">
                <a:pos x="641" y="240"/>
              </a:cxn>
              <a:cxn ang="0">
                <a:pos x="673" y="128"/>
              </a:cxn>
              <a:cxn ang="0">
                <a:pos x="721" y="0"/>
              </a:cxn>
            </a:cxnLst>
            <a:rect l="0" t="0" r="r" b="b"/>
            <a:pathLst>
              <a:path w="721" h="797">
                <a:moveTo>
                  <a:pt x="9" y="760"/>
                </a:moveTo>
                <a:cubicBezTo>
                  <a:pt x="31" y="693"/>
                  <a:pt x="0" y="797"/>
                  <a:pt x="9" y="656"/>
                </a:cubicBezTo>
                <a:cubicBezTo>
                  <a:pt x="12" y="600"/>
                  <a:pt x="24" y="621"/>
                  <a:pt x="41" y="584"/>
                </a:cubicBezTo>
                <a:cubicBezTo>
                  <a:pt x="47" y="568"/>
                  <a:pt x="41" y="541"/>
                  <a:pt x="57" y="536"/>
                </a:cubicBezTo>
                <a:cubicBezTo>
                  <a:pt x="81" y="528"/>
                  <a:pt x="105" y="520"/>
                  <a:pt x="129" y="512"/>
                </a:cubicBezTo>
                <a:cubicBezTo>
                  <a:pt x="137" y="509"/>
                  <a:pt x="153" y="504"/>
                  <a:pt x="153" y="504"/>
                </a:cubicBezTo>
                <a:cubicBezTo>
                  <a:pt x="165" y="540"/>
                  <a:pt x="177" y="540"/>
                  <a:pt x="209" y="520"/>
                </a:cubicBezTo>
                <a:cubicBezTo>
                  <a:pt x="227" y="492"/>
                  <a:pt x="241" y="482"/>
                  <a:pt x="273" y="472"/>
                </a:cubicBezTo>
                <a:cubicBezTo>
                  <a:pt x="316" y="501"/>
                  <a:pt x="350" y="515"/>
                  <a:pt x="401" y="528"/>
                </a:cubicBezTo>
                <a:cubicBezTo>
                  <a:pt x="439" y="553"/>
                  <a:pt x="415" y="540"/>
                  <a:pt x="473" y="560"/>
                </a:cubicBezTo>
                <a:cubicBezTo>
                  <a:pt x="481" y="562"/>
                  <a:pt x="497" y="568"/>
                  <a:pt x="497" y="568"/>
                </a:cubicBezTo>
                <a:cubicBezTo>
                  <a:pt x="578" y="551"/>
                  <a:pt x="554" y="532"/>
                  <a:pt x="577" y="464"/>
                </a:cubicBezTo>
                <a:cubicBezTo>
                  <a:pt x="568" y="405"/>
                  <a:pt x="572" y="401"/>
                  <a:pt x="521" y="384"/>
                </a:cubicBezTo>
                <a:cubicBezTo>
                  <a:pt x="537" y="316"/>
                  <a:pt x="571" y="263"/>
                  <a:pt x="641" y="240"/>
                </a:cubicBezTo>
                <a:cubicBezTo>
                  <a:pt x="663" y="205"/>
                  <a:pt x="664" y="168"/>
                  <a:pt x="673" y="128"/>
                </a:cubicBezTo>
                <a:cubicBezTo>
                  <a:pt x="676" y="90"/>
                  <a:pt x="661" y="0"/>
                  <a:pt x="721" y="0"/>
                </a:cubicBezTo>
              </a:path>
            </a:pathLst>
          </a:custGeom>
          <a:noFill/>
          <a:ln w="19050">
            <a:solidFill>
              <a:srgbClr val="AE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007" name="Oval 55"/>
          <p:cNvSpPr>
            <a:spLocks noChangeArrowheads="1"/>
          </p:cNvSpPr>
          <p:nvPr/>
        </p:nvSpPr>
        <p:spPr bwMode="auto">
          <a:xfrm>
            <a:off x="2209800" y="2743200"/>
            <a:ext cx="76200" cy="76200"/>
          </a:xfrm>
          <a:prstGeom prst="ellipse">
            <a:avLst/>
          </a:prstGeom>
          <a:solidFill>
            <a:srgbClr val="AE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008" name="Oval 56"/>
          <p:cNvSpPr>
            <a:spLocks noChangeArrowheads="1"/>
          </p:cNvSpPr>
          <p:nvPr/>
        </p:nvSpPr>
        <p:spPr bwMode="auto">
          <a:xfrm>
            <a:off x="2438400" y="2514600"/>
            <a:ext cx="76200" cy="76200"/>
          </a:xfrm>
          <a:prstGeom prst="ellipse">
            <a:avLst/>
          </a:prstGeom>
          <a:solidFill>
            <a:srgbClr val="AE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73" grpId="0" animBg="1"/>
      <p:bldP spid="125974" grpId="0" animBg="1"/>
      <p:bldP spid="125975" grpId="0"/>
      <p:bldP spid="125977" grpId="0" animBg="1"/>
      <p:bldP spid="125980" grpId="0"/>
      <p:bldP spid="125981" grpId="0"/>
      <p:bldP spid="126002" grpId="0" animBg="1"/>
      <p:bldP spid="126003" grpId="0" animBg="1"/>
      <p:bldP spid="12600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EC61-1686-2547-813E-FB4DE7AF10B3}" type="slidenum">
              <a:rPr lang="en-US"/>
              <a:pPr/>
              <a:t>16</a:t>
            </a:fld>
            <a:endParaRPr lang="en-US"/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676400"/>
            <a:ext cx="8305800" cy="914400"/>
          </a:xfrm>
        </p:spPr>
        <p:txBody>
          <a:bodyPr/>
          <a:lstStyle/>
          <a:p>
            <a:r>
              <a:rPr lang="en-US" sz="5400">
                <a:solidFill>
                  <a:schemeClr val="tx1"/>
                </a:solidFill>
              </a:rPr>
              <a:t>Consistency Checks</a:t>
            </a:r>
            <a:endParaRPr lang="en-US"/>
          </a:p>
        </p:txBody>
      </p:sp>
      <p:sp>
        <p:nvSpPr>
          <p:cNvPr id="128006" name="Text Box 6"/>
          <p:cNvSpPr txBox="1">
            <a:spLocks noChangeArrowheads="1"/>
          </p:cNvSpPr>
          <p:nvPr/>
        </p:nvSpPr>
        <p:spPr bwMode="auto">
          <a:xfrm>
            <a:off x="838200" y="3048000"/>
            <a:ext cx="76358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3200"/>
              <a:t> lifetime vs. variations in parameters not expected to change the results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DFEB-47FD-C545-BD9B-906A4826BA5D}" type="slidenum">
              <a:rPr lang="en-US"/>
              <a:pPr/>
              <a:t>17</a:t>
            </a:fld>
            <a:endParaRPr lang="en-US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Lifetime vs eSC segment</a:t>
            </a:r>
          </a:p>
        </p:txBody>
      </p:sp>
      <p:pic>
        <p:nvPicPr>
          <p:cNvPr id="136196" name="Picture 4" descr="thesisC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0600"/>
            <a:ext cx="6324600" cy="4678363"/>
          </a:xfrm>
          <a:prstGeom prst="rect">
            <a:avLst/>
          </a:prstGeom>
          <a:noFill/>
        </p:spPr>
      </p:pic>
      <p:sp>
        <p:nvSpPr>
          <p:cNvPr id="136202" name="Text Box 10"/>
          <p:cNvSpPr txBox="1">
            <a:spLocks noChangeArrowheads="1"/>
          </p:cNvSpPr>
          <p:nvPr/>
        </p:nvSpPr>
        <p:spPr bwMode="auto">
          <a:xfrm>
            <a:off x="6934200" y="4343400"/>
            <a:ext cx="16748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Beam view</a:t>
            </a:r>
          </a:p>
          <a:p>
            <a:r>
              <a:rPr lang="en-US"/>
              <a:t>of MuCap</a:t>
            </a:r>
          </a:p>
          <a:p>
            <a:r>
              <a:rPr lang="en-US"/>
              <a:t>detector</a:t>
            </a:r>
          </a:p>
        </p:txBody>
      </p:sp>
      <p:sp>
        <p:nvSpPr>
          <p:cNvPr id="136203" name="Text Box 11"/>
          <p:cNvSpPr txBox="1">
            <a:spLocks noChangeArrowheads="1"/>
          </p:cNvSpPr>
          <p:nvPr/>
        </p:nvSpPr>
        <p:spPr bwMode="auto">
          <a:xfrm>
            <a:off x="7239000" y="1066800"/>
            <a:ext cx="77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eSC</a:t>
            </a:r>
          </a:p>
        </p:txBody>
      </p:sp>
      <p:pic>
        <p:nvPicPr>
          <p:cNvPr id="136208" name="Picture 16" descr="beam_view"/>
          <p:cNvPicPr>
            <a:picLocks noChangeAspect="1" noChangeArrowheads="1"/>
          </p:cNvPicPr>
          <p:nvPr/>
        </p:nvPicPr>
        <p:blipFill>
          <a:blip r:embed="rId4"/>
          <a:srcRect l="13412" t="13145" r="11856" b="13435"/>
          <a:stretch>
            <a:fillRect/>
          </a:stretch>
        </p:blipFill>
        <p:spPr bwMode="auto">
          <a:xfrm>
            <a:off x="6172200" y="1524000"/>
            <a:ext cx="2971800" cy="2819400"/>
          </a:xfrm>
          <a:prstGeom prst="rect">
            <a:avLst/>
          </a:prstGeom>
          <a:noFill/>
        </p:spPr>
      </p:pic>
      <p:sp>
        <p:nvSpPr>
          <p:cNvPr id="136209" name="Line 17"/>
          <p:cNvSpPr>
            <a:spLocks noChangeShapeType="1"/>
          </p:cNvSpPr>
          <p:nvPr/>
        </p:nvSpPr>
        <p:spPr bwMode="auto">
          <a:xfrm>
            <a:off x="1371600" y="53340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210" name="Text Box 18"/>
          <p:cNvSpPr txBox="1">
            <a:spLocks noChangeArrowheads="1"/>
          </p:cNvSpPr>
          <p:nvPr/>
        </p:nvSpPr>
        <p:spPr bwMode="auto">
          <a:xfrm>
            <a:off x="457200" y="5867400"/>
            <a:ext cx="1905000" cy="8477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Sum over all segments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0B5F7-2A6C-F240-9FEA-052A69588120}" type="slidenum">
              <a:rPr lang="en-US"/>
              <a:pPr/>
              <a:t>18</a:t>
            </a:fld>
            <a:endParaRPr lang="en-US"/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algn="l"/>
            <a:r>
              <a:rPr lang="en-US"/>
              <a:t>Lifetime vs. Non-Overlapping Fiducial Volume Shell</a:t>
            </a:r>
          </a:p>
        </p:txBody>
      </p:sp>
      <p:pic>
        <p:nvPicPr>
          <p:cNvPr id="137226" name="Picture 10" descr="thesisC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2800"/>
            <a:ext cx="9056688" cy="3505200"/>
          </a:xfrm>
          <a:prstGeom prst="rect">
            <a:avLst/>
          </a:prstGeom>
          <a:noFill/>
        </p:spPr>
      </p:pic>
      <p:sp>
        <p:nvSpPr>
          <p:cNvPr id="137221" name="Line 5"/>
          <p:cNvSpPr>
            <a:spLocks noChangeShapeType="1"/>
          </p:cNvSpPr>
          <p:nvPr/>
        </p:nvSpPr>
        <p:spPr bwMode="auto">
          <a:xfrm flipH="1">
            <a:off x="2046288" y="5562600"/>
            <a:ext cx="6553200" cy="0"/>
          </a:xfrm>
          <a:prstGeom prst="line">
            <a:avLst/>
          </a:prstGeom>
          <a:noFill/>
          <a:ln w="41275">
            <a:solidFill>
              <a:srgbClr val="008000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223" name="Text Box 7"/>
          <p:cNvSpPr txBox="1">
            <a:spLocks noChangeArrowheads="1"/>
          </p:cNvSpPr>
          <p:nvPr/>
        </p:nvSpPr>
        <p:spPr bwMode="auto">
          <a:xfrm>
            <a:off x="2960688" y="5105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2A6C00"/>
                </a:solidFill>
              </a:rPr>
              <a:t>Included in standard fiducial cut</a:t>
            </a:r>
          </a:p>
        </p:txBody>
      </p:sp>
      <p:sp>
        <p:nvSpPr>
          <p:cNvPr id="137237" name="Rectangle 21"/>
          <p:cNvSpPr>
            <a:spLocks noChangeArrowheads="1"/>
          </p:cNvSpPr>
          <p:nvPr/>
        </p:nvSpPr>
        <p:spPr bwMode="auto">
          <a:xfrm>
            <a:off x="1328738" y="3733800"/>
            <a:ext cx="685800" cy="2590800"/>
          </a:xfrm>
          <a:prstGeom prst="rect">
            <a:avLst/>
          </a:prstGeom>
          <a:noFill/>
          <a:ln w="57150">
            <a:solidFill>
              <a:srgbClr val="0000B8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238" name="Rectangle 22"/>
          <p:cNvSpPr>
            <a:spLocks noChangeArrowheads="1"/>
          </p:cNvSpPr>
          <p:nvPr/>
        </p:nvSpPr>
        <p:spPr bwMode="auto">
          <a:xfrm>
            <a:off x="2046288" y="3733800"/>
            <a:ext cx="6553200" cy="2590800"/>
          </a:xfrm>
          <a:prstGeom prst="rect">
            <a:avLst/>
          </a:prstGeom>
          <a:noFill/>
          <a:ln w="57150">
            <a:solidFill>
              <a:srgbClr val="2A6C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3124200" y="1447800"/>
            <a:ext cx="5715000" cy="2127250"/>
            <a:chOff x="1344" y="2640"/>
            <a:chExt cx="4272" cy="1638"/>
          </a:xfrm>
        </p:grpSpPr>
        <p:pic>
          <p:nvPicPr>
            <p:cNvPr id="137229" name="Picture 13" descr="vol_shell1"/>
            <p:cNvPicPr>
              <a:picLocks noChangeAspect="1" noChangeArrowheads="1"/>
            </p:cNvPicPr>
            <p:nvPr/>
          </p:nvPicPr>
          <p:blipFill>
            <a:blip r:embed="rId4"/>
            <a:srcRect l="19652" t="37428" r="19650" b="37428"/>
            <a:stretch>
              <a:fillRect/>
            </a:stretch>
          </p:blipFill>
          <p:spPr bwMode="auto">
            <a:xfrm rot="-5400000">
              <a:off x="1253" y="3019"/>
              <a:ext cx="1104" cy="441"/>
            </a:xfrm>
            <a:prstGeom prst="rect">
              <a:avLst/>
            </a:prstGeom>
            <a:noFill/>
          </p:spPr>
        </p:pic>
        <p:pic>
          <p:nvPicPr>
            <p:cNvPr id="137230" name="Picture 14" descr="vol_shell10"/>
            <p:cNvPicPr>
              <a:picLocks noChangeAspect="1" noChangeArrowheads="1"/>
            </p:cNvPicPr>
            <p:nvPr/>
          </p:nvPicPr>
          <p:blipFill>
            <a:blip r:embed="rId5"/>
            <a:srcRect l="19652" t="37428" r="19650" b="37428"/>
            <a:stretch>
              <a:fillRect/>
            </a:stretch>
          </p:blipFill>
          <p:spPr bwMode="auto">
            <a:xfrm rot="-5400000">
              <a:off x="4805" y="3019"/>
              <a:ext cx="1104" cy="441"/>
            </a:xfrm>
            <a:prstGeom prst="rect">
              <a:avLst/>
            </a:prstGeom>
            <a:noFill/>
          </p:spPr>
        </p:pic>
        <p:pic>
          <p:nvPicPr>
            <p:cNvPr id="137231" name="Picture 15" descr="vol_shell5"/>
            <p:cNvPicPr>
              <a:picLocks noChangeAspect="1" noChangeArrowheads="1"/>
            </p:cNvPicPr>
            <p:nvPr/>
          </p:nvPicPr>
          <p:blipFill>
            <a:blip r:embed="rId6"/>
            <a:srcRect l="19652" t="37428" r="19650" b="37428"/>
            <a:stretch>
              <a:fillRect/>
            </a:stretch>
          </p:blipFill>
          <p:spPr bwMode="auto">
            <a:xfrm rot="-5400000">
              <a:off x="2981" y="3019"/>
              <a:ext cx="1104" cy="441"/>
            </a:xfrm>
            <a:prstGeom prst="rect">
              <a:avLst/>
            </a:prstGeom>
            <a:noFill/>
          </p:spPr>
        </p:pic>
        <p:pic>
          <p:nvPicPr>
            <p:cNvPr id="137232" name="Picture 16" descr="vol_shell3"/>
            <p:cNvPicPr>
              <a:picLocks noChangeAspect="1" noChangeArrowheads="1"/>
            </p:cNvPicPr>
            <p:nvPr/>
          </p:nvPicPr>
          <p:blipFill>
            <a:blip r:embed="rId7"/>
            <a:srcRect l="19652" t="37428" r="19650" b="37428"/>
            <a:stretch>
              <a:fillRect/>
            </a:stretch>
          </p:blipFill>
          <p:spPr bwMode="auto">
            <a:xfrm rot="-5400000">
              <a:off x="2117" y="3019"/>
              <a:ext cx="1104" cy="441"/>
            </a:xfrm>
            <a:prstGeom prst="rect">
              <a:avLst/>
            </a:prstGeom>
            <a:noFill/>
          </p:spPr>
        </p:pic>
        <p:pic>
          <p:nvPicPr>
            <p:cNvPr id="137233" name="Picture 17" descr="vol_shell7"/>
            <p:cNvPicPr>
              <a:picLocks noChangeAspect="1" noChangeArrowheads="1"/>
            </p:cNvPicPr>
            <p:nvPr/>
          </p:nvPicPr>
          <p:blipFill>
            <a:blip r:embed="rId8"/>
            <a:srcRect l="19652" t="37428" r="19650" b="37428"/>
            <a:stretch>
              <a:fillRect/>
            </a:stretch>
          </p:blipFill>
          <p:spPr bwMode="auto">
            <a:xfrm rot="-5400000">
              <a:off x="3893" y="3019"/>
              <a:ext cx="1104" cy="441"/>
            </a:xfrm>
            <a:prstGeom prst="rect">
              <a:avLst/>
            </a:prstGeom>
            <a:noFill/>
          </p:spPr>
        </p:pic>
        <p:sp>
          <p:nvSpPr>
            <p:cNvPr id="137239" name="Line 23"/>
            <p:cNvSpPr>
              <a:spLocks noChangeShapeType="1"/>
            </p:cNvSpPr>
            <p:nvPr/>
          </p:nvSpPr>
          <p:spPr bwMode="auto">
            <a:xfrm flipV="1">
              <a:off x="1536" y="2736"/>
              <a:ext cx="0" cy="10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240" name="Text Box 24"/>
            <p:cNvSpPr txBox="1">
              <a:spLocks noChangeArrowheads="1"/>
            </p:cNvSpPr>
            <p:nvPr/>
          </p:nvSpPr>
          <p:spPr bwMode="auto">
            <a:xfrm>
              <a:off x="1344" y="2737"/>
              <a:ext cx="252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z</a:t>
              </a:r>
            </a:p>
          </p:txBody>
        </p:sp>
        <p:sp>
          <p:nvSpPr>
            <p:cNvPr id="137241" name="Line 25"/>
            <p:cNvSpPr>
              <a:spLocks noChangeShapeType="1"/>
            </p:cNvSpPr>
            <p:nvPr/>
          </p:nvSpPr>
          <p:spPr bwMode="auto">
            <a:xfrm flipV="1">
              <a:off x="1536" y="3792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242" name="Text Box 26"/>
            <p:cNvSpPr txBox="1">
              <a:spLocks noChangeArrowheads="1"/>
            </p:cNvSpPr>
            <p:nvPr/>
          </p:nvSpPr>
          <p:spPr bwMode="auto">
            <a:xfrm>
              <a:off x="1920" y="3744"/>
              <a:ext cx="251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y</a:t>
              </a:r>
            </a:p>
          </p:txBody>
        </p:sp>
        <p:sp>
          <p:nvSpPr>
            <p:cNvPr id="137243" name="Text Box 27"/>
            <p:cNvSpPr txBox="1">
              <a:spLocks noChangeArrowheads="1"/>
            </p:cNvSpPr>
            <p:nvPr/>
          </p:nvSpPr>
          <p:spPr bwMode="auto">
            <a:xfrm>
              <a:off x="1440" y="3973"/>
              <a:ext cx="4137" cy="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Example TPC fiducial volume shells (</a:t>
              </a:r>
              <a:r>
                <a:rPr lang="en-US" sz="2000">
                  <a:solidFill>
                    <a:srgbClr val="AE0000"/>
                  </a:solidFill>
                </a:rPr>
                <a:t>red areas</a:t>
              </a:r>
              <a:r>
                <a:rPr lang="en-US" sz="2000"/>
                <a:t>)</a:t>
              </a:r>
              <a:endParaRPr lang="en-US" sz="2000">
                <a:solidFill>
                  <a:srgbClr val="AE0000"/>
                </a:solidFill>
              </a:endParaRPr>
            </a:p>
          </p:txBody>
        </p:sp>
        <p:sp>
          <p:nvSpPr>
            <p:cNvPr id="137244" name="Rectangle 28"/>
            <p:cNvSpPr>
              <a:spLocks noChangeArrowheads="1"/>
            </p:cNvSpPr>
            <p:nvPr/>
          </p:nvSpPr>
          <p:spPr bwMode="auto">
            <a:xfrm>
              <a:off x="1344" y="2640"/>
              <a:ext cx="4272" cy="158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7236" name="Text Box 20"/>
          <p:cNvSpPr txBox="1">
            <a:spLocks noChangeArrowheads="1"/>
          </p:cNvSpPr>
          <p:nvPr/>
        </p:nvSpPr>
        <p:spPr bwMode="auto">
          <a:xfrm>
            <a:off x="152400" y="2286000"/>
            <a:ext cx="2586038" cy="727075"/>
          </a:xfrm>
          <a:prstGeom prst="rect">
            <a:avLst/>
          </a:prstGeom>
          <a:noFill/>
          <a:ln w="25400">
            <a:solidFill>
              <a:srgbClr val="0000B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00B8"/>
                </a:solidFill>
              </a:rPr>
              <a:t>outside the standard fiducial cut</a:t>
            </a:r>
          </a:p>
        </p:txBody>
      </p:sp>
      <p:sp>
        <p:nvSpPr>
          <p:cNvPr id="137247" name="Line 31"/>
          <p:cNvSpPr>
            <a:spLocks noChangeShapeType="1"/>
          </p:cNvSpPr>
          <p:nvPr/>
        </p:nvSpPr>
        <p:spPr bwMode="auto">
          <a:xfrm>
            <a:off x="1676400" y="2971800"/>
            <a:ext cx="0" cy="685800"/>
          </a:xfrm>
          <a:prstGeom prst="line">
            <a:avLst/>
          </a:prstGeom>
          <a:noFill/>
          <a:ln w="38100">
            <a:solidFill>
              <a:srgbClr val="0000B8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250" name="Rectangle 34"/>
          <p:cNvSpPr>
            <a:spLocks noChangeArrowheads="1"/>
          </p:cNvSpPr>
          <p:nvPr/>
        </p:nvSpPr>
        <p:spPr bwMode="auto">
          <a:xfrm>
            <a:off x="685800" y="6361113"/>
            <a:ext cx="8001000" cy="209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248" name="Text Box 32"/>
          <p:cNvSpPr txBox="1">
            <a:spLocks noChangeArrowheads="1"/>
          </p:cNvSpPr>
          <p:nvPr/>
        </p:nvSpPr>
        <p:spPr bwMode="auto">
          <a:xfrm>
            <a:off x="1295400" y="6296025"/>
            <a:ext cx="763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outer</a:t>
            </a:r>
          </a:p>
        </p:txBody>
      </p:sp>
      <p:sp>
        <p:nvSpPr>
          <p:cNvPr id="137251" name="Text Box 35"/>
          <p:cNvSpPr txBox="1">
            <a:spLocks noChangeArrowheads="1"/>
          </p:cNvSpPr>
          <p:nvPr/>
        </p:nvSpPr>
        <p:spPr bwMode="auto">
          <a:xfrm>
            <a:off x="7924800" y="6288088"/>
            <a:ext cx="749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inner</a:t>
            </a:r>
          </a:p>
        </p:txBody>
      </p:sp>
      <p:sp>
        <p:nvSpPr>
          <p:cNvPr id="137252" name="Line 36"/>
          <p:cNvSpPr>
            <a:spLocks noChangeShapeType="1"/>
          </p:cNvSpPr>
          <p:nvPr/>
        </p:nvSpPr>
        <p:spPr bwMode="auto">
          <a:xfrm>
            <a:off x="2133600" y="6477000"/>
            <a:ext cx="5791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253" name="Text Box 37"/>
          <p:cNvSpPr txBox="1">
            <a:spLocks noChangeArrowheads="1"/>
          </p:cNvSpPr>
          <p:nvPr/>
        </p:nvSpPr>
        <p:spPr bwMode="auto">
          <a:xfrm>
            <a:off x="3124200" y="1066800"/>
            <a:ext cx="763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outer</a:t>
            </a:r>
          </a:p>
        </p:txBody>
      </p:sp>
      <p:sp>
        <p:nvSpPr>
          <p:cNvPr id="137254" name="Text Box 38"/>
          <p:cNvSpPr txBox="1">
            <a:spLocks noChangeArrowheads="1"/>
          </p:cNvSpPr>
          <p:nvPr/>
        </p:nvSpPr>
        <p:spPr bwMode="auto">
          <a:xfrm>
            <a:off x="8077200" y="1066800"/>
            <a:ext cx="749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inner</a:t>
            </a:r>
          </a:p>
        </p:txBody>
      </p:sp>
      <p:sp>
        <p:nvSpPr>
          <p:cNvPr id="137255" name="Line 39"/>
          <p:cNvSpPr>
            <a:spLocks noChangeShapeType="1"/>
          </p:cNvSpPr>
          <p:nvPr/>
        </p:nvSpPr>
        <p:spPr bwMode="auto">
          <a:xfrm flipV="1">
            <a:off x="3886200" y="1295400"/>
            <a:ext cx="419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87B9-1E5C-C040-8D83-BFB03978467A}" type="slidenum">
              <a:rPr lang="en-US"/>
              <a:pPr/>
              <a:t>19</a:t>
            </a:fld>
            <a:endParaRPr lang="en-US"/>
          </a:p>
        </p:txBody>
      </p:sp>
      <p:pic>
        <p:nvPicPr>
          <p:cNvPr id="138244" name="Picture 4" descr="thesisC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457200"/>
            <a:ext cx="6400800" cy="4371975"/>
          </a:xfrm>
          <a:prstGeom prst="rect">
            <a:avLst/>
          </a:prstGeom>
          <a:noFill/>
        </p:spPr>
      </p:pic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Fit Start Time Scan</a:t>
            </a:r>
          </a:p>
        </p:txBody>
      </p:sp>
      <p:pic>
        <p:nvPicPr>
          <p:cNvPr id="138245" name="Picture 5" descr="thesisC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3581400"/>
            <a:ext cx="64770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B6D2-3564-7440-AEC3-AC2128F1C4C4}" type="slidenum">
              <a:rPr lang="en-US"/>
              <a:pPr/>
              <a:t>2</a:t>
            </a:fld>
            <a:endParaRPr lang="en-US"/>
          </a:p>
        </p:txBody>
      </p:sp>
      <p:sp>
        <p:nvSpPr>
          <p:cNvPr id="93208" name="Rectangle 24"/>
          <p:cNvSpPr>
            <a:spLocks noChangeArrowheads="1"/>
          </p:cNvSpPr>
          <p:nvPr/>
        </p:nvSpPr>
        <p:spPr bwMode="auto">
          <a:xfrm>
            <a:off x="3429000" y="1905000"/>
            <a:ext cx="2362200" cy="1295400"/>
          </a:xfrm>
          <a:prstGeom prst="rect">
            <a:avLst/>
          </a:prstGeom>
          <a:solidFill>
            <a:srgbClr val="AE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33350"/>
            <a:ext cx="8001000" cy="628650"/>
          </a:xfrm>
        </p:spPr>
        <p:txBody>
          <a:bodyPr/>
          <a:lstStyle/>
          <a:p>
            <a:r>
              <a:rPr lang="en-US"/>
              <a:t>Experimental Challenges</a:t>
            </a:r>
          </a:p>
        </p:txBody>
      </p:sp>
      <p:sp>
        <p:nvSpPr>
          <p:cNvPr id="93202" name="Rectangle 18"/>
          <p:cNvSpPr>
            <a:spLocks noChangeArrowheads="1"/>
          </p:cNvSpPr>
          <p:nvPr/>
        </p:nvSpPr>
        <p:spPr bwMode="auto">
          <a:xfrm>
            <a:off x="609600" y="3886200"/>
            <a:ext cx="8001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solidFill>
                  <a:schemeClr val="tx2"/>
                </a:solidFill>
              </a:rPr>
              <a:t>2) H</a:t>
            </a:r>
            <a:r>
              <a:rPr lang="en-US" baseline="-25000" dirty="0">
                <a:solidFill>
                  <a:schemeClr val="tx2"/>
                </a:solidFill>
              </a:rPr>
              <a:t>2</a:t>
            </a:r>
            <a:r>
              <a:rPr lang="en-US" dirty="0">
                <a:solidFill>
                  <a:schemeClr val="tx2"/>
                </a:solidFill>
              </a:rPr>
              <a:t> must be pure chemically (</a:t>
            </a:r>
            <a:r>
              <a:rPr lang="en-US" dirty="0" err="1">
                <a:solidFill>
                  <a:schemeClr val="tx2"/>
                </a:solidFill>
              </a:rPr>
              <a:t>c</a:t>
            </a:r>
            <a:r>
              <a:rPr lang="en-US" baseline="-25000" dirty="0" err="1">
                <a:solidFill>
                  <a:schemeClr val="tx2"/>
                </a:solidFill>
              </a:rPr>
              <a:t>O</a:t>
            </a:r>
            <a:r>
              <a:rPr lang="en-US" dirty="0" err="1">
                <a:solidFill>
                  <a:schemeClr val="tx2"/>
                </a:solidFill>
              </a:rPr>
              <a:t>,c</a:t>
            </a:r>
            <a:r>
              <a:rPr lang="en-US" baseline="-25000" dirty="0" err="1">
                <a:solidFill>
                  <a:schemeClr val="tx2"/>
                </a:solidFill>
              </a:rPr>
              <a:t>N</a:t>
            </a:r>
            <a:r>
              <a:rPr lang="en-US" baseline="-25000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&lt; 10 ppb) and </a:t>
            </a:r>
            <a:r>
              <a:rPr lang="en-US" dirty="0" err="1">
                <a:solidFill>
                  <a:schemeClr val="tx2"/>
                </a:solidFill>
              </a:rPr>
              <a:t>isotopically</a:t>
            </a:r>
            <a:r>
              <a:rPr lang="en-US" dirty="0">
                <a:solidFill>
                  <a:schemeClr val="tx2"/>
                </a:solidFill>
              </a:rPr>
              <a:t> (</a:t>
            </a:r>
            <a:r>
              <a:rPr lang="en-US" dirty="0" err="1">
                <a:solidFill>
                  <a:schemeClr val="tx2"/>
                </a:solidFill>
              </a:rPr>
              <a:t>c</a:t>
            </a:r>
            <a:r>
              <a:rPr lang="en-US" baseline="-25000" dirty="0" err="1">
                <a:solidFill>
                  <a:schemeClr val="tx2"/>
                </a:solidFill>
              </a:rPr>
              <a:t>d</a:t>
            </a:r>
            <a:r>
              <a:rPr lang="en-US" dirty="0">
                <a:solidFill>
                  <a:schemeClr val="tx2"/>
                </a:solidFill>
              </a:rPr>
              <a:t> &lt; 1 </a:t>
            </a:r>
            <a:r>
              <a:rPr lang="en-US" dirty="0" err="1">
                <a:solidFill>
                  <a:schemeClr val="tx2"/>
                </a:solidFill>
              </a:rPr>
              <a:t>ppm</a:t>
            </a:r>
            <a:r>
              <a:rPr lang="en-US" dirty="0">
                <a:solidFill>
                  <a:schemeClr val="tx2"/>
                </a:solidFill>
              </a:rPr>
              <a:t>).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3) All neutral final state of </a:t>
            </a:r>
            <a:r>
              <a:rPr lang="en-US" dirty="0" err="1">
                <a:solidFill>
                  <a:schemeClr val="tx2"/>
                </a:solidFill>
              </a:rPr>
              <a:t>muon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capture is </a:t>
            </a:r>
            <a:r>
              <a:rPr lang="en-US" dirty="0">
                <a:solidFill>
                  <a:schemeClr val="tx2"/>
                </a:solidFill>
              </a:rPr>
              <a:t>difficult to detect (</a:t>
            </a:r>
            <a:r>
              <a:rPr lang="en-US" dirty="0">
                <a:solidFill>
                  <a:srgbClr val="AE0000"/>
                </a:solidFill>
              </a:rPr>
              <a:t>would require absolute calibration of neutron detectors, accurate subtraction </a:t>
            </a:r>
            <a:r>
              <a:rPr lang="en-US" dirty="0" smtClean="0">
                <a:solidFill>
                  <a:srgbClr val="AE0000"/>
                </a:solidFill>
              </a:rPr>
              <a:t>of backgrounds</a:t>
            </a:r>
            <a:r>
              <a:rPr lang="en-US" dirty="0">
                <a:solidFill>
                  <a:schemeClr val="tx2"/>
                </a:solidFill>
              </a:rPr>
              <a:t>).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93205" name="Rectangle 21"/>
          <p:cNvSpPr>
            <a:spLocks noChangeArrowheads="1"/>
          </p:cNvSpPr>
          <p:nvPr/>
        </p:nvSpPr>
        <p:spPr bwMode="auto">
          <a:xfrm>
            <a:off x="533400" y="609600"/>
            <a:ext cx="8001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solidFill>
                  <a:schemeClr val="tx2"/>
                </a:solidFill>
              </a:rPr>
              <a:t>1) Unambiguous interpretation requires low-density hydrogen target to reduce </a:t>
            </a:r>
            <a:r>
              <a:rPr lang="en-US">
                <a:solidFill>
                  <a:schemeClr val="tx2"/>
                </a:solidFill>
                <a:latin typeface="Symbol" charset="2"/>
                <a:sym typeface="Symbol" charset="2"/>
              </a:rPr>
              <a:t></a:t>
            </a:r>
            <a:r>
              <a:rPr lang="en-US">
                <a:solidFill>
                  <a:schemeClr val="tx2"/>
                </a:solidFill>
              </a:rPr>
              <a:t>-molecular formation.</a:t>
            </a:r>
            <a:endParaRPr lang="en-US" sz="2800">
              <a:solidFill>
                <a:schemeClr val="tx2"/>
              </a:solidFill>
            </a:endParaRPr>
          </a:p>
        </p:txBody>
      </p:sp>
      <p:sp>
        <p:nvSpPr>
          <p:cNvPr id="93206" name="Text Box 22"/>
          <p:cNvSpPr txBox="1">
            <a:spLocks noChangeArrowheads="1"/>
          </p:cNvSpPr>
          <p:nvPr/>
        </p:nvSpPr>
        <p:spPr bwMode="auto">
          <a:xfrm>
            <a:off x="5867400" y="1371600"/>
            <a:ext cx="2057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2A6C00"/>
                </a:solidFill>
                <a:latin typeface="Symbol" charset="2"/>
                <a:sym typeface="Symbol" charset="2"/>
              </a:rPr>
              <a:t></a:t>
            </a:r>
            <a:r>
              <a:rPr lang="en-US" sz="2000">
                <a:solidFill>
                  <a:srgbClr val="2A6C00"/>
                </a:solidFill>
              </a:rPr>
              <a:t>p diffusion into Z &gt; 1 material.</a:t>
            </a:r>
          </a:p>
        </p:txBody>
      </p:sp>
      <p:sp>
        <p:nvSpPr>
          <p:cNvPr id="93207" name="Rectangle 23"/>
          <p:cNvSpPr>
            <a:spLocks noChangeArrowheads="1"/>
          </p:cNvSpPr>
          <p:nvPr/>
        </p:nvSpPr>
        <p:spPr bwMode="auto">
          <a:xfrm>
            <a:off x="3429000" y="1905000"/>
            <a:ext cx="2362200" cy="1295400"/>
          </a:xfrm>
          <a:prstGeom prst="rect">
            <a:avLst/>
          </a:prstGeom>
          <a:solidFill>
            <a:srgbClr val="E3958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211" name="Text Box 27"/>
          <p:cNvSpPr txBox="1">
            <a:spLocks noChangeArrowheads="1"/>
          </p:cNvSpPr>
          <p:nvPr/>
        </p:nvSpPr>
        <p:spPr bwMode="auto">
          <a:xfrm>
            <a:off x="2346325" y="2103438"/>
            <a:ext cx="33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Symbol" charset="2"/>
                <a:sym typeface="Symbol" charset="2"/>
              </a:rPr>
              <a:t></a:t>
            </a:r>
            <a:endParaRPr lang="en-US" sz="2000"/>
          </a:p>
        </p:txBody>
      </p:sp>
      <p:sp>
        <p:nvSpPr>
          <p:cNvPr id="93212" name="Line 28"/>
          <p:cNvSpPr>
            <a:spLocks noChangeShapeType="1"/>
          </p:cNvSpPr>
          <p:nvPr/>
        </p:nvSpPr>
        <p:spPr bwMode="auto">
          <a:xfrm>
            <a:off x="2057400" y="2514600"/>
            <a:ext cx="1295400" cy="0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222" name="Rectangle 38"/>
          <p:cNvSpPr>
            <a:spLocks noChangeArrowheads="1"/>
          </p:cNvSpPr>
          <p:nvPr/>
        </p:nvSpPr>
        <p:spPr bwMode="auto">
          <a:xfrm>
            <a:off x="3505200" y="1981200"/>
            <a:ext cx="2209800" cy="1143000"/>
          </a:xfrm>
          <a:prstGeom prst="rect">
            <a:avLst/>
          </a:prstGeom>
          <a:solidFill>
            <a:srgbClr val="E3958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213" name="Oval 29"/>
          <p:cNvSpPr>
            <a:spLocks noChangeArrowheads="1"/>
          </p:cNvSpPr>
          <p:nvPr/>
        </p:nvSpPr>
        <p:spPr bwMode="auto">
          <a:xfrm>
            <a:off x="3124200" y="1752600"/>
            <a:ext cx="2971800" cy="1524000"/>
          </a:xfrm>
          <a:prstGeom prst="ellipse">
            <a:avLst/>
          </a:prstGeom>
          <a:solidFill>
            <a:srgbClr val="0000FF">
              <a:alpha val="44000"/>
            </a:srgbClr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214" name="Oval 30"/>
          <p:cNvSpPr>
            <a:spLocks noChangeArrowheads="1"/>
          </p:cNvSpPr>
          <p:nvPr/>
        </p:nvSpPr>
        <p:spPr bwMode="auto">
          <a:xfrm>
            <a:off x="4419600" y="2438400"/>
            <a:ext cx="3810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215" name="Text Box 31"/>
          <p:cNvSpPr txBox="1">
            <a:spLocks noChangeArrowheads="1"/>
          </p:cNvSpPr>
          <p:nvPr/>
        </p:nvSpPr>
        <p:spPr bwMode="auto">
          <a:xfrm>
            <a:off x="3810000" y="3324225"/>
            <a:ext cx="1433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liquid (LH</a:t>
            </a:r>
            <a:r>
              <a:rPr lang="en-US" sz="2000" baseline="-25000"/>
              <a:t>2</a:t>
            </a:r>
            <a:r>
              <a:rPr lang="en-US" sz="2000"/>
              <a:t>)</a:t>
            </a:r>
          </a:p>
        </p:txBody>
      </p:sp>
      <p:sp>
        <p:nvSpPr>
          <p:cNvPr id="93216" name="Text Box 32"/>
          <p:cNvSpPr txBox="1">
            <a:spLocks noChangeArrowheads="1"/>
          </p:cNvSpPr>
          <p:nvPr/>
        </p:nvSpPr>
        <p:spPr bwMode="auto">
          <a:xfrm>
            <a:off x="3276600" y="3324225"/>
            <a:ext cx="2562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gas (1% LH</a:t>
            </a:r>
            <a:r>
              <a:rPr lang="en-US" sz="2000" baseline="-25000"/>
              <a:t>2</a:t>
            </a:r>
            <a:r>
              <a:rPr lang="en-US" sz="2000"/>
              <a:t> density)</a:t>
            </a:r>
          </a:p>
        </p:txBody>
      </p:sp>
      <p:sp>
        <p:nvSpPr>
          <p:cNvPr id="93217" name="Text Box 33"/>
          <p:cNvSpPr txBox="1">
            <a:spLocks noChangeArrowheads="1"/>
          </p:cNvSpPr>
          <p:nvPr/>
        </p:nvSpPr>
        <p:spPr bwMode="auto">
          <a:xfrm>
            <a:off x="2057400" y="2841625"/>
            <a:ext cx="1289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FF"/>
                </a:solidFill>
                <a:latin typeface="Symbol" charset="2"/>
                <a:sym typeface="Symbol" charset="2"/>
              </a:rPr>
              <a:t></a:t>
            </a:r>
            <a:r>
              <a:rPr lang="en-US" sz="1800">
                <a:solidFill>
                  <a:srgbClr val="0000FF"/>
                </a:solidFill>
              </a:rPr>
              <a:t>stop</a:t>
            </a:r>
          </a:p>
          <a:p>
            <a:r>
              <a:rPr lang="en-US" sz="1800">
                <a:solidFill>
                  <a:srgbClr val="0000FF"/>
                </a:solidFill>
              </a:rPr>
              <a:t>distribution</a:t>
            </a:r>
          </a:p>
        </p:txBody>
      </p:sp>
      <p:sp>
        <p:nvSpPr>
          <p:cNvPr id="93218" name="Line 34"/>
          <p:cNvSpPr>
            <a:spLocks noChangeShapeType="1"/>
          </p:cNvSpPr>
          <p:nvPr/>
        </p:nvSpPr>
        <p:spPr bwMode="auto">
          <a:xfrm flipV="1">
            <a:off x="3124200" y="2667000"/>
            <a:ext cx="12192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220" name="Line 36"/>
          <p:cNvSpPr>
            <a:spLocks noChangeShapeType="1"/>
          </p:cNvSpPr>
          <p:nvPr/>
        </p:nvSpPr>
        <p:spPr bwMode="auto">
          <a:xfrm flipV="1">
            <a:off x="3124200" y="2971800"/>
            <a:ext cx="228600" cy="155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221" name="Text Box 37"/>
          <p:cNvSpPr txBox="1">
            <a:spLocks noChangeArrowheads="1"/>
          </p:cNvSpPr>
          <p:nvPr/>
        </p:nvSpPr>
        <p:spPr bwMode="auto">
          <a:xfrm>
            <a:off x="838200" y="1524000"/>
            <a:ext cx="358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broad </a:t>
            </a:r>
            <a:r>
              <a:rPr lang="en-US" sz="2000">
                <a:solidFill>
                  <a:srgbClr val="0000FF"/>
                </a:solidFill>
                <a:latin typeface="Symbol" charset="2"/>
                <a:sym typeface="Symbol" charset="2"/>
              </a:rPr>
              <a:t></a:t>
            </a:r>
            <a:r>
              <a:rPr lang="en-US" sz="2000">
                <a:solidFill>
                  <a:srgbClr val="0000FF"/>
                </a:solidFill>
              </a:rPr>
              <a:t> stop distribution</a:t>
            </a:r>
          </a:p>
        </p:txBody>
      </p:sp>
      <p:sp>
        <p:nvSpPr>
          <p:cNvPr id="93223" name="Text Box 39"/>
          <p:cNvSpPr txBox="1">
            <a:spLocks noChangeArrowheads="1"/>
          </p:cNvSpPr>
          <p:nvPr/>
        </p:nvSpPr>
        <p:spPr bwMode="auto">
          <a:xfrm>
            <a:off x="6248400" y="3048000"/>
            <a:ext cx="158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container wall</a:t>
            </a:r>
          </a:p>
        </p:txBody>
      </p:sp>
      <p:sp>
        <p:nvSpPr>
          <p:cNvPr id="93224" name="Line 40"/>
          <p:cNvSpPr>
            <a:spLocks noChangeShapeType="1"/>
          </p:cNvSpPr>
          <p:nvPr/>
        </p:nvSpPr>
        <p:spPr bwMode="auto">
          <a:xfrm flipH="1" flipV="1">
            <a:off x="5791200" y="3124200"/>
            <a:ext cx="45720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932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A6C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932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32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02" grpId="0"/>
      <p:bldP spid="93206" grpId="0"/>
      <p:bldP spid="93207" grpId="0" animBg="1"/>
      <p:bldP spid="93222" grpId="0" animBg="1"/>
      <p:bldP spid="93213" grpId="0" animBg="1"/>
      <p:bldP spid="93214" grpId="0" animBg="1"/>
      <p:bldP spid="93214" grpId="1" animBg="1"/>
      <p:bldP spid="93215" grpId="0"/>
      <p:bldP spid="93216" grpId="0"/>
      <p:bldP spid="93217" grpId="0"/>
      <p:bldP spid="93217" grpId="1"/>
      <p:bldP spid="93217" grpId="2"/>
      <p:bldP spid="93218" grpId="0" animBg="1"/>
      <p:bldP spid="93218" grpId="1" animBg="1"/>
      <p:bldP spid="93220" grpId="0" animBg="1"/>
      <p:bldP spid="932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C875-BFF6-9F48-AB5C-80064978786A}" type="slidenum">
              <a:rPr lang="en-US"/>
              <a:pPr/>
              <a:t>20</a:t>
            </a:fld>
            <a:endParaRPr lang="en-US"/>
          </a:p>
        </p:txBody>
      </p:sp>
      <p:pic>
        <p:nvPicPr>
          <p:cNvPr id="139268" name="Picture 4" descr="thesisC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81000"/>
            <a:ext cx="8024813" cy="3416300"/>
          </a:xfrm>
          <a:prstGeom prst="rect">
            <a:avLst/>
          </a:prstGeom>
          <a:noFill/>
        </p:spPr>
      </p:pic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Fit Stop Time Scan</a:t>
            </a:r>
          </a:p>
        </p:txBody>
      </p:sp>
      <p:pic>
        <p:nvPicPr>
          <p:cNvPr id="139269" name="Picture 5" descr="thesisC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783013"/>
            <a:ext cx="7696200" cy="3074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7E807-65AE-EF41-803B-9363F2781EE7}" type="slidenum">
              <a:rPr lang="en-US"/>
              <a:pPr/>
              <a:t>21</a:t>
            </a:fld>
            <a:endParaRPr lang="en-US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/>
          <a:lstStyle/>
          <a:p>
            <a:r>
              <a:rPr lang="en-US"/>
              <a:t>Lifetime vs. Chronological Subdivisions</a:t>
            </a:r>
          </a:p>
        </p:txBody>
      </p:sp>
      <p:pic>
        <p:nvPicPr>
          <p:cNvPr id="147460" name="Picture 4" descr="thesisC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685800"/>
            <a:ext cx="7100888" cy="5218113"/>
          </a:xfrm>
          <a:prstGeom prst="rect">
            <a:avLst/>
          </a:prstGeom>
          <a:noFill/>
        </p:spPr>
      </p:pic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1524000" y="5638800"/>
            <a:ext cx="1870075" cy="482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Oct. 9, 2004</a:t>
            </a:r>
          </a:p>
        </p:txBody>
      </p:sp>
      <p:sp>
        <p:nvSpPr>
          <p:cNvPr id="147462" name="Line 6"/>
          <p:cNvSpPr>
            <a:spLocks noChangeShapeType="1"/>
          </p:cNvSpPr>
          <p:nvPr/>
        </p:nvSpPr>
        <p:spPr bwMode="auto">
          <a:xfrm flipV="1">
            <a:off x="2476500" y="51816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463" name="Text Box 7"/>
          <p:cNvSpPr txBox="1">
            <a:spLocks noChangeArrowheads="1"/>
          </p:cNvSpPr>
          <p:nvPr/>
        </p:nvSpPr>
        <p:spPr bwMode="auto">
          <a:xfrm>
            <a:off x="6858000" y="5638800"/>
            <a:ext cx="1938338" cy="482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Nov. 4, 2004</a:t>
            </a:r>
          </a:p>
        </p:txBody>
      </p:sp>
      <p:sp>
        <p:nvSpPr>
          <p:cNvPr id="147464" name="Line 8"/>
          <p:cNvSpPr>
            <a:spLocks noChangeShapeType="1"/>
          </p:cNvSpPr>
          <p:nvPr/>
        </p:nvSpPr>
        <p:spPr bwMode="auto">
          <a:xfrm flipV="1">
            <a:off x="7810500" y="51816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49850-7F4C-9346-8C10-793646717783}" type="slidenum">
              <a:rPr lang="en-US"/>
              <a:pPr/>
              <a:t>22</a:t>
            </a:fld>
            <a:endParaRPr lang="en-US"/>
          </a:p>
        </p:txBody>
      </p:sp>
      <p:sp>
        <p:nvSpPr>
          <p:cNvPr id="598028" name="Rectangle 12" descr="Light upward diagonal"/>
          <p:cNvSpPr>
            <a:spLocks noChangeArrowheads="1"/>
          </p:cNvSpPr>
          <p:nvPr/>
        </p:nvSpPr>
        <p:spPr bwMode="auto">
          <a:xfrm>
            <a:off x="228600" y="5024438"/>
            <a:ext cx="3714750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0">
                <a:solidFill>
                  <a:srgbClr val="008000"/>
                </a:solidFill>
              </a:rPr>
              <a:t>Czarnecki, Marciano,Sirlin</a:t>
            </a:r>
            <a:r>
              <a:rPr lang="en-US" sz="1400">
                <a:solidFill>
                  <a:srgbClr val="008000"/>
                </a:solidFill>
              </a:rPr>
              <a:t> , PRL 99 </a:t>
            </a:r>
            <a:r>
              <a:rPr lang="en-US" sz="1400" b="0">
                <a:solidFill>
                  <a:srgbClr val="008000"/>
                </a:solidFill>
              </a:rPr>
              <a:t>(2007)</a:t>
            </a:r>
          </a:p>
        </p:txBody>
      </p:sp>
      <p:sp>
        <p:nvSpPr>
          <p:cNvPr id="598030" name="Rectangle 14" descr="Light upward diagonal"/>
          <p:cNvSpPr>
            <a:spLocks noChangeArrowheads="1"/>
          </p:cNvSpPr>
          <p:nvPr/>
        </p:nvSpPr>
        <p:spPr bwMode="auto">
          <a:xfrm>
            <a:off x="228600" y="1828800"/>
            <a:ext cx="2378075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0">
                <a:solidFill>
                  <a:srgbClr val="008000"/>
                </a:solidFill>
              </a:rPr>
              <a:t>PRL</a:t>
            </a:r>
            <a:r>
              <a:rPr lang="en-US" sz="1600">
                <a:solidFill>
                  <a:srgbClr val="008000"/>
                </a:solidFill>
              </a:rPr>
              <a:t> 99</a:t>
            </a:r>
            <a:r>
              <a:rPr lang="en-US" sz="1600" b="0">
                <a:solidFill>
                  <a:srgbClr val="008000"/>
                </a:solidFill>
              </a:rPr>
              <a:t>, 032001 (2007)</a:t>
            </a:r>
          </a:p>
        </p:txBody>
      </p:sp>
      <p:sp>
        <p:nvSpPr>
          <p:cNvPr id="598033" name="Rectangle 17"/>
          <p:cNvSpPr>
            <a:spLocks noChangeArrowheads="1"/>
          </p:cNvSpPr>
          <p:nvPr/>
        </p:nvSpPr>
        <p:spPr bwMode="auto">
          <a:xfrm>
            <a:off x="3181350" y="1717675"/>
            <a:ext cx="5416550" cy="533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l">
              <a:lnSpc>
                <a:spcPct val="90000"/>
              </a:lnSpc>
            </a:pPr>
            <a:r>
              <a:rPr lang="en-US" sz="2400">
                <a:solidFill>
                  <a:schemeClr val="tx2"/>
                </a:solidFill>
                <a:sym typeface="Symbol" charset="2"/>
              </a:rPr>
              <a:t></a:t>
            </a:r>
            <a:r>
              <a:rPr lang="en-US" sz="2400" baseline="-25000">
                <a:solidFill>
                  <a:schemeClr val="tx2"/>
                </a:solidFill>
              </a:rPr>
              <a:t>S</a:t>
            </a:r>
            <a:r>
              <a:rPr lang="en-US" sz="2400" baseline="30000">
                <a:solidFill>
                  <a:schemeClr val="tx2"/>
                </a:solidFill>
              </a:rPr>
              <a:t>MuCap</a:t>
            </a:r>
            <a:r>
              <a:rPr lang="en-US" sz="2400">
                <a:solidFill>
                  <a:schemeClr val="tx2"/>
                </a:solidFill>
              </a:rPr>
              <a:t> = 725.0 </a:t>
            </a:r>
            <a:r>
              <a:rPr lang="en-US" sz="2400">
                <a:solidFill>
                  <a:schemeClr val="tx2"/>
                </a:solidFill>
                <a:sym typeface="Symbol" charset="2"/>
              </a:rPr>
              <a:t></a:t>
            </a:r>
            <a:r>
              <a:rPr lang="en-US" sz="2400">
                <a:solidFill>
                  <a:schemeClr val="tx2"/>
                </a:solidFill>
              </a:rPr>
              <a:t> 13.7</a:t>
            </a:r>
            <a:r>
              <a:rPr lang="en-US" sz="2400" baseline="-25000">
                <a:solidFill>
                  <a:schemeClr val="tx2"/>
                </a:solidFill>
              </a:rPr>
              <a:t>stat</a:t>
            </a:r>
            <a:r>
              <a:rPr lang="en-US" sz="2400">
                <a:solidFill>
                  <a:schemeClr val="tx2"/>
                </a:solidFill>
              </a:rPr>
              <a:t> </a:t>
            </a:r>
            <a:r>
              <a:rPr lang="en-US" sz="2400">
                <a:solidFill>
                  <a:schemeClr val="tx2"/>
                </a:solidFill>
                <a:sym typeface="Symbol" charset="2"/>
              </a:rPr>
              <a:t></a:t>
            </a:r>
            <a:r>
              <a:rPr lang="en-US" sz="2400">
                <a:solidFill>
                  <a:schemeClr val="tx2"/>
                </a:solidFill>
              </a:rPr>
              <a:t> 10.7</a:t>
            </a:r>
            <a:r>
              <a:rPr lang="en-US" sz="2400" baseline="-25000">
                <a:solidFill>
                  <a:schemeClr val="tx2"/>
                </a:solidFill>
              </a:rPr>
              <a:t>sys</a:t>
            </a:r>
            <a:r>
              <a:rPr lang="en-US" sz="2400">
                <a:solidFill>
                  <a:schemeClr val="tx2"/>
                </a:solidFill>
              </a:rPr>
              <a:t> s</a:t>
            </a:r>
            <a:r>
              <a:rPr lang="en-US" sz="2400" baseline="30000">
                <a:solidFill>
                  <a:schemeClr val="tx2"/>
                </a:solidFill>
              </a:rPr>
              <a:t>-1</a:t>
            </a:r>
          </a:p>
        </p:txBody>
      </p:sp>
      <p:sp>
        <p:nvSpPr>
          <p:cNvPr id="598034" name="Rectangle 18"/>
          <p:cNvSpPr>
            <a:spLocks noChangeArrowheads="1"/>
          </p:cNvSpPr>
          <p:nvPr/>
        </p:nvSpPr>
        <p:spPr bwMode="auto">
          <a:xfrm>
            <a:off x="228600" y="3432175"/>
            <a:ext cx="4017963" cy="15081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8035" name="Text Box 19"/>
          <p:cNvSpPr txBox="1">
            <a:spLocks noChangeArrowheads="1"/>
          </p:cNvSpPr>
          <p:nvPr/>
        </p:nvSpPr>
        <p:spPr bwMode="auto">
          <a:xfrm>
            <a:off x="228600" y="3463925"/>
            <a:ext cx="3897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0">
                <a:ea typeface="MS PGothic" pitchFamily="34" charset="-128"/>
                <a:cs typeface="MS PGothic" pitchFamily="34" charset="-128"/>
              </a:rPr>
              <a:t>Average of HBChPT calculations of </a:t>
            </a:r>
            <a:r>
              <a:rPr lang="en-US" sz="1600" b="0">
                <a:latin typeface="Symbol" charset="2"/>
                <a:ea typeface="MS PGothic" pitchFamily="34" charset="-128"/>
                <a:cs typeface="MS PGothic" pitchFamily="34" charset="-128"/>
                <a:sym typeface="Symbol" charset="2"/>
              </a:rPr>
              <a:t></a:t>
            </a:r>
            <a:r>
              <a:rPr lang="en-US" sz="1600" b="0" baseline="-25000">
                <a:ea typeface="MS PGothic" pitchFamily="34" charset="-128"/>
                <a:cs typeface="MS PGothic" pitchFamily="34" charset="-128"/>
              </a:rPr>
              <a:t>S</a:t>
            </a:r>
            <a:r>
              <a:rPr lang="en-US" sz="1600" b="0">
                <a:ea typeface="MS PGothic" pitchFamily="34" charset="-128"/>
                <a:cs typeface="MS PGothic" pitchFamily="34" charset="-128"/>
              </a:rPr>
              <a:t>:</a:t>
            </a:r>
          </a:p>
        </p:txBody>
      </p:sp>
      <p:pic>
        <p:nvPicPr>
          <p:cNvPr id="598036" name="Picture 20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688" y="3825875"/>
            <a:ext cx="3821112" cy="295275"/>
          </a:xfrm>
          <a:prstGeom prst="rect">
            <a:avLst/>
          </a:prstGeom>
          <a:noFill/>
        </p:spPr>
      </p:pic>
      <p:pic>
        <p:nvPicPr>
          <p:cNvPr id="598037" name="Picture 21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3688" y="4546600"/>
            <a:ext cx="3689350" cy="295275"/>
          </a:xfrm>
          <a:prstGeom prst="rect">
            <a:avLst/>
          </a:prstGeom>
          <a:noFill/>
        </p:spPr>
      </p:pic>
      <p:sp>
        <p:nvSpPr>
          <p:cNvPr id="598040" name="Line 24"/>
          <p:cNvSpPr>
            <a:spLocks noChangeShapeType="1"/>
          </p:cNvSpPr>
          <p:nvPr/>
        </p:nvSpPr>
        <p:spPr bwMode="auto">
          <a:xfrm>
            <a:off x="4410075" y="4175125"/>
            <a:ext cx="5334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8041" name="Text Box 25"/>
          <p:cNvSpPr txBox="1">
            <a:spLocks noChangeArrowheads="1"/>
          </p:cNvSpPr>
          <p:nvPr/>
        </p:nvSpPr>
        <p:spPr bwMode="auto">
          <a:xfrm>
            <a:off x="6016625" y="5943600"/>
            <a:ext cx="2581275" cy="4699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</a:rPr>
              <a:t>g</a:t>
            </a:r>
            <a:r>
              <a:rPr lang="en-US" sz="2400" baseline="-25000">
                <a:solidFill>
                  <a:schemeClr val="tx2"/>
                </a:solidFill>
              </a:rPr>
              <a:t>P</a:t>
            </a:r>
            <a:r>
              <a:rPr lang="en-US" sz="2400">
                <a:solidFill>
                  <a:schemeClr val="tx2"/>
                </a:solidFill>
              </a:rPr>
              <a:t> = 7.3 </a:t>
            </a:r>
            <a:r>
              <a:rPr lang="en-US" sz="2400">
                <a:solidFill>
                  <a:schemeClr val="tx2"/>
                </a:solidFill>
                <a:ea typeface="Arial" charset="0"/>
                <a:cs typeface="Arial" charset="0"/>
              </a:rPr>
              <a:t>± 1.1</a:t>
            </a:r>
          </a:p>
        </p:txBody>
      </p:sp>
      <p:sp>
        <p:nvSpPr>
          <p:cNvPr id="598042" name="Text Box 26"/>
          <p:cNvSpPr txBox="1">
            <a:spLocks noChangeArrowheads="1"/>
          </p:cNvSpPr>
          <p:nvPr/>
        </p:nvSpPr>
        <p:spPr bwMode="auto">
          <a:xfrm>
            <a:off x="239713" y="4165600"/>
            <a:ext cx="38973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0">
                <a:ea typeface="MS PGothic" pitchFamily="34" charset="-128"/>
                <a:cs typeface="MS PGothic" pitchFamily="34" charset="-128"/>
              </a:rPr>
              <a:t>Apply new rad. correction (2.8%):</a:t>
            </a:r>
          </a:p>
        </p:txBody>
      </p:sp>
      <p:sp>
        <p:nvSpPr>
          <p:cNvPr id="598044" name="Text Box 28" descr="Light upward diagonal"/>
          <p:cNvSpPr txBox="1">
            <a:spLocks noChangeArrowheads="1"/>
          </p:cNvSpPr>
          <p:nvPr/>
        </p:nvSpPr>
        <p:spPr bwMode="auto">
          <a:xfrm>
            <a:off x="4886325" y="3432175"/>
            <a:ext cx="3711575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further sub percent theory required</a:t>
            </a:r>
          </a:p>
        </p:txBody>
      </p:sp>
      <p:sp>
        <p:nvSpPr>
          <p:cNvPr id="598045" name="Rectangle 29" descr="Light upward diagonal"/>
          <p:cNvSpPr>
            <a:spLocks noChangeArrowheads="1"/>
          </p:cNvSpPr>
          <p:nvPr/>
        </p:nvSpPr>
        <p:spPr bwMode="auto">
          <a:xfrm>
            <a:off x="3770313" y="1025525"/>
            <a:ext cx="368300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with</a:t>
            </a:r>
            <a:r>
              <a:rPr lang="en-US">
                <a:solidFill>
                  <a:srgbClr val="FF0000"/>
                </a:solidFill>
                <a:latin typeface="Symbol" charset="2"/>
              </a:rPr>
              <a:t> </a:t>
            </a:r>
            <a:r>
              <a:rPr lang="en-US" baseline="-25000">
                <a:solidFill>
                  <a:srgbClr val="FF0000"/>
                </a:solidFill>
                <a:latin typeface="Symbol" charset="2"/>
              </a:rPr>
              <a:t></a:t>
            </a:r>
            <a:r>
              <a:rPr lang="en-US">
                <a:solidFill>
                  <a:srgbClr val="FF0000"/>
                </a:solidFill>
              </a:rPr>
              <a:t>+   from PDG and MuLan</a:t>
            </a:r>
          </a:p>
        </p:txBody>
      </p:sp>
      <p:sp>
        <p:nvSpPr>
          <p:cNvPr id="598047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ymbol" charset="2"/>
              </a:rPr>
              <a:t>L</a:t>
            </a:r>
            <a:r>
              <a:rPr lang="en-US" baseline="-25000"/>
              <a:t>s</a:t>
            </a:r>
            <a:r>
              <a:rPr lang="en-US"/>
              <a:t> and g</a:t>
            </a:r>
            <a:r>
              <a:rPr lang="en-US" baseline="-25000"/>
              <a:t>P </a:t>
            </a:r>
            <a:r>
              <a:rPr lang="en-US"/>
              <a:t> Results 07</a:t>
            </a:r>
          </a:p>
        </p:txBody>
      </p:sp>
      <p:sp>
        <p:nvSpPr>
          <p:cNvPr id="598048" name="Rectangle 3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err="1" smtClean="0"/>
              <a:t>MuCap</a:t>
            </a:r>
            <a:r>
              <a:rPr lang="en-US" sz="2400" dirty="0" smtClean="0"/>
              <a:t> </a:t>
            </a:r>
            <a:r>
              <a:rPr lang="en-US" sz="2400" dirty="0"/>
              <a:t>Result 07</a:t>
            </a:r>
          </a:p>
          <a:p>
            <a:pPr>
              <a:buFont typeface="Monotype Sorts" charset="2"/>
              <a:buChar char="n"/>
            </a:pPr>
            <a:endParaRPr lang="en-US" sz="2400" dirty="0"/>
          </a:p>
          <a:p>
            <a:pPr>
              <a:buFont typeface="Monotype Sorts" charset="2"/>
              <a:buChar char="n"/>
            </a:pPr>
            <a:endParaRPr lang="en-US" sz="2400" dirty="0"/>
          </a:p>
          <a:p>
            <a:pPr>
              <a:buFont typeface="Monotype Sorts" charset="2"/>
              <a:buChar char="n"/>
            </a:pPr>
            <a:endParaRPr lang="en-US" sz="2400" dirty="0"/>
          </a:p>
          <a:p>
            <a:pPr>
              <a:buNone/>
            </a:pPr>
            <a:r>
              <a:rPr lang="en-US" sz="2400" dirty="0"/>
              <a:t>Theory 07</a:t>
            </a:r>
          </a:p>
          <a:p>
            <a:pPr>
              <a:buFont typeface="Monotype Sorts" charset="2"/>
              <a:buChar char="n"/>
            </a:pPr>
            <a:endParaRPr lang="en-US" sz="2400" dirty="0"/>
          </a:p>
          <a:p>
            <a:pPr>
              <a:buFont typeface="Monotype Sorts" charset="2"/>
              <a:buChar char="n"/>
            </a:pPr>
            <a:endParaRPr lang="en-US" sz="2400" dirty="0"/>
          </a:p>
          <a:p>
            <a:pPr>
              <a:buFont typeface="Monotype Sorts" charset="2"/>
              <a:buChar char="n"/>
            </a:pPr>
            <a:endParaRPr lang="en-US" sz="2400" dirty="0"/>
          </a:p>
          <a:p>
            <a:pPr>
              <a:buFont typeface="Monotype Sorts" charset="2"/>
              <a:buChar char="n"/>
            </a:pPr>
            <a:endParaRPr lang="en-US" sz="2400" dirty="0"/>
          </a:p>
          <a:p>
            <a:pPr>
              <a:buFont typeface="Monotype Sorts" charset="2"/>
              <a:buChar char="n"/>
            </a:pPr>
            <a:endParaRPr lang="en-US" sz="2400" dirty="0"/>
          </a:p>
          <a:p>
            <a:pPr>
              <a:buNone/>
            </a:pPr>
            <a:r>
              <a:rPr lang="en-US" sz="2400" dirty="0" err="1"/>
              <a:t>Pseudoscalar</a:t>
            </a:r>
            <a:r>
              <a:rPr lang="en-US" sz="2400" dirty="0"/>
              <a:t> coupling from </a:t>
            </a:r>
            <a:r>
              <a:rPr lang="en-US" sz="2400" dirty="0" err="1"/>
              <a:t>MuCap</a:t>
            </a:r>
            <a:r>
              <a:rPr lang="en-US" sz="2400" dirty="0"/>
              <a:t> 07</a:t>
            </a:r>
          </a:p>
        </p:txBody>
      </p:sp>
      <p:sp>
        <p:nvSpPr>
          <p:cNvPr id="598049" name="Rectangle 33"/>
          <p:cNvSpPr>
            <a:spLocks noChangeArrowheads="1"/>
          </p:cNvSpPr>
          <p:nvPr/>
        </p:nvSpPr>
        <p:spPr bwMode="auto">
          <a:xfrm>
            <a:off x="5381625" y="3889375"/>
            <a:ext cx="3216275" cy="533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l">
              <a:lnSpc>
                <a:spcPct val="90000"/>
              </a:lnSpc>
            </a:pPr>
            <a:r>
              <a:rPr lang="en-US" sz="2400">
                <a:solidFill>
                  <a:schemeClr val="tx2"/>
                </a:solidFill>
                <a:sym typeface="Symbol" charset="2"/>
              </a:rPr>
              <a:t></a:t>
            </a:r>
            <a:r>
              <a:rPr lang="en-US" sz="2400" baseline="-25000">
                <a:solidFill>
                  <a:schemeClr val="tx2"/>
                </a:solidFill>
              </a:rPr>
              <a:t>S</a:t>
            </a:r>
            <a:r>
              <a:rPr lang="en-US" sz="2400" baseline="30000">
                <a:solidFill>
                  <a:schemeClr val="tx2"/>
                </a:solidFill>
              </a:rPr>
              <a:t>Theory</a:t>
            </a:r>
            <a:r>
              <a:rPr lang="en-US" sz="2400">
                <a:solidFill>
                  <a:schemeClr val="tx2"/>
                </a:solidFill>
              </a:rPr>
              <a:t> = 710.6 s</a:t>
            </a:r>
            <a:r>
              <a:rPr lang="en-US" sz="2400" baseline="30000">
                <a:solidFill>
                  <a:schemeClr val="tx2"/>
                </a:solidFill>
              </a:rPr>
              <a:t>-1</a:t>
            </a:r>
          </a:p>
        </p:txBody>
      </p:sp>
      <p:pic>
        <p:nvPicPr>
          <p:cNvPr id="598050" name="Picture 34" descr="Light upward diagona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3238" y="3005138"/>
            <a:ext cx="5837237" cy="3579812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34D9-7267-CD49-8367-DB14F47499E6}" type="slidenum">
              <a:rPr lang="en-US"/>
              <a:pPr/>
              <a:t>23</a:t>
            </a:fld>
            <a:endParaRPr lang="en-US"/>
          </a:p>
        </p:txBody>
      </p:sp>
      <p:pic>
        <p:nvPicPr>
          <p:cNvPr id="27651" name="Picture 3" descr="gp_vs_lop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609600"/>
            <a:ext cx="6276975" cy="4483100"/>
          </a:xfrm>
          <a:prstGeom prst="rect">
            <a:avLst/>
          </a:prstGeom>
          <a:noFill/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Updated g</a:t>
            </a:r>
            <a:r>
              <a:rPr lang="en-US" baseline="-25000"/>
              <a:t>P</a:t>
            </a:r>
            <a:r>
              <a:rPr lang="en-US"/>
              <a:t> vs. </a:t>
            </a:r>
            <a:r>
              <a:rPr lang="en-US">
                <a:latin typeface="Symbol" charset="2"/>
                <a:sym typeface="Symbol" charset="2"/>
              </a:rPr>
              <a:t></a:t>
            </a:r>
            <a:r>
              <a:rPr lang="en-US" baseline="-25000"/>
              <a:t>op</a:t>
            </a:r>
            <a:endParaRPr lang="en-US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228600" y="5410200"/>
            <a:ext cx="8643938" cy="11874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/>
              <a:t> MuCap 2007 result (with g</a:t>
            </a:r>
            <a:r>
              <a:rPr lang="en-US" baseline="-25000"/>
              <a:t>P</a:t>
            </a:r>
            <a:r>
              <a:rPr lang="en-US"/>
              <a:t> to 15%) is consistent with theory.</a:t>
            </a:r>
          </a:p>
          <a:p>
            <a:pPr>
              <a:buFontTx/>
              <a:buChar char="•"/>
            </a:pPr>
            <a:r>
              <a:rPr lang="en-US"/>
              <a:t> This is the first precise, unambiguous experimental determination of g</a:t>
            </a:r>
            <a:r>
              <a:rPr lang="en-US" baseline="-25000"/>
              <a:t>P</a:t>
            </a:r>
            <a:endParaRPr lang="en-US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3124200" y="4313238"/>
            <a:ext cx="3048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2590800" y="4876800"/>
            <a:ext cx="534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(contributes 3% uncertainty to g</a:t>
            </a:r>
            <a:r>
              <a:rPr lang="en-US" baseline="-25000">
                <a:solidFill>
                  <a:srgbClr val="FF0000"/>
                </a:solidFill>
              </a:rPr>
              <a:t>p</a:t>
            </a:r>
            <a:r>
              <a:rPr lang="en-US" baseline="30000">
                <a:solidFill>
                  <a:srgbClr val="FF0000"/>
                </a:solidFill>
              </a:rPr>
              <a:t>MuCap</a:t>
            </a:r>
            <a:r>
              <a:rPr lang="en-US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4648200" y="4343400"/>
            <a:ext cx="0" cy="5334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B6539-98C2-8D44-8156-5C22283D6015}" type="slidenum">
              <a:rPr lang="en-US"/>
              <a:pPr/>
              <a:t>24</a:t>
            </a:fld>
            <a:endParaRPr lang="en-US"/>
          </a:p>
        </p:txBody>
      </p:sp>
      <p:sp>
        <p:nvSpPr>
          <p:cNvPr id="101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/>
              <a:t>Several upgrades should lead to a 3-fold</a:t>
            </a:r>
            <a:br>
              <a:rPr lang="en-US" sz="3200"/>
            </a:br>
            <a:r>
              <a:rPr lang="en-US" sz="3200"/>
              <a:t>improved precision in 2006-2007 runs</a:t>
            </a:r>
          </a:p>
        </p:txBody>
      </p:sp>
      <p:graphicFrame>
        <p:nvGraphicFramePr>
          <p:cNvPr id="1019982" name="Group 78"/>
          <p:cNvGraphicFramePr>
            <a:graphicFrameLocks noGrp="1"/>
          </p:cNvGraphicFramePr>
          <p:nvPr>
            <p:ph idx="1"/>
          </p:nvPr>
        </p:nvGraphicFramePr>
        <p:xfrm>
          <a:off x="471488" y="1331913"/>
          <a:ext cx="8250237" cy="4970465"/>
        </p:xfrm>
        <a:graphic>
          <a:graphicData uri="http://schemas.openxmlformats.org/drawingml/2006/table">
            <a:tbl>
              <a:tblPr/>
              <a:tblGrid>
                <a:gridCol w="2860675"/>
                <a:gridCol w="2749550"/>
                <a:gridCol w="2640012"/>
              </a:tblGrid>
              <a:tr h="9159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Source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2007 Uncertainty </a:t>
                      </a:r>
                      <a:b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(s</a:t>
                      </a:r>
                      <a:r>
                        <a:rPr kumimoji="0" lang="en-US" sz="14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-1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Projected Final Uncertainty (s</a:t>
                      </a:r>
                      <a:r>
                        <a:rPr kumimoji="0" lang="en-US" sz="14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-1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Statistical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13.7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 &gt; 1 impurities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µd diffusion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µp diffusion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µ + p scattering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µ pileup veto eff.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Analysis Methods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Muon kinetics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Systematic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17.4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5.3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</a:tbl>
          </a:graphicData>
        </a:graphic>
      </p:graphicFrame>
      <p:sp>
        <p:nvSpPr>
          <p:cNvPr id="1019953" name="Text Box 49"/>
          <p:cNvSpPr txBox="1">
            <a:spLocks noChangeArrowheads="1"/>
          </p:cNvSpPr>
          <p:nvPr/>
        </p:nvSpPr>
        <p:spPr bwMode="auto">
          <a:xfrm>
            <a:off x="457200" y="5334000"/>
            <a:ext cx="845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en-US" b="0"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51DC-9A2E-E547-8467-B783F1C34811}" type="slidenum">
              <a:rPr lang="en-US"/>
              <a:pPr/>
              <a:t>25</a:t>
            </a:fld>
            <a:endParaRPr lang="en-US"/>
          </a:p>
        </p:txBody>
      </p:sp>
      <p:sp>
        <p:nvSpPr>
          <p:cNvPr id="178178" name="Rectangle 2"/>
          <p:cNvSpPr>
            <a:spLocks noChangeArrowheads="1"/>
          </p:cNvSpPr>
          <p:nvPr/>
        </p:nvSpPr>
        <p:spPr bwMode="auto">
          <a:xfrm>
            <a:off x="57150" y="2190750"/>
            <a:ext cx="4289425" cy="46291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800"/>
              <a:t>Muon-On-Demand concept</a:t>
            </a:r>
          </a:p>
        </p:txBody>
      </p:sp>
      <p:sp>
        <p:nvSpPr>
          <p:cNvPr id="178179" name="Rectangle 3"/>
          <p:cNvSpPr>
            <a:spLocks noChangeArrowheads="1"/>
          </p:cNvSpPr>
          <p:nvPr/>
        </p:nvSpPr>
        <p:spPr bwMode="auto">
          <a:xfrm>
            <a:off x="57150" y="2190750"/>
            <a:ext cx="4289425" cy="46291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/>
              <a:t>Muon-On-Demand concept</a:t>
            </a:r>
          </a:p>
        </p:txBody>
      </p:sp>
      <p:sp>
        <p:nvSpPr>
          <p:cNvPr id="178180" name="Rectangle 4"/>
          <p:cNvSpPr>
            <a:spLocks noGrp="1" noChangeArrowheads="1"/>
          </p:cNvSpPr>
          <p:nvPr>
            <p:ph type="title"/>
          </p:nvPr>
        </p:nvSpPr>
        <p:spPr>
          <a:xfrm>
            <a:off x="400050" y="114300"/>
            <a:ext cx="8067675" cy="485775"/>
          </a:xfrm>
        </p:spPr>
        <p:txBody>
          <a:bodyPr/>
          <a:lstStyle/>
          <a:p>
            <a:r>
              <a:rPr lang="en-US" sz="3200"/>
              <a:t>Muon-On-Demand</a:t>
            </a:r>
          </a:p>
        </p:txBody>
      </p:sp>
      <p:sp>
        <p:nvSpPr>
          <p:cNvPr id="17818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59300" y="2190750"/>
            <a:ext cx="4441825" cy="4629150"/>
          </a:xfrm>
          <a:solidFill>
            <a:srgbClr val="FFFF00"/>
          </a:solidFill>
          <a:ln>
            <a:solidFill>
              <a:schemeClr val="tx2"/>
            </a:solidFill>
          </a:ln>
        </p:spPr>
        <p:txBody>
          <a:bodyPr/>
          <a:lstStyle/>
          <a:p>
            <a:r>
              <a:rPr lang="en-US" sz="2400"/>
              <a:t>Beamline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</p:txBody>
      </p:sp>
      <p:sp>
        <p:nvSpPr>
          <p:cNvPr id="178182" name="Rectangle 6"/>
          <p:cNvSpPr>
            <a:spLocks noChangeArrowheads="1"/>
          </p:cNvSpPr>
          <p:nvPr/>
        </p:nvSpPr>
        <p:spPr bwMode="auto">
          <a:xfrm>
            <a:off x="1200150" y="762000"/>
            <a:ext cx="7223125" cy="12954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dirty="0"/>
              <a:t> </a:t>
            </a:r>
            <a:r>
              <a:rPr lang="en-US" sz="2000" dirty="0"/>
              <a:t>Single </a:t>
            </a:r>
            <a:r>
              <a:rPr lang="en-US" sz="2000" dirty="0" err="1"/>
              <a:t>muon</a:t>
            </a:r>
            <a:r>
              <a:rPr lang="en-US" sz="2000" dirty="0"/>
              <a:t> requirement (to prevent </a:t>
            </a:r>
            <a:r>
              <a:rPr lang="en-US" sz="2000" dirty="0" err="1"/>
              <a:t>systematics</a:t>
            </a:r>
            <a:r>
              <a:rPr lang="en-US" sz="2000" dirty="0"/>
              <a:t> from pile-up</a:t>
            </a:r>
            <a:r>
              <a:rPr lang="en-US" sz="2000" dirty="0" smtClean="0"/>
              <a:t>) </a:t>
            </a:r>
            <a:r>
              <a:rPr lang="en-US" sz="2000" dirty="0"/>
              <a:t>limits accepted </a:t>
            </a:r>
            <a:r>
              <a:rPr lang="en-US" dirty="0" err="1">
                <a:latin typeface="Symbol" charset="2"/>
              </a:rPr>
              <a:t>m</a:t>
            </a:r>
            <a:r>
              <a:rPr lang="en-US" sz="2000" dirty="0"/>
              <a:t> rate to ~ 7 kHz</a:t>
            </a:r>
            <a:r>
              <a:rPr lang="en-US" sz="2000" dirty="0" smtClean="0"/>
              <a:t>,</a:t>
            </a:r>
            <a:r>
              <a:rPr lang="en-US" sz="2000" dirty="0" smtClean="0"/>
              <a:t> </a:t>
            </a:r>
            <a:r>
              <a:rPr lang="en-US" sz="2000" dirty="0" smtClean="0"/>
              <a:t>while </a:t>
            </a:r>
            <a:r>
              <a:rPr lang="en-US" sz="2000" dirty="0"/>
              <a:t>PSI beam can provide ~ 70 kHz</a:t>
            </a:r>
            <a:endParaRPr lang="en-US" dirty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00025" y="2662238"/>
            <a:ext cx="3943350" cy="1938337"/>
            <a:chOff x="126" y="1725"/>
            <a:chExt cx="2484" cy="1221"/>
          </a:xfrm>
        </p:grpSpPr>
        <p:sp>
          <p:nvSpPr>
            <p:cNvPr id="178184" name="AutoShape 8"/>
            <p:cNvSpPr>
              <a:spLocks noChangeArrowheads="1"/>
            </p:cNvSpPr>
            <p:nvPr/>
          </p:nvSpPr>
          <p:spPr bwMode="auto">
            <a:xfrm>
              <a:off x="126" y="1824"/>
              <a:ext cx="384" cy="43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tx2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185" name="Text Box 9"/>
            <p:cNvSpPr txBox="1">
              <a:spLocks noChangeArrowheads="1"/>
            </p:cNvSpPr>
            <p:nvPr/>
          </p:nvSpPr>
          <p:spPr bwMode="auto">
            <a:xfrm>
              <a:off x="180" y="1902"/>
              <a:ext cx="23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 b="1">
                  <a:solidFill>
                    <a:srgbClr val="FFFF00"/>
                  </a:solidFill>
                  <a:latin typeface="Symbol" charset="2"/>
                </a:rPr>
                <a:t>m</a:t>
              </a:r>
              <a:r>
                <a:rPr lang="en-US" sz="1800" b="1" baseline="30000">
                  <a:solidFill>
                    <a:srgbClr val="FFFF00"/>
                  </a:solidFill>
                </a:rPr>
                <a:t>-</a:t>
              </a:r>
            </a:p>
          </p:txBody>
        </p:sp>
        <p:sp>
          <p:nvSpPr>
            <p:cNvPr id="178186" name="Rectangle 10"/>
            <p:cNvSpPr>
              <a:spLocks noChangeArrowheads="1"/>
            </p:cNvSpPr>
            <p:nvPr/>
          </p:nvSpPr>
          <p:spPr bwMode="auto">
            <a:xfrm>
              <a:off x="603" y="2489"/>
              <a:ext cx="144" cy="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187" name="Rectangle 11"/>
            <p:cNvSpPr>
              <a:spLocks noChangeArrowheads="1"/>
            </p:cNvSpPr>
            <p:nvPr/>
          </p:nvSpPr>
          <p:spPr bwMode="auto">
            <a:xfrm>
              <a:off x="577" y="2655"/>
              <a:ext cx="192" cy="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188" name="Rectangle 12"/>
            <p:cNvSpPr>
              <a:spLocks noChangeArrowheads="1"/>
            </p:cNvSpPr>
            <p:nvPr/>
          </p:nvSpPr>
          <p:spPr bwMode="auto">
            <a:xfrm>
              <a:off x="1974" y="1780"/>
              <a:ext cx="38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189" name="Rectangle 13"/>
            <p:cNvSpPr>
              <a:spLocks noChangeArrowheads="1"/>
            </p:cNvSpPr>
            <p:nvPr/>
          </p:nvSpPr>
          <p:spPr bwMode="auto">
            <a:xfrm>
              <a:off x="721" y="2423"/>
              <a:ext cx="1021" cy="38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812" y="2512"/>
              <a:ext cx="437" cy="156"/>
              <a:chOff x="1334" y="2134"/>
              <a:chExt cx="437" cy="156"/>
            </a:xfrm>
          </p:grpSpPr>
          <p:sp>
            <p:nvSpPr>
              <p:cNvPr id="178191" name="Freeform 15"/>
              <p:cNvSpPr>
                <a:spLocks/>
              </p:cNvSpPr>
              <p:nvPr/>
            </p:nvSpPr>
            <p:spPr bwMode="auto">
              <a:xfrm>
                <a:off x="1407" y="2136"/>
                <a:ext cx="91" cy="154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0" y="154"/>
                  </a:cxn>
                  <a:cxn ang="0">
                    <a:pos x="26" y="154"/>
                  </a:cxn>
                  <a:cxn ang="0">
                    <a:pos x="31" y="154"/>
                  </a:cxn>
                  <a:cxn ang="0">
                    <a:pos x="31" y="149"/>
                  </a:cxn>
                  <a:cxn ang="0">
                    <a:pos x="31" y="5"/>
                  </a:cxn>
                  <a:cxn ang="0">
                    <a:pos x="26" y="5"/>
                  </a:cxn>
                  <a:cxn ang="0">
                    <a:pos x="26" y="10"/>
                  </a:cxn>
                  <a:cxn ang="0">
                    <a:pos x="91" y="10"/>
                  </a:cxn>
                  <a:cxn ang="0">
                    <a:pos x="91" y="0"/>
                  </a:cxn>
                  <a:cxn ang="0">
                    <a:pos x="26" y="0"/>
                  </a:cxn>
                  <a:cxn ang="0">
                    <a:pos x="21" y="0"/>
                  </a:cxn>
                  <a:cxn ang="0">
                    <a:pos x="21" y="5"/>
                  </a:cxn>
                  <a:cxn ang="0">
                    <a:pos x="21" y="149"/>
                  </a:cxn>
                  <a:cxn ang="0">
                    <a:pos x="26" y="149"/>
                  </a:cxn>
                  <a:cxn ang="0">
                    <a:pos x="26" y="144"/>
                  </a:cxn>
                  <a:cxn ang="0">
                    <a:pos x="0" y="144"/>
                  </a:cxn>
                </a:cxnLst>
                <a:rect l="0" t="0" r="r" b="b"/>
                <a:pathLst>
                  <a:path w="91" h="154">
                    <a:moveTo>
                      <a:pt x="0" y="144"/>
                    </a:moveTo>
                    <a:lnTo>
                      <a:pt x="0" y="154"/>
                    </a:lnTo>
                    <a:lnTo>
                      <a:pt x="26" y="154"/>
                    </a:lnTo>
                    <a:lnTo>
                      <a:pt x="31" y="154"/>
                    </a:lnTo>
                    <a:lnTo>
                      <a:pt x="31" y="149"/>
                    </a:lnTo>
                    <a:lnTo>
                      <a:pt x="31" y="5"/>
                    </a:lnTo>
                    <a:lnTo>
                      <a:pt x="26" y="5"/>
                    </a:lnTo>
                    <a:lnTo>
                      <a:pt x="26" y="10"/>
                    </a:lnTo>
                    <a:lnTo>
                      <a:pt x="91" y="10"/>
                    </a:lnTo>
                    <a:lnTo>
                      <a:pt x="91" y="0"/>
                    </a:lnTo>
                    <a:lnTo>
                      <a:pt x="26" y="0"/>
                    </a:lnTo>
                    <a:lnTo>
                      <a:pt x="21" y="0"/>
                    </a:lnTo>
                    <a:lnTo>
                      <a:pt x="21" y="5"/>
                    </a:lnTo>
                    <a:lnTo>
                      <a:pt x="21" y="149"/>
                    </a:lnTo>
                    <a:lnTo>
                      <a:pt x="26" y="149"/>
                    </a:lnTo>
                    <a:lnTo>
                      <a:pt x="26" y="144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192" name="Freeform 16"/>
              <p:cNvSpPr>
                <a:spLocks/>
              </p:cNvSpPr>
              <p:nvPr/>
            </p:nvSpPr>
            <p:spPr bwMode="auto">
              <a:xfrm>
                <a:off x="1334" y="2134"/>
                <a:ext cx="78" cy="151"/>
              </a:xfrm>
              <a:custGeom>
                <a:avLst/>
                <a:gdLst/>
                <a:ahLst/>
                <a:cxnLst>
                  <a:cxn ang="0">
                    <a:pos x="68" y="151"/>
                  </a:cxn>
                  <a:cxn ang="0">
                    <a:pos x="78" y="151"/>
                  </a:cxn>
                  <a:cxn ang="0">
                    <a:pos x="78" y="5"/>
                  </a:cxn>
                  <a:cxn ang="0">
                    <a:pos x="78" y="0"/>
                  </a:cxn>
                  <a:cxn ang="0">
                    <a:pos x="73" y="0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0" y="7"/>
                  </a:cxn>
                  <a:cxn ang="0">
                    <a:pos x="10" y="5"/>
                  </a:cxn>
                  <a:cxn ang="0">
                    <a:pos x="5" y="5"/>
                  </a:cxn>
                  <a:cxn ang="0">
                    <a:pos x="5" y="10"/>
                  </a:cxn>
                  <a:cxn ang="0">
                    <a:pos x="73" y="10"/>
                  </a:cxn>
                  <a:cxn ang="0">
                    <a:pos x="73" y="5"/>
                  </a:cxn>
                  <a:cxn ang="0">
                    <a:pos x="68" y="5"/>
                  </a:cxn>
                  <a:cxn ang="0">
                    <a:pos x="68" y="151"/>
                  </a:cxn>
                </a:cxnLst>
                <a:rect l="0" t="0" r="r" b="b"/>
                <a:pathLst>
                  <a:path w="78" h="151">
                    <a:moveTo>
                      <a:pt x="68" y="151"/>
                    </a:moveTo>
                    <a:lnTo>
                      <a:pt x="78" y="151"/>
                    </a:lnTo>
                    <a:lnTo>
                      <a:pt x="78" y="5"/>
                    </a:lnTo>
                    <a:lnTo>
                      <a:pt x="78" y="0"/>
                    </a:lnTo>
                    <a:lnTo>
                      <a:pt x="73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5" y="5"/>
                    </a:lnTo>
                    <a:lnTo>
                      <a:pt x="5" y="10"/>
                    </a:lnTo>
                    <a:lnTo>
                      <a:pt x="73" y="10"/>
                    </a:lnTo>
                    <a:lnTo>
                      <a:pt x="73" y="5"/>
                    </a:lnTo>
                    <a:lnTo>
                      <a:pt x="68" y="5"/>
                    </a:lnTo>
                    <a:lnTo>
                      <a:pt x="68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193" name="Freeform 17"/>
              <p:cNvSpPr>
                <a:spLocks/>
              </p:cNvSpPr>
              <p:nvPr/>
            </p:nvSpPr>
            <p:spPr bwMode="auto">
              <a:xfrm>
                <a:off x="1544" y="2136"/>
                <a:ext cx="91" cy="154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0" y="154"/>
                  </a:cxn>
                  <a:cxn ang="0">
                    <a:pos x="26" y="154"/>
                  </a:cxn>
                  <a:cxn ang="0">
                    <a:pos x="31" y="154"/>
                  </a:cxn>
                  <a:cxn ang="0">
                    <a:pos x="31" y="149"/>
                  </a:cxn>
                  <a:cxn ang="0">
                    <a:pos x="31" y="5"/>
                  </a:cxn>
                  <a:cxn ang="0">
                    <a:pos x="26" y="5"/>
                  </a:cxn>
                  <a:cxn ang="0">
                    <a:pos x="26" y="10"/>
                  </a:cxn>
                  <a:cxn ang="0">
                    <a:pos x="91" y="10"/>
                  </a:cxn>
                  <a:cxn ang="0">
                    <a:pos x="91" y="0"/>
                  </a:cxn>
                  <a:cxn ang="0">
                    <a:pos x="26" y="0"/>
                  </a:cxn>
                  <a:cxn ang="0">
                    <a:pos x="21" y="0"/>
                  </a:cxn>
                  <a:cxn ang="0">
                    <a:pos x="21" y="5"/>
                  </a:cxn>
                  <a:cxn ang="0">
                    <a:pos x="21" y="149"/>
                  </a:cxn>
                  <a:cxn ang="0">
                    <a:pos x="26" y="149"/>
                  </a:cxn>
                  <a:cxn ang="0">
                    <a:pos x="26" y="144"/>
                  </a:cxn>
                  <a:cxn ang="0">
                    <a:pos x="0" y="144"/>
                  </a:cxn>
                </a:cxnLst>
                <a:rect l="0" t="0" r="r" b="b"/>
                <a:pathLst>
                  <a:path w="91" h="154">
                    <a:moveTo>
                      <a:pt x="0" y="144"/>
                    </a:moveTo>
                    <a:lnTo>
                      <a:pt x="0" y="154"/>
                    </a:lnTo>
                    <a:lnTo>
                      <a:pt x="26" y="154"/>
                    </a:lnTo>
                    <a:lnTo>
                      <a:pt x="31" y="154"/>
                    </a:lnTo>
                    <a:lnTo>
                      <a:pt x="31" y="149"/>
                    </a:lnTo>
                    <a:lnTo>
                      <a:pt x="31" y="5"/>
                    </a:lnTo>
                    <a:lnTo>
                      <a:pt x="26" y="5"/>
                    </a:lnTo>
                    <a:lnTo>
                      <a:pt x="26" y="10"/>
                    </a:lnTo>
                    <a:lnTo>
                      <a:pt x="91" y="10"/>
                    </a:lnTo>
                    <a:lnTo>
                      <a:pt x="91" y="0"/>
                    </a:lnTo>
                    <a:lnTo>
                      <a:pt x="26" y="0"/>
                    </a:lnTo>
                    <a:lnTo>
                      <a:pt x="21" y="0"/>
                    </a:lnTo>
                    <a:lnTo>
                      <a:pt x="21" y="5"/>
                    </a:lnTo>
                    <a:lnTo>
                      <a:pt x="21" y="149"/>
                    </a:lnTo>
                    <a:lnTo>
                      <a:pt x="26" y="149"/>
                    </a:lnTo>
                    <a:lnTo>
                      <a:pt x="26" y="144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194" name="Freeform 18"/>
              <p:cNvSpPr>
                <a:spLocks/>
              </p:cNvSpPr>
              <p:nvPr/>
            </p:nvSpPr>
            <p:spPr bwMode="auto">
              <a:xfrm>
                <a:off x="1470" y="2134"/>
                <a:ext cx="79" cy="151"/>
              </a:xfrm>
              <a:custGeom>
                <a:avLst/>
                <a:gdLst/>
                <a:ahLst/>
                <a:cxnLst>
                  <a:cxn ang="0">
                    <a:pos x="69" y="151"/>
                  </a:cxn>
                  <a:cxn ang="0">
                    <a:pos x="79" y="151"/>
                  </a:cxn>
                  <a:cxn ang="0">
                    <a:pos x="79" y="5"/>
                  </a:cxn>
                  <a:cxn ang="0">
                    <a:pos x="79" y="0"/>
                  </a:cxn>
                  <a:cxn ang="0">
                    <a:pos x="74" y="0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0" y="7"/>
                  </a:cxn>
                  <a:cxn ang="0">
                    <a:pos x="10" y="5"/>
                  </a:cxn>
                  <a:cxn ang="0">
                    <a:pos x="5" y="5"/>
                  </a:cxn>
                  <a:cxn ang="0">
                    <a:pos x="5" y="10"/>
                  </a:cxn>
                  <a:cxn ang="0">
                    <a:pos x="74" y="10"/>
                  </a:cxn>
                  <a:cxn ang="0">
                    <a:pos x="74" y="5"/>
                  </a:cxn>
                  <a:cxn ang="0">
                    <a:pos x="69" y="5"/>
                  </a:cxn>
                  <a:cxn ang="0">
                    <a:pos x="69" y="151"/>
                  </a:cxn>
                </a:cxnLst>
                <a:rect l="0" t="0" r="r" b="b"/>
                <a:pathLst>
                  <a:path w="79" h="151">
                    <a:moveTo>
                      <a:pt x="69" y="151"/>
                    </a:moveTo>
                    <a:lnTo>
                      <a:pt x="79" y="151"/>
                    </a:lnTo>
                    <a:lnTo>
                      <a:pt x="79" y="5"/>
                    </a:lnTo>
                    <a:lnTo>
                      <a:pt x="79" y="0"/>
                    </a:lnTo>
                    <a:lnTo>
                      <a:pt x="74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5" y="5"/>
                    </a:lnTo>
                    <a:lnTo>
                      <a:pt x="5" y="10"/>
                    </a:lnTo>
                    <a:lnTo>
                      <a:pt x="74" y="10"/>
                    </a:lnTo>
                    <a:lnTo>
                      <a:pt x="74" y="5"/>
                    </a:lnTo>
                    <a:lnTo>
                      <a:pt x="69" y="5"/>
                    </a:lnTo>
                    <a:lnTo>
                      <a:pt x="6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195" name="Freeform 19"/>
              <p:cNvSpPr>
                <a:spLocks/>
              </p:cNvSpPr>
              <p:nvPr/>
            </p:nvSpPr>
            <p:spPr bwMode="auto">
              <a:xfrm>
                <a:off x="1680" y="2136"/>
                <a:ext cx="91" cy="154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0" y="154"/>
                  </a:cxn>
                  <a:cxn ang="0">
                    <a:pos x="26" y="154"/>
                  </a:cxn>
                  <a:cxn ang="0">
                    <a:pos x="31" y="154"/>
                  </a:cxn>
                  <a:cxn ang="0">
                    <a:pos x="31" y="149"/>
                  </a:cxn>
                  <a:cxn ang="0">
                    <a:pos x="31" y="5"/>
                  </a:cxn>
                  <a:cxn ang="0">
                    <a:pos x="26" y="5"/>
                  </a:cxn>
                  <a:cxn ang="0">
                    <a:pos x="26" y="10"/>
                  </a:cxn>
                  <a:cxn ang="0">
                    <a:pos x="91" y="10"/>
                  </a:cxn>
                  <a:cxn ang="0">
                    <a:pos x="91" y="0"/>
                  </a:cxn>
                  <a:cxn ang="0">
                    <a:pos x="26" y="0"/>
                  </a:cxn>
                  <a:cxn ang="0">
                    <a:pos x="21" y="0"/>
                  </a:cxn>
                  <a:cxn ang="0">
                    <a:pos x="21" y="5"/>
                  </a:cxn>
                  <a:cxn ang="0">
                    <a:pos x="21" y="149"/>
                  </a:cxn>
                  <a:cxn ang="0">
                    <a:pos x="26" y="149"/>
                  </a:cxn>
                  <a:cxn ang="0">
                    <a:pos x="26" y="144"/>
                  </a:cxn>
                  <a:cxn ang="0">
                    <a:pos x="0" y="144"/>
                  </a:cxn>
                </a:cxnLst>
                <a:rect l="0" t="0" r="r" b="b"/>
                <a:pathLst>
                  <a:path w="91" h="154">
                    <a:moveTo>
                      <a:pt x="0" y="144"/>
                    </a:moveTo>
                    <a:lnTo>
                      <a:pt x="0" y="154"/>
                    </a:lnTo>
                    <a:lnTo>
                      <a:pt x="26" y="154"/>
                    </a:lnTo>
                    <a:lnTo>
                      <a:pt x="31" y="154"/>
                    </a:lnTo>
                    <a:lnTo>
                      <a:pt x="31" y="149"/>
                    </a:lnTo>
                    <a:lnTo>
                      <a:pt x="31" y="5"/>
                    </a:lnTo>
                    <a:lnTo>
                      <a:pt x="26" y="5"/>
                    </a:lnTo>
                    <a:lnTo>
                      <a:pt x="26" y="10"/>
                    </a:lnTo>
                    <a:lnTo>
                      <a:pt x="91" y="10"/>
                    </a:lnTo>
                    <a:lnTo>
                      <a:pt x="91" y="0"/>
                    </a:lnTo>
                    <a:lnTo>
                      <a:pt x="26" y="0"/>
                    </a:lnTo>
                    <a:lnTo>
                      <a:pt x="21" y="0"/>
                    </a:lnTo>
                    <a:lnTo>
                      <a:pt x="21" y="5"/>
                    </a:lnTo>
                    <a:lnTo>
                      <a:pt x="21" y="149"/>
                    </a:lnTo>
                    <a:lnTo>
                      <a:pt x="26" y="149"/>
                    </a:lnTo>
                    <a:lnTo>
                      <a:pt x="26" y="144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196" name="Freeform 20"/>
              <p:cNvSpPr>
                <a:spLocks/>
              </p:cNvSpPr>
              <p:nvPr/>
            </p:nvSpPr>
            <p:spPr bwMode="auto">
              <a:xfrm>
                <a:off x="1607" y="2134"/>
                <a:ext cx="78" cy="151"/>
              </a:xfrm>
              <a:custGeom>
                <a:avLst/>
                <a:gdLst/>
                <a:ahLst/>
                <a:cxnLst>
                  <a:cxn ang="0">
                    <a:pos x="68" y="151"/>
                  </a:cxn>
                  <a:cxn ang="0">
                    <a:pos x="78" y="151"/>
                  </a:cxn>
                  <a:cxn ang="0">
                    <a:pos x="78" y="5"/>
                  </a:cxn>
                  <a:cxn ang="0">
                    <a:pos x="78" y="0"/>
                  </a:cxn>
                  <a:cxn ang="0">
                    <a:pos x="73" y="0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0" y="7"/>
                  </a:cxn>
                  <a:cxn ang="0">
                    <a:pos x="10" y="5"/>
                  </a:cxn>
                  <a:cxn ang="0">
                    <a:pos x="5" y="5"/>
                  </a:cxn>
                  <a:cxn ang="0">
                    <a:pos x="5" y="10"/>
                  </a:cxn>
                  <a:cxn ang="0">
                    <a:pos x="73" y="10"/>
                  </a:cxn>
                  <a:cxn ang="0">
                    <a:pos x="73" y="5"/>
                  </a:cxn>
                  <a:cxn ang="0">
                    <a:pos x="68" y="5"/>
                  </a:cxn>
                  <a:cxn ang="0">
                    <a:pos x="68" y="151"/>
                  </a:cxn>
                </a:cxnLst>
                <a:rect l="0" t="0" r="r" b="b"/>
                <a:pathLst>
                  <a:path w="78" h="151">
                    <a:moveTo>
                      <a:pt x="68" y="151"/>
                    </a:moveTo>
                    <a:lnTo>
                      <a:pt x="78" y="151"/>
                    </a:lnTo>
                    <a:lnTo>
                      <a:pt x="78" y="5"/>
                    </a:lnTo>
                    <a:lnTo>
                      <a:pt x="78" y="0"/>
                    </a:lnTo>
                    <a:lnTo>
                      <a:pt x="73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5" y="5"/>
                    </a:lnTo>
                    <a:lnTo>
                      <a:pt x="5" y="10"/>
                    </a:lnTo>
                    <a:lnTo>
                      <a:pt x="73" y="10"/>
                    </a:lnTo>
                    <a:lnTo>
                      <a:pt x="73" y="5"/>
                    </a:lnTo>
                    <a:lnTo>
                      <a:pt x="68" y="5"/>
                    </a:lnTo>
                    <a:lnTo>
                      <a:pt x="68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21"/>
            <p:cNvGrpSpPr>
              <a:grpSpLocks/>
            </p:cNvGrpSpPr>
            <p:nvPr/>
          </p:nvGrpSpPr>
          <p:grpSpPr bwMode="auto">
            <a:xfrm>
              <a:off x="811" y="2583"/>
              <a:ext cx="420" cy="12"/>
              <a:chOff x="1333" y="2205"/>
              <a:chExt cx="420" cy="12"/>
            </a:xfrm>
          </p:grpSpPr>
          <p:sp>
            <p:nvSpPr>
              <p:cNvPr id="178198" name="Freeform 22"/>
              <p:cNvSpPr>
                <a:spLocks/>
              </p:cNvSpPr>
              <p:nvPr/>
            </p:nvSpPr>
            <p:spPr bwMode="auto">
              <a:xfrm>
                <a:off x="1333" y="2205"/>
                <a:ext cx="12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1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4" y="11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8" y="11"/>
                  </a:cxn>
                  <a:cxn ang="0">
                    <a:pos x="10" y="10"/>
                  </a:cxn>
                  <a:cxn ang="0">
                    <a:pos x="12" y="6"/>
                  </a:cxn>
                  <a:cxn ang="0">
                    <a:pos x="10" y="2"/>
                  </a:cxn>
                  <a:cxn ang="0">
                    <a:pos x="8" y="1"/>
                  </a:cxn>
                  <a:cxn ang="0">
                    <a:pos x="6" y="0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lnTo>
                      <a:pt x="4" y="1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4" y="11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8" y="11"/>
                    </a:lnTo>
                    <a:lnTo>
                      <a:pt x="10" y="10"/>
                    </a:lnTo>
                    <a:lnTo>
                      <a:pt x="12" y="6"/>
                    </a:lnTo>
                    <a:lnTo>
                      <a:pt x="10" y="2"/>
                    </a:lnTo>
                    <a:lnTo>
                      <a:pt x="8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199" name="Freeform 23"/>
              <p:cNvSpPr>
                <a:spLocks/>
              </p:cNvSpPr>
              <p:nvPr/>
            </p:nvSpPr>
            <p:spPr bwMode="auto">
              <a:xfrm>
                <a:off x="1357" y="2205"/>
                <a:ext cx="12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1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4" y="12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8" y="11"/>
                  </a:cxn>
                  <a:cxn ang="0">
                    <a:pos x="10" y="10"/>
                  </a:cxn>
                  <a:cxn ang="0">
                    <a:pos x="12" y="6"/>
                  </a:cxn>
                  <a:cxn ang="0">
                    <a:pos x="10" y="2"/>
                  </a:cxn>
                  <a:cxn ang="0">
                    <a:pos x="8" y="1"/>
                  </a:cxn>
                  <a:cxn ang="0">
                    <a:pos x="6" y="0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lnTo>
                      <a:pt x="4" y="1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8" y="11"/>
                    </a:lnTo>
                    <a:lnTo>
                      <a:pt x="10" y="10"/>
                    </a:lnTo>
                    <a:lnTo>
                      <a:pt x="12" y="6"/>
                    </a:lnTo>
                    <a:lnTo>
                      <a:pt x="10" y="2"/>
                    </a:lnTo>
                    <a:lnTo>
                      <a:pt x="8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200" name="Freeform 24"/>
              <p:cNvSpPr>
                <a:spLocks/>
              </p:cNvSpPr>
              <p:nvPr/>
            </p:nvSpPr>
            <p:spPr bwMode="auto">
              <a:xfrm>
                <a:off x="1381" y="2205"/>
                <a:ext cx="12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1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4" y="12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8" y="11"/>
                  </a:cxn>
                  <a:cxn ang="0">
                    <a:pos x="10" y="10"/>
                  </a:cxn>
                  <a:cxn ang="0">
                    <a:pos x="12" y="6"/>
                  </a:cxn>
                  <a:cxn ang="0">
                    <a:pos x="10" y="2"/>
                  </a:cxn>
                  <a:cxn ang="0">
                    <a:pos x="8" y="1"/>
                  </a:cxn>
                  <a:cxn ang="0">
                    <a:pos x="6" y="0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lnTo>
                      <a:pt x="4" y="1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8" y="11"/>
                    </a:lnTo>
                    <a:lnTo>
                      <a:pt x="10" y="10"/>
                    </a:lnTo>
                    <a:lnTo>
                      <a:pt x="12" y="6"/>
                    </a:lnTo>
                    <a:lnTo>
                      <a:pt x="10" y="2"/>
                    </a:lnTo>
                    <a:lnTo>
                      <a:pt x="8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201" name="Freeform 25"/>
              <p:cNvSpPr>
                <a:spLocks/>
              </p:cNvSpPr>
              <p:nvPr/>
            </p:nvSpPr>
            <p:spPr bwMode="auto">
              <a:xfrm>
                <a:off x="1405" y="2205"/>
                <a:ext cx="12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1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4" y="12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8" y="11"/>
                  </a:cxn>
                  <a:cxn ang="0">
                    <a:pos x="10" y="10"/>
                  </a:cxn>
                  <a:cxn ang="0">
                    <a:pos x="12" y="6"/>
                  </a:cxn>
                  <a:cxn ang="0">
                    <a:pos x="10" y="2"/>
                  </a:cxn>
                  <a:cxn ang="0">
                    <a:pos x="8" y="1"/>
                  </a:cxn>
                  <a:cxn ang="0">
                    <a:pos x="6" y="0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lnTo>
                      <a:pt x="4" y="1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8" y="11"/>
                    </a:lnTo>
                    <a:lnTo>
                      <a:pt x="10" y="10"/>
                    </a:lnTo>
                    <a:lnTo>
                      <a:pt x="12" y="6"/>
                    </a:lnTo>
                    <a:lnTo>
                      <a:pt x="10" y="2"/>
                    </a:lnTo>
                    <a:lnTo>
                      <a:pt x="8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202" name="Freeform 26"/>
              <p:cNvSpPr>
                <a:spLocks/>
              </p:cNvSpPr>
              <p:nvPr/>
            </p:nvSpPr>
            <p:spPr bwMode="auto">
              <a:xfrm>
                <a:off x="1429" y="2205"/>
                <a:ext cx="12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1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4" y="12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8" y="11"/>
                  </a:cxn>
                  <a:cxn ang="0">
                    <a:pos x="10" y="10"/>
                  </a:cxn>
                  <a:cxn ang="0">
                    <a:pos x="12" y="6"/>
                  </a:cxn>
                  <a:cxn ang="0">
                    <a:pos x="10" y="2"/>
                  </a:cxn>
                  <a:cxn ang="0">
                    <a:pos x="8" y="1"/>
                  </a:cxn>
                  <a:cxn ang="0">
                    <a:pos x="6" y="0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lnTo>
                      <a:pt x="4" y="1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8" y="11"/>
                    </a:lnTo>
                    <a:lnTo>
                      <a:pt x="10" y="10"/>
                    </a:lnTo>
                    <a:lnTo>
                      <a:pt x="12" y="6"/>
                    </a:lnTo>
                    <a:lnTo>
                      <a:pt x="10" y="2"/>
                    </a:lnTo>
                    <a:lnTo>
                      <a:pt x="8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203" name="Freeform 27"/>
              <p:cNvSpPr>
                <a:spLocks/>
              </p:cNvSpPr>
              <p:nvPr/>
            </p:nvSpPr>
            <p:spPr bwMode="auto">
              <a:xfrm>
                <a:off x="1453" y="2205"/>
                <a:ext cx="12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1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4" y="12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8" y="11"/>
                  </a:cxn>
                  <a:cxn ang="0">
                    <a:pos x="10" y="10"/>
                  </a:cxn>
                  <a:cxn ang="0">
                    <a:pos x="12" y="6"/>
                  </a:cxn>
                  <a:cxn ang="0">
                    <a:pos x="10" y="2"/>
                  </a:cxn>
                  <a:cxn ang="0">
                    <a:pos x="8" y="1"/>
                  </a:cxn>
                  <a:cxn ang="0">
                    <a:pos x="6" y="0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lnTo>
                      <a:pt x="4" y="1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8" y="11"/>
                    </a:lnTo>
                    <a:lnTo>
                      <a:pt x="10" y="10"/>
                    </a:lnTo>
                    <a:lnTo>
                      <a:pt x="12" y="6"/>
                    </a:lnTo>
                    <a:lnTo>
                      <a:pt x="10" y="2"/>
                    </a:lnTo>
                    <a:lnTo>
                      <a:pt x="8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204" name="Freeform 28"/>
              <p:cNvSpPr>
                <a:spLocks/>
              </p:cNvSpPr>
              <p:nvPr/>
            </p:nvSpPr>
            <p:spPr bwMode="auto">
              <a:xfrm>
                <a:off x="1477" y="2205"/>
                <a:ext cx="12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1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4" y="12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8" y="11"/>
                  </a:cxn>
                  <a:cxn ang="0">
                    <a:pos x="10" y="10"/>
                  </a:cxn>
                  <a:cxn ang="0">
                    <a:pos x="12" y="6"/>
                  </a:cxn>
                  <a:cxn ang="0">
                    <a:pos x="10" y="2"/>
                  </a:cxn>
                  <a:cxn ang="0">
                    <a:pos x="8" y="1"/>
                  </a:cxn>
                  <a:cxn ang="0">
                    <a:pos x="6" y="0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lnTo>
                      <a:pt x="4" y="1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8" y="11"/>
                    </a:lnTo>
                    <a:lnTo>
                      <a:pt x="10" y="10"/>
                    </a:lnTo>
                    <a:lnTo>
                      <a:pt x="12" y="6"/>
                    </a:lnTo>
                    <a:lnTo>
                      <a:pt x="10" y="2"/>
                    </a:lnTo>
                    <a:lnTo>
                      <a:pt x="8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205" name="Freeform 29"/>
              <p:cNvSpPr>
                <a:spLocks/>
              </p:cNvSpPr>
              <p:nvPr/>
            </p:nvSpPr>
            <p:spPr bwMode="auto">
              <a:xfrm>
                <a:off x="1501" y="2205"/>
                <a:ext cx="12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1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4" y="12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8" y="11"/>
                  </a:cxn>
                  <a:cxn ang="0">
                    <a:pos x="10" y="10"/>
                  </a:cxn>
                  <a:cxn ang="0">
                    <a:pos x="12" y="6"/>
                  </a:cxn>
                  <a:cxn ang="0">
                    <a:pos x="10" y="2"/>
                  </a:cxn>
                  <a:cxn ang="0">
                    <a:pos x="8" y="1"/>
                  </a:cxn>
                  <a:cxn ang="0">
                    <a:pos x="6" y="0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lnTo>
                      <a:pt x="4" y="1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8" y="11"/>
                    </a:lnTo>
                    <a:lnTo>
                      <a:pt x="10" y="10"/>
                    </a:lnTo>
                    <a:lnTo>
                      <a:pt x="12" y="6"/>
                    </a:lnTo>
                    <a:lnTo>
                      <a:pt x="10" y="2"/>
                    </a:lnTo>
                    <a:lnTo>
                      <a:pt x="8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206" name="Freeform 30"/>
              <p:cNvSpPr>
                <a:spLocks/>
              </p:cNvSpPr>
              <p:nvPr/>
            </p:nvSpPr>
            <p:spPr bwMode="auto">
              <a:xfrm>
                <a:off x="1525" y="2205"/>
                <a:ext cx="12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1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4" y="12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8" y="11"/>
                  </a:cxn>
                  <a:cxn ang="0">
                    <a:pos x="10" y="10"/>
                  </a:cxn>
                  <a:cxn ang="0">
                    <a:pos x="12" y="6"/>
                  </a:cxn>
                  <a:cxn ang="0">
                    <a:pos x="10" y="2"/>
                  </a:cxn>
                  <a:cxn ang="0">
                    <a:pos x="8" y="1"/>
                  </a:cxn>
                  <a:cxn ang="0">
                    <a:pos x="6" y="0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lnTo>
                      <a:pt x="4" y="1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8" y="11"/>
                    </a:lnTo>
                    <a:lnTo>
                      <a:pt x="10" y="10"/>
                    </a:lnTo>
                    <a:lnTo>
                      <a:pt x="12" y="6"/>
                    </a:lnTo>
                    <a:lnTo>
                      <a:pt x="10" y="2"/>
                    </a:lnTo>
                    <a:lnTo>
                      <a:pt x="8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207" name="Freeform 31"/>
              <p:cNvSpPr>
                <a:spLocks/>
              </p:cNvSpPr>
              <p:nvPr/>
            </p:nvSpPr>
            <p:spPr bwMode="auto">
              <a:xfrm>
                <a:off x="1549" y="2205"/>
                <a:ext cx="12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1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4" y="12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8" y="11"/>
                  </a:cxn>
                  <a:cxn ang="0">
                    <a:pos x="10" y="10"/>
                  </a:cxn>
                  <a:cxn ang="0">
                    <a:pos x="12" y="6"/>
                  </a:cxn>
                  <a:cxn ang="0">
                    <a:pos x="10" y="2"/>
                  </a:cxn>
                  <a:cxn ang="0">
                    <a:pos x="8" y="1"/>
                  </a:cxn>
                  <a:cxn ang="0">
                    <a:pos x="6" y="0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lnTo>
                      <a:pt x="4" y="1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8" y="11"/>
                    </a:lnTo>
                    <a:lnTo>
                      <a:pt x="10" y="10"/>
                    </a:lnTo>
                    <a:lnTo>
                      <a:pt x="12" y="6"/>
                    </a:lnTo>
                    <a:lnTo>
                      <a:pt x="10" y="2"/>
                    </a:lnTo>
                    <a:lnTo>
                      <a:pt x="8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208" name="Freeform 32"/>
              <p:cNvSpPr>
                <a:spLocks/>
              </p:cNvSpPr>
              <p:nvPr/>
            </p:nvSpPr>
            <p:spPr bwMode="auto">
              <a:xfrm>
                <a:off x="1573" y="2205"/>
                <a:ext cx="12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1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4" y="12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8" y="11"/>
                  </a:cxn>
                  <a:cxn ang="0">
                    <a:pos x="10" y="10"/>
                  </a:cxn>
                  <a:cxn ang="0">
                    <a:pos x="12" y="6"/>
                  </a:cxn>
                  <a:cxn ang="0">
                    <a:pos x="10" y="2"/>
                  </a:cxn>
                  <a:cxn ang="0">
                    <a:pos x="8" y="1"/>
                  </a:cxn>
                  <a:cxn ang="0">
                    <a:pos x="6" y="0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lnTo>
                      <a:pt x="4" y="1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8" y="11"/>
                    </a:lnTo>
                    <a:lnTo>
                      <a:pt x="10" y="10"/>
                    </a:lnTo>
                    <a:lnTo>
                      <a:pt x="12" y="6"/>
                    </a:lnTo>
                    <a:lnTo>
                      <a:pt x="10" y="2"/>
                    </a:lnTo>
                    <a:lnTo>
                      <a:pt x="8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209" name="Freeform 33"/>
              <p:cNvSpPr>
                <a:spLocks/>
              </p:cNvSpPr>
              <p:nvPr/>
            </p:nvSpPr>
            <p:spPr bwMode="auto">
              <a:xfrm>
                <a:off x="1597" y="2205"/>
                <a:ext cx="12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1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4" y="12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8" y="11"/>
                  </a:cxn>
                  <a:cxn ang="0">
                    <a:pos x="10" y="10"/>
                  </a:cxn>
                  <a:cxn ang="0">
                    <a:pos x="12" y="6"/>
                  </a:cxn>
                  <a:cxn ang="0">
                    <a:pos x="10" y="2"/>
                  </a:cxn>
                  <a:cxn ang="0">
                    <a:pos x="8" y="1"/>
                  </a:cxn>
                  <a:cxn ang="0">
                    <a:pos x="6" y="0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lnTo>
                      <a:pt x="4" y="1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8" y="11"/>
                    </a:lnTo>
                    <a:lnTo>
                      <a:pt x="10" y="10"/>
                    </a:lnTo>
                    <a:lnTo>
                      <a:pt x="12" y="6"/>
                    </a:lnTo>
                    <a:lnTo>
                      <a:pt x="10" y="2"/>
                    </a:lnTo>
                    <a:lnTo>
                      <a:pt x="8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210" name="Freeform 34"/>
              <p:cNvSpPr>
                <a:spLocks/>
              </p:cNvSpPr>
              <p:nvPr/>
            </p:nvSpPr>
            <p:spPr bwMode="auto">
              <a:xfrm>
                <a:off x="1621" y="2205"/>
                <a:ext cx="12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1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4" y="12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8" y="11"/>
                  </a:cxn>
                  <a:cxn ang="0">
                    <a:pos x="10" y="10"/>
                  </a:cxn>
                  <a:cxn ang="0">
                    <a:pos x="12" y="6"/>
                  </a:cxn>
                  <a:cxn ang="0">
                    <a:pos x="10" y="2"/>
                  </a:cxn>
                  <a:cxn ang="0">
                    <a:pos x="8" y="1"/>
                  </a:cxn>
                  <a:cxn ang="0">
                    <a:pos x="6" y="0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lnTo>
                      <a:pt x="4" y="1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8" y="11"/>
                    </a:lnTo>
                    <a:lnTo>
                      <a:pt x="10" y="10"/>
                    </a:lnTo>
                    <a:lnTo>
                      <a:pt x="12" y="6"/>
                    </a:lnTo>
                    <a:lnTo>
                      <a:pt x="10" y="2"/>
                    </a:lnTo>
                    <a:lnTo>
                      <a:pt x="8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211" name="Freeform 35"/>
              <p:cNvSpPr>
                <a:spLocks/>
              </p:cNvSpPr>
              <p:nvPr/>
            </p:nvSpPr>
            <p:spPr bwMode="auto">
              <a:xfrm>
                <a:off x="1645" y="2205"/>
                <a:ext cx="12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1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4" y="12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8" y="11"/>
                  </a:cxn>
                  <a:cxn ang="0">
                    <a:pos x="10" y="10"/>
                  </a:cxn>
                  <a:cxn ang="0">
                    <a:pos x="12" y="6"/>
                  </a:cxn>
                  <a:cxn ang="0">
                    <a:pos x="10" y="2"/>
                  </a:cxn>
                  <a:cxn ang="0">
                    <a:pos x="8" y="1"/>
                  </a:cxn>
                  <a:cxn ang="0">
                    <a:pos x="6" y="0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lnTo>
                      <a:pt x="4" y="1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8" y="11"/>
                    </a:lnTo>
                    <a:lnTo>
                      <a:pt x="10" y="10"/>
                    </a:lnTo>
                    <a:lnTo>
                      <a:pt x="12" y="6"/>
                    </a:lnTo>
                    <a:lnTo>
                      <a:pt x="10" y="2"/>
                    </a:lnTo>
                    <a:lnTo>
                      <a:pt x="8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212" name="Freeform 36"/>
              <p:cNvSpPr>
                <a:spLocks/>
              </p:cNvSpPr>
              <p:nvPr/>
            </p:nvSpPr>
            <p:spPr bwMode="auto">
              <a:xfrm>
                <a:off x="1669" y="2205"/>
                <a:ext cx="12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1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4" y="12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8" y="11"/>
                  </a:cxn>
                  <a:cxn ang="0">
                    <a:pos x="10" y="10"/>
                  </a:cxn>
                  <a:cxn ang="0">
                    <a:pos x="12" y="6"/>
                  </a:cxn>
                  <a:cxn ang="0">
                    <a:pos x="10" y="2"/>
                  </a:cxn>
                  <a:cxn ang="0">
                    <a:pos x="8" y="1"/>
                  </a:cxn>
                  <a:cxn ang="0">
                    <a:pos x="6" y="0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lnTo>
                      <a:pt x="4" y="1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8" y="11"/>
                    </a:lnTo>
                    <a:lnTo>
                      <a:pt x="10" y="10"/>
                    </a:lnTo>
                    <a:lnTo>
                      <a:pt x="12" y="6"/>
                    </a:lnTo>
                    <a:lnTo>
                      <a:pt x="10" y="2"/>
                    </a:lnTo>
                    <a:lnTo>
                      <a:pt x="8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213" name="Freeform 37"/>
              <p:cNvSpPr>
                <a:spLocks/>
              </p:cNvSpPr>
              <p:nvPr/>
            </p:nvSpPr>
            <p:spPr bwMode="auto">
              <a:xfrm>
                <a:off x="1693" y="2205"/>
                <a:ext cx="12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1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4" y="12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8" y="11"/>
                  </a:cxn>
                  <a:cxn ang="0">
                    <a:pos x="10" y="10"/>
                  </a:cxn>
                  <a:cxn ang="0">
                    <a:pos x="12" y="6"/>
                  </a:cxn>
                  <a:cxn ang="0">
                    <a:pos x="10" y="2"/>
                  </a:cxn>
                  <a:cxn ang="0">
                    <a:pos x="8" y="1"/>
                  </a:cxn>
                  <a:cxn ang="0">
                    <a:pos x="6" y="0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lnTo>
                      <a:pt x="4" y="1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8" y="11"/>
                    </a:lnTo>
                    <a:lnTo>
                      <a:pt x="10" y="10"/>
                    </a:lnTo>
                    <a:lnTo>
                      <a:pt x="12" y="6"/>
                    </a:lnTo>
                    <a:lnTo>
                      <a:pt x="10" y="2"/>
                    </a:lnTo>
                    <a:lnTo>
                      <a:pt x="8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214" name="Freeform 38"/>
              <p:cNvSpPr>
                <a:spLocks/>
              </p:cNvSpPr>
              <p:nvPr/>
            </p:nvSpPr>
            <p:spPr bwMode="auto">
              <a:xfrm>
                <a:off x="1717" y="2205"/>
                <a:ext cx="12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1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4" y="12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8" y="11"/>
                  </a:cxn>
                  <a:cxn ang="0">
                    <a:pos x="10" y="10"/>
                  </a:cxn>
                  <a:cxn ang="0">
                    <a:pos x="12" y="6"/>
                  </a:cxn>
                  <a:cxn ang="0">
                    <a:pos x="10" y="2"/>
                  </a:cxn>
                  <a:cxn ang="0">
                    <a:pos x="8" y="1"/>
                  </a:cxn>
                  <a:cxn ang="0">
                    <a:pos x="6" y="0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lnTo>
                      <a:pt x="4" y="1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8" y="11"/>
                    </a:lnTo>
                    <a:lnTo>
                      <a:pt x="10" y="10"/>
                    </a:lnTo>
                    <a:lnTo>
                      <a:pt x="12" y="6"/>
                    </a:lnTo>
                    <a:lnTo>
                      <a:pt x="10" y="2"/>
                    </a:lnTo>
                    <a:lnTo>
                      <a:pt x="8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215" name="Freeform 39"/>
              <p:cNvSpPr>
                <a:spLocks/>
              </p:cNvSpPr>
              <p:nvPr/>
            </p:nvSpPr>
            <p:spPr bwMode="auto">
              <a:xfrm>
                <a:off x="1741" y="2205"/>
                <a:ext cx="12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1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4" y="12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8" y="11"/>
                  </a:cxn>
                  <a:cxn ang="0">
                    <a:pos x="10" y="10"/>
                  </a:cxn>
                  <a:cxn ang="0">
                    <a:pos x="12" y="6"/>
                  </a:cxn>
                  <a:cxn ang="0">
                    <a:pos x="10" y="2"/>
                  </a:cxn>
                  <a:cxn ang="0">
                    <a:pos x="8" y="1"/>
                  </a:cxn>
                  <a:cxn ang="0">
                    <a:pos x="6" y="0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lnTo>
                      <a:pt x="4" y="1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8" y="11"/>
                    </a:lnTo>
                    <a:lnTo>
                      <a:pt x="10" y="10"/>
                    </a:lnTo>
                    <a:lnTo>
                      <a:pt x="12" y="6"/>
                    </a:lnTo>
                    <a:lnTo>
                      <a:pt x="10" y="2"/>
                    </a:lnTo>
                    <a:lnTo>
                      <a:pt x="8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78216" name="Rectangle 40"/>
            <p:cNvSpPr>
              <a:spLocks noChangeArrowheads="1"/>
            </p:cNvSpPr>
            <p:nvPr/>
          </p:nvSpPr>
          <p:spPr bwMode="auto">
            <a:xfrm>
              <a:off x="1227" y="2494"/>
              <a:ext cx="433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217" name="Rectangle 41"/>
            <p:cNvSpPr>
              <a:spLocks noChangeArrowheads="1"/>
            </p:cNvSpPr>
            <p:nvPr/>
          </p:nvSpPr>
          <p:spPr bwMode="auto">
            <a:xfrm>
              <a:off x="1341" y="2455"/>
              <a:ext cx="38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>
                  <a:solidFill>
                    <a:srgbClr val="3333CC"/>
                  </a:solidFill>
                </a:rPr>
                <a:t>+12.5 kV</a:t>
              </a:r>
              <a:endParaRPr lang="en-US" sz="1800" b="1"/>
            </a:p>
          </p:txBody>
        </p:sp>
        <p:sp>
          <p:nvSpPr>
            <p:cNvPr id="178218" name="Rectangle 42"/>
            <p:cNvSpPr>
              <a:spLocks noChangeArrowheads="1"/>
            </p:cNvSpPr>
            <p:nvPr/>
          </p:nvSpPr>
          <p:spPr bwMode="auto">
            <a:xfrm>
              <a:off x="1304" y="2536"/>
              <a:ext cx="7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>
                  <a:solidFill>
                    <a:srgbClr val="FF0000"/>
                  </a:solidFill>
                  <a:latin typeface="Times New Roman" charset="0"/>
                </a:rPr>
                <a:t>   </a:t>
              </a:r>
              <a:endParaRPr lang="en-US" sz="1800" b="1"/>
            </a:p>
          </p:txBody>
        </p:sp>
        <p:sp>
          <p:nvSpPr>
            <p:cNvPr id="178219" name="Rectangle 43"/>
            <p:cNvSpPr>
              <a:spLocks noChangeArrowheads="1"/>
            </p:cNvSpPr>
            <p:nvPr/>
          </p:nvSpPr>
          <p:spPr bwMode="auto">
            <a:xfrm>
              <a:off x="1330" y="2593"/>
              <a:ext cx="36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>
                  <a:solidFill>
                    <a:srgbClr val="FF0000"/>
                  </a:solidFill>
                </a:rPr>
                <a:t>-12.5 kV</a:t>
              </a:r>
              <a:endParaRPr lang="en-US" sz="1800" b="1"/>
            </a:p>
          </p:txBody>
        </p:sp>
        <p:sp>
          <p:nvSpPr>
            <p:cNvPr id="178220" name="Rectangle 44"/>
            <p:cNvSpPr>
              <a:spLocks noChangeArrowheads="1"/>
            </p:cNvSpPr>
            <p:nvPr/>
          </p:nvSpPr>
          <p:spPr bwMode="auto">
            <a:xfrm>
              <a:off x="569" y="1918"/>
              <a:ext cx="16" cy="74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221" name="Rectangle 45"/>
            <p:cNvSpPr>
              <a:spLocks noChangeArrowheads="1"/>
            </p:cNvSpPr>
            <p:nvPr/>
          </p:nvSpPr>
          <p:spPr bwMode="auto">
            <a:xfrm>
              <a:off x="577" y="1909"/>
              <a:ext cx="192" cy="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222" name="Rectangle 46"/>
            <p:cNvSpPr>
              <a:spLocks noChangeArrowheads="1"/>
            </p:cNvSpPr>
            <p:nvPr/>
          </p:nvSpPr>
          <p:spPr bwMode="auto">
            <a:xfrm>
              <a:off x="673" y="1895"/>
              <a:ext cx="721" cy="49"/>
            </a:xfrm>
            <a:prstGeom prst="rect">
              <a:avLst/>
            </a:prstGeom>
            <a:solidFill>
              <a:srgbClr val="00CC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223" name="Freeform 47"/>
            <p:cNvSpPr>
              <a:spLocks/>
            </p:cNvSpPr>
            <p:nvPr/>
          </p:nvSpPr>
          <p:spPr bwMode="auto">
            <a:xfrm>
              <a:off x="600" y="2152"/>
              <a:ext cx="17" cy="349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" y="0"/>
                </a:cxn>
                <a:cxn ang="0">
                  <a:pos x="0" y="349"/>
                </a:cxn>
                <a:cxn ang="0">
                  <a:pos x="16" y="349"/>
                </a:cxn>
                <a:cxn ang="0">
                  <a:pos x="17" y="0"/>
                </a:cxn>
              </a:cxnLst>
              <a:rect l="0" t="0" r="r" b="b"/>
              <a:pathLst>
                <a:path w="17" h="349">
                  <a:moveTo>
                    <a:pt x="17" y="0"/>
                  </a:moveTo>
                  <a:lnTo>
                    <a:pt x="1" y="0"/>
                  </a:lnTo>
                  <a:lnTo>
                    <a:pt x="0" y="349"/>
                  </a:lnTo>
                  <a:lnTo>
                    <a:pt x="16" y="34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224" name="Rectangle 48"/>
            <p:cNvSpPr>
              <a:spLocks noChangeArrowheads="1"/>
            </p:cNvSpPr>
            <p:nvPr/>
          </p:nvSpPr>
          <p:spPr bwMode="auto">
            <a:xfrm>
              <a:off x="619" y="2143"/>
              <a:ext cx="144" cy="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225" name="Rectangle 49"/>
            <p:cNvSpPr>
              <a:spLocks noChangeArrowheads="1"/>
            </p:cNvSpPr>
            <p:nvPr/>
          </p:nvSpPr>
          <p:spPr bwMode="auto">
            <a:xfrm>
              <a:off x="673" y="2135"/>
              <a:ext cx="721" cy="49"/>
            </a:xfrm>
            <a:prstGeom prst="rect">
              <a:avLst/>
            </a:prstGeom>
            <a:solidFill>
              <a:srgbClr val="00CC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226" name="Rectangle 50"/>
            <p:cNvSpPr>
              <a:spLocks noChangeArrowheads="1"/>
            </p:cNvSpPr>
            <p:nvPr/>
          </p:nvSpPr>
          <p:spPr bwMode="auto">
            <a:xfrm>
              <a:off x="737" y="1725"/>
              <a:ext cx="67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227" name="Rectangle 51"/>
            <p:cNvSpPr>
              <a:spLocks noChangeArrowheads="1"/>
            </p:cNvSpPr>
            <p:nvPr/>
          </p:nvSpPr>
          <p:spPr bwMode="auto">
            <a:xfrm>
              <a:off x="677" y="1746"/>
              <a:ext cx="60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>
                  <a:solidFill>
                    <a:srgbClr val="000000"/>
                  </a:solidFill>
                </a:rPr>
                <a:t>Kicker Plates</a:t>
              </a:r>
              <a:endParaRPr lang="en-US" sz="1800" b="1"/>
            </a:p>
          </p:txBody>
        </p:sp>
        <p:sp>
          <p:nvSpPr>
            <p:cNvPr id="178228" name="Rectangle 52"/>
            <p:cNvSpPr>
              <a:spLocks noChangeArrowheads="1"/>
            </p:cNvSpPr>
            <p:nvPr/>
          </p:nvSpPr>
          <p:spPr bwMode="auto">
            <a:xfrm>
              <a:off x="1656" y="2036"/>
              <a:ext cx="48" cy="161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53"/>
            <p:cNvGrpSpPr>
              <a:grpSpLocks/>
            </p:cNvGrpSpPr>
            <p:nvPr/>
          </p:nvGrpSpPr>
          <p:grpSpPr bwMode="auto">
            <a:xfrm>
              <a:off x="640" y="2011"/>
              <a:ext cx="1008" cy="115"/>
              <a:chOff x="1189" y="1639"/>
              <a:chExt cx="987" cy="73"/>
            </a:xfrm>
          </p:grpSpPr>
          <p:sp>
            <p:nvSpPr>
              <p:cNvPr id="178230" name="Freeform 54"/>
              <p:cNvSpPr>
                <a:spLocks/>
              </p:cNvSpPr>
              <p:nvPr/>
            </p:nvSpPr>
            <p:spPr bwMode="auto">
              <a:xfrm>
                <a:off x="1189" y="1649"/>
                <a:ext cx="917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"/>
                  </a:cxn>
                  <a:cxn ang="0">
                    <a:pos x="917" y="31"/>
                  </a:cxn>
                  <a:cxn ang="0">
                    <a:pos x="917" y="21"/>
                  </a:cxn>
                  <a:cxn ang="0">
                    <a:pos x="0" y="0"/>
                  </a:cxn>
                </a:cxnLst>
                <a:rect l="0" t="0" r="r" b="b"/>
                <a:pathLst>
                  <a:path w="917" h="31">
                    <a:moveTo>
                      <a:pt x="0" y="0"/>
                    </a:moveTo>
                    <a:lnTo>
                      <a:pt x="0" y="10"/>
                    </a:lnTo>
                    <a:lnTo>
                      <a:pt x="917" y="31"/>
                    </a:lnTo>
                    <a:lnTo>
                      <a:pt x="917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CC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231" name="Freeform 55"/>
              <p:cNvSpPr>
                <a:spLocks/>
              </p:cNvSpPr>
              <p:nvPr/>
            </p:nvSpPr>
            <p:spPr bwMode="auto">
              <a:xfrm>
                <a:off x="2103" y="1639"/>
                <a:ext cx="73" cy="73"/>
              </a:xfrm>
              <a:custGeom>
                <a:avLst/>
                <a:gdLst/>
                <a:ahLst/>
                <a:cxnLst>
                  <a:cxn ang="0">
                    <a:pos x="0" y="73"/>
                  </a:cxn>
                  <a:cxn ang="0">
                    <a:pos x="73" y="38"/>
                  </a:cxn>
                  <a:cxn ang="0">
                    <a:pos x="2" y="0"/>
                  </a:cxn>
                  <a:cxn ang="0">
                    <a:pos x="0" y="73"/>
                  </a:cxn>
                </a:cxnLst>
                <a:rect l="0" t="0" r="r" b="b"/>
                <a:pathLst>
                  <a:path w="73" h="73">
                    <a:moveTo>
                      <a:pt x="0" y="73"/>
                    </a:moveTo>
                    <a:lnTo>
                      <a:pt x="73" y="38"/>
                    </a:lnTo>
                    <a:lnTo>
                      <a:pt x="2" y="0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3333CC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78232" name="Freeform 56"/>
            <p:cNvSpPr>
              <a:spLocks/>
            </p:cNvSpPr>
            <p:nvPr/>
          </p:nvSpPr>
          <p:spPr bwMode="auto">
            <a:xfrm>
              <a:off x="817" y="2508"/>
              <a:ext cx="74" cy="1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15"/>
                </a:cxn>
                <a:cxn ang="0">
                  <a:pos x="74" y="12"/>
                </a:cxn>
                <a:cxn ang="0">
                  <a:pos x="74" y="0"/>
                </a:cxn>
                <a:cxn ang="0">
                  <a:pos x="0" y="3"/>
                </a:cxn>
              </a:cxnLst>
              <a:rect l="0" t="0" r="r" b="b"/>
              <a:pathLst>
                <a:path w="74" h="15">
                  <a:moveTo>
                    <a:pt x="0" y="3"/>
                  </a:moveTo>
                  <a:lnTo>
                    <a:pt x="0" y="15"/>
                  </a:lnTo>
                  <a:lnTo>
                    <a:pt x="74" y="12"/>
                  </a:lnTo>
                  <a:lnTo>
                    <a:pt x="74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C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233" name="Freeform 57"/>
            <p:cNvSpPr>
              <a:spLocks/>
            </p:cNvSpPr>
            <p:nvPr/>
          </p:nvSpPr>
          <p:spPr bwMode="auto">
            <a:xfrm>
              <a:off x="911" y="2508"/>
              <a:ext cx="113" cy="1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15"/>
                </a:cxn>
                <a:cxn ang="0">
                  <a:pos x="113" y="12"/>
                </a:cxn>
                <a:cxn ang="0">
                  <a:pos x="113" y="0"/>
                </a:cxn>
                <a:cxn ang="0">
                  <a:pos x="0" y="3"/>
                </a:cxn>
              </a:cxnLst>
              <a:rect l="0" t="0" r="r" b="b"/>
              <a:pathLst>
                <a:path w="113" h="15">
                  <a:moveTo>
                    <a:pt x="0" y="3"/>
                  </a:moveTo>
                  <a:lnTo>
                    <a:pt x="0" y="15"/>
                  </a:lnTo>
                  <a:lnTo>
                    <a:pt x="113" y="12"/>
                  </a:lnTo>
                  <a:lnTo>
                    <a:pt x="11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C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234" name="Rectangle 58"/>
            <p:cNvSpPr>
              <a:spLocks noChangeArrowheads="1"/>
            </p:cNvSpPr>
            <p:nvPr/>
          </p:nvSpPr>
          <p:spPr bwMode="auto">
            <a:xfrm>
              <a:off x="1057" y="2513"/>
              <a:ext cx="113" cy="12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235" name="Rectangle 59"/>
            <p:cNvSpPr>
              <a:spLocks noChangeArrowheads="1"/>
            </p:cNvSpPr>
            <p:nvPr/>
          </p:nvSpPr>
          <p:spPr bwMode="auto">
            <a:xfrm>
              <a:off x="1184" y="2513"/>
              <a:ext cx="113" cy="12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236" name="Rectangle 60"/>
            <p:cNvSpPr>
              <a:spLocks noChangeArrowheads="1"/>
            </p:cNvSpPr>
            <p:nvPr/>
          </p:nvSpPr>
          <p:spPr bwMode="auto">
            <a:xfrm>
              <a:off x="454" y="2791"/>
              <a:ext cx="142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237" name="Rectangle 61"/>
            <p:cNvSpPr>
              <a:spLocks noChangeArrowheads="1"/>
            </p:cNvSpPr>
            <p:nvPr/>
          </p:nvSpPr>
          <p:spPr bwMode="auto">
            <a:xfrm>
              <a:off x="843" y="2836"/>
              <a:ext cx="78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b="1">
                  <a:solidFill>
                    <a:srgbClr val="000000"/>
                  </a:solidFill>
                </a:rPr>
                <a:t>50 ns switching time</a:t>
              </a:r>
              <a:endParaRPr lang="en-US" sz="1800" b="1"/>
            </a:p>
          </p:txBody>
        </p:sp>
        <p:grpSp>
          <p:nvGrpSpPr>
            <p:cNvPr id="6" name="Group 62"/>
            <p:cNvGrpSpPr>
              <a:grpSpLocks/>
            </p:cNvGrpSpPr>
            <p:nvPr/>
          </p:nvGrpSpPr>
          <p:grpSpPr bwMode="auto">
            <a:xfrm>
              <a:off x="637" y="1982"/>
              <a:ext cx="1482" cy="67"/>
              <a:chOff x="1189" y="1604"/>
              <a:chExt cx="2358" cy="73"/>
            </a:xfrm>
          </p:grpSpPr>
          <p:sp>
            <p:nvSpPr>
              <p:cNvPr id="178239" name="Freeform 63"/>
              <p:cNvSpPr>
                <a:spLocks/>
              </p:cNvSpPr>
              <p:nvPr/>
            </p:nvSpPr>
            <p:spPr bwMode="auto">
              <a:xfrm>
                <a:off x="1189" y="1635"/>
                <a:ext cx="2288" cy="21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0" y="21"/>
                  </a:cxn>
                  <a:cxn ang="0">
                    <a:pos x="2288" y="10"/>
                  </a:cxn>
                  <a:cxn ang="0">
                    <a:pos x="2288" y="0"/>
                  </a:cxn>
                  <a:cxn ang="0">
                    <a:pos x="0" y="11"/>
                  </a:cxn>
                </a:cxnLst>
                <a:rect l="0" t="0" r="r" b="b"/>
                <a:pathLst>
                  <a:path w="2288" h="21">
                    <a:moveTo>
                      <a:pt x="0" y="11"/>
                    </a:moveTo>
                    <a:lnTo>
                      <a:pt x="0" y="21"/>
                    </a:lnTo>
                    <a:lnTo>
                      <a:pt x="2288" y="10"/>
                    </a:lnTo>
                    <a:lnTo>
                      <a:pt x="2288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240" name="Freeform 64"/>
              <p:cNvSpPr>
                <a:spLocks/>
              </p:cNvSpPr>
              <p:nvPr/>
            </p:nvSpPr>
            <p:spPr bwMode="auto">
              <a:xfrm>
                <a:off x="3475" y="1604"/>
                <a:ext cx="72" cy="73"/>
              </a:xfrm>
              <a:custGeom>
                <a:avLst/>
                <a:gdLst/>
                <a:ahLst/>
                <a:cxnLst>
                  <a:cxn ang="0">
                    <a:pos x="0" y="73"/>
                  </a:cxn>
                  <a:cxn ang="0">
                    <a:pos x="72" y="36"/>
                  </a:cxn>
                  <a:cxn ang="0">
                    <a:pos x="0" y="0"/>
                  </a:cxn>
                  <a:cxn ang="0">
                    <a:pos x="0" y="73"/>
                  </a:cxn>
                </a:cxnLst>
                <a:rect l="0" t="0" r="r" b="b"/>
                <a:pathLst>
                  <a:path w="72" h="73">
                    <a:moveTo>
                      <a:pt x="0" y="73"/>
                    </a:moveTo>
                    <a:lnTo>
                      <a:pt x="72" y="36"/>
                    </a:lnTo>
                    <a:lnTo>
                      <a:pt x="0" y="0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78241" name="Rectangle 65"/>
            <p:cNvSpPr>
              <a:spLocks noChangeArrowheads="1"/>
            </p:cNvSpPr>
            <p:nvPr/>
          </p:nvSpPr>
          <p:spPr bwMode="auto">
            <a:xfrm>
              <a:off x="1668" y="1788"/>
              <a:ext cx="47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b="1">
                  <a:solidFill>
                    <a:srgbClr val="000000"/>
                  </a:solidFill>
                  <a:latin typeface="Symbol" charset="2"/>
                </a:rPr>
                <a:t>m</a:t>
              </a:r>
              <a:r>
                <a:rPr lang="en-US" sz="1200" b="1">
                  <a:solidFill>
                    <a:srgbClr val="000000"/>
                  </a:solidFill>
                </a:rPr>
                <a:t> detector</a:t>
              </a:r>
              <a:endParaRPr lang="en-US" sz="1800" b="1"/>
            </a:p>
          </p:txBody>
        </p:sp>
        <p:sp>
          <p:nvSpPr>
            <p:cNvPr id="178242" name="Line 66"/>
            <p:cNvSpPr>
              <a:spLocks noChangeShapeType="1"/>
            </p:cNvSpPr>
            <p:nvPr/>
          </p:nvSpPr>
          <p:spPr bwMode="auto">
            <a:xfrm>
              <a:off x="1908" y="2088"/>
              <a:ext cx="0" cy="49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243" name="Line 67"/>
            <p:cNvSpPr>
              <a:spLocks noChangeShapeType="1"/>
            </p:cNvSpPr>
            <p:nvPr/>
          </p:nvSpPr>
          <p:spPr bwMode="auto">
            <a:xfrm flipH="1">
              <a:off x="1740" y="2592"/>
              <a:ext cx="16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244" name="Line 68"/>
            <p:cNvSpPr>
              <a:spLocks noChangeShapeType="1"/>
            </p:cNvSpPr>
            <p:nvPr/>
          </p:nvSpPr>
          <p:spPr bwMode="auto">
            <a:xfrm flipV="1">
              <a:off x="1908" y="1950"/>
              <a:ext cx="0" cy="138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245" name="Text Box 69" descr="Light upward diagonal"/>
            <p:cNvSpPr txBox="1">
              <a:spLocks noChangeArrowheads="1"/>
            </p:cNvSpPr>
            <p:nvPr/>
          </p:nvSpPr>
          <p:spPr bwMode="auto">
            <a:xfrm>
              <a:off x="2160" y="1902"/>
              <a:ext cx="450" cy="24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/>
                <a:t>TPC</a:t>
              </a:r>
            </a:p>
          </p:txBody>
        </p:sp>
      </p:grpSp>
      <p:sp>
        <p:nvSpPr>
          <p:cNvPr id="178246" name="Text Box 70" descr="Light upward diagonal"/>
          <p:cNvSpPr txBox="1">
            <a:spLocks noChangeArrowheads="1"/>
          </p:cNvSpPr>
          <p:nvPr/>
        </p:nvSpPr>
        <p:spPr bwMode="auto">
          <a:xfrm>
            <a:off x="2960688" y="5194300"/>
            <a:ext cx="1247775" cy="5175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/>
              <a:t>Fig will be improved</a:t>
            </a:r>
          </a:p>
        </p:txBody>
      </p:sp>
      <p:pic>
        <p:nvPicPr>
          <p:cNvPr id="178247" name="Picture 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" y="4724400"/>
            <a:ext cx="4167188" cy="1987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178248" name="Text Box 72"/>
          <p:cNvSpPr txBox="1">
            <a:spLocks noChangeArrowheads="1"/>
          </p:cNvSpPr>
          <p:nvPr/>
        </p:nvSpPr>
        <p:spPr bwMode="auto">
          <a:xfrm>
            <a:off x="2667000" y="6096000"/>
            <a:ext cx="1617663" cy="581025"/>
          </a:xfrm>
          <a:prstGeom prst="rect">
            <a:avLst/>
          </a:prstGeom>
          <a:solidFill>
            <a:srgbClr val="66FF33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/>
              <a:t>~3 times higher rate</a:t>
            </a:r>
          </a:p>
        </p:txBody>
      </p:sp>
      <p:sp>
        <p:nvSpPr>
          <p:cNvPr id="178249" name="Text Box 73" descr="Light upward diagonal"/>
          <p:cNvSpPr txBox="1">
            <a:spLocks noChangeArrowheads="1"/>
          </p:cNvSpPr>
          <p:nvPr/>
        </p:nvSpPr>
        <p:spPr bwMode="auto">
          <a:xfrm>
            <a:off x="706438" y="5683250"/>
            <a:ext cx="620712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/>
              <a:t>dc</a:t>
            </a:r>
          </a:p>
        </p:txBody>
      </p:sp>
      <p:sp>
        <p:nvSpPr>
          <p:cNvPr id="178250" name="Text Box 74" descr="Light upward diagonal"/>
          <p:cNvSpPr txBox="1">
            <a:spLocks noChangeArrowheads="1"/>
          </p:cNvSpPr>
          <p:nvPr/>
        </p:nvSpPr>
        <p:spPr bwMode="auto">
          <a:xfrm>
            <a:off x="2490788" y="5113338"/>
            <a:ext cx="992187" cy="366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/>
              <a:t>kicked</a:t>
            </a:r>
          </a:p>
        </p:txBody>
      </p:sp>
      <p:sp>
        <p:nvSpPr>
          <p:cNvPr id="178251" name="Text Box 75" descr="Light upward diagonal"/>
          <p:cNvSpPr txBox="1">
            <a:spLocks noChangeArrowheads="1"/>
          </p:cNvSpPr>
          <p:nvPr/>
        </p:nvSpPr>
        <p:spPr bwMode="auto">
          <a:xfrm>
            <a:off x="609600" y="4976813"/>
            <a:ext cx="1562100" cy="366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chemeClr val="tx2"/>
                </a:solidFill>
              </a:rPr>
              <a:t>2-Dec-2005</a:t>
            </a:r>
          </a:p>
        </p:txBody>
      </p:sp>
      <p:pic>
        <p:nvPicPr>
          <p:cNvPr id="178252" name="Picture 76" descr="piE3-over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14975" y="2616200"/>
            <a:ext cx="2924175" cy="3898900"/>
          </a:xfrm>
          <a:prstGeom prst="rect">
            <a:avLst/>
          </a:prstGeom>
          <a:noFill/>
        </p:spPr>
      </p:pic>
      <p:sp>
        <p:nvSpPr>
          <p:cNvPr id="178253" name="Oval 77" descr="Light upward diagonal"/>
          <p:cNvSpPr>
            <a:spLocks noChangeArrowheads="1"/>
          </p:cNvSpPr>
          <p:nvPr/>
        </p:nvSpPr>
        <p:spPr bwMode="auto">
          <a:xfrm>
            <a:off x="6515100" y="4895850"/>
            <a:ext cx="1266825" cy="11334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54" name="Text Box 78"/>
          <p:cNvSpPr txBox="1">
            <a:spLocks noChangeArrowheads="1"/>
          </p:cNvSpPr>
          <p:nvPr/>
        </p:nvSpPr>
        <p:spPr bwMode="auto">
          <a:xfrm>
            <a:off x="4610100" y="4657725"/>
            <a:ext cx="1866900" cy="581025"/>
          </a:xfrm>
          <a:prstGeom prst="rect">
            <a:avLst/>
          </a:prstGeom>
          <a:solidFill>
            <a:srgbClr val="66FF33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Symbol" charset="2"/>
              </a:rPr>
              <a:t>m</a:t>
            </a:r>
            <a:r>
              <a:rPr lang="en-US" sz="1600" b="1"/>
              <a:t>Lan kicker</a:t>
            </a:r>
            <a:br>
              <a:rPr lang="en-US" sz="1600" b="1"/>
            </a:br>
            <a:r>
              <a:rPr lang="en-US" sz="1600" b="1"/>
              <a:t>TRIUMF rf 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B6539-98C2-8D44-8156-5C22283D6015}" type="slidenum">
              <a:rPr lang="en-US"/>
              <a:pPr/>
              <a:t>26</a:t>
            </a:fld>
            <a:endParaRPr lang="en-US"/>
          </a:p>
        </p:txBody>
      </p:sp>
      <p:sp>
        <p:nvSpPr>
          <p:cNvPr id="101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/>
              <a:t>Several upgrades should lead to a 3-fold</a:t>
            </a:r>
            <a:br>
              <a:rPr lang="en-US" sz="3200"/>
            </a:br>
            <a:r>
              <a:rPr lang="en-US" sz="3200"/>
              <a:t>improved precision in 2006-2007 runs</a:t>
            </a:r>
          </a:p>
        </p:txBody>
      </p:sp>
      <p:graphicFrame>
        <p:nvGraphicFramePr>
          <p:cNvPr id="1019982" name="Group 78"/>
          <p:cNvGraphicFramePr>
            <a:graphicFrameLocks noGrp="1"/>
          </p:cNvGraphicFramePr>
          <p:nvPr>
            <p:ph idx="1"/>
          </p:nvPr>
        </p:nvGraphicFramePr>
        <p:xfrm>
          <a:off x="471488" y="1331913"/>
          <a:ext cx="8250237" cy="4970465"/>
        </p:xfrm>
        <a:graphic>
          <a:graphicData uri="http://schemas.openxmlformats.org/drawingml/2006/table">
            <a:tbl>
              <a:tblPr/>
              <a:tblGrid>
                <a:gridCol w="2860675"/>
                <a:gridCol w="2749550"/>
                <a:gridCol w="2640012"/>
              </a:tblGrid>
              <a:tr h="9159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Source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2007 Uncertainty </a:t>
                      </a:r>
                      <a:b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(s</a:t>
                      </a:r>
                      <a:r>
                        <a:rPr kumimoji="0" lang="en-US" sz="14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-1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Projected Final Uncertainty (s</a:t>
                      </a:r>
                      <a:r>
                        <a:rPr kumimoji="0" lang="en-US" sz="14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-1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Statistical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13.7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 &gt; 1 impurities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µd diffusion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µp diffusion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µ + p scattering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µ pileup veto eff.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Analysis Methods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Muon kinetics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Systematic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17.4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5.3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</a:tbl>
          </a:graphicData>
        </a:graphic>
      </p:graphicFrame>
      <p:sp>
        <p:nvSpPr>
          <p:cNvPr id="1019953" name="Text Box 49"/>
          <p:cNvSpPr txBox="1">
            <a:spLocks noChangeArrowheads="1"/>
          </p:cNvSpPr>
          <p:nvPr/>
        </p:nvSpPr>
        <p:spPr bwMode="auto">
          <a:xfrm>
            <a:off x="457200" y="5334000"/>
            <a:ext cx="845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en-US" b="0"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461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de-CH" sz="2800" b="1" dirty="0">
                <a:solidFill>
                  <a:schemeClr val="accent2"/>
                </a:solidFill>
                <a:latin typeface="+mj-lt"/>
              </a:rPr>
              <a:t>HD </a:t>
            </a:r>
            <a:r>
              <a:rPr lang="de-CH" sz="2800" b="1" dirty="0" err="1">
                <a:solidFill>
                  <a:schemeClr val="accent2"/>
                </a:solidFill>
                <a:latin typeface="+mj-lt"/>
              </a:rPr>
              <a:t>separation</a:t>
            </a:r>
            <a:r>
              <a:rPr lang="de-CH" sz="2800" b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de-CH" sz="2800" b="1" dirty="0" err="1">
                <a:solidFill>
                  <a:schemeClr val="accent2"/>
                </a:solidFill>
                <a:latin typeface="+mj-lt"/>
              </a:rPr>
              <a:t>column</a:t>
            </a:r>
            <a:endParaRPr lang="de-CH" sz="2800" b="1" dirty="0">
              <a:solidFill>
                <a:schemeClr val="accent2"/>
              </a:solidFill>
              <a:latin typeface="+mj-lt"/>
            </a:endParaRPr>
          </a:p>
          <a:p>
            <a:pPr algn="ctr" eaLnBrk="0" hangingPunct="0"/>
            <a:endParaRPr lang="de-CH" sz="800" b="1" dirty="0">
              <a:solidFill>
                <a:schemeClr val="accent2"/>
              </a:solidFill>
              <a:latin typeface="+mj-lt"/>
            </a:endParaRPr>
          </a:p>
          <a:p>
            <a:pPr algn="ctr" eaLnBrk="0" hangingPunct="0"/>
            <a:r>
              <a:rPr lang="de-CH" sz="2000" b="1" dirty="0" err="1">
                <a:solidFill>
                  <a:schemeClr val="accent2"/>
                </a:solidFill>
                <a:latin typeface="+mj-lt"/>
              </a:rPr>
              <a:t>constructed</a:t>
            </a:r>
            <a:r>
              <a:rPr lang="de-CH" sz="2000" b="1" dirty="0">
                <a:solidFill>
                  <a:schemeClr val="accent2"/>
                </a:solidFill>
                <a:latin typeface="+mj-lt"/>
              </a:rPr>
              <a:t> in </a:t>
            </a:r>
            <a:r>
              <a:rPr lang="de-CH" sz="2000" b="1" dirty="0" err="1">
                <a:solidFill>
                  <a:schemeClr val="accent2"/>
                </a:solidFill>
                <a:latin typeface="+mj-lt"/>
              </a:rPr>
              <a:t>Gatchina</a:t>
            </a:r>
            <a:r>
              <a:rPr lang="de-CH" sz="2000" b="1" dirty="0">
                <a:solidFill>
                  <a:schemeClr val="accent2"/>
                </a:solidFill>
                <a:latin typeface="+mj-lt"/>
              </a:rPr>
              <a:t> &amp; PSI, </a:t>
            </a:r>
            <a:r>
              <a:rPr lang="de-CH" sz="2000" b="1" dirty="0" err="1">
                <a:solidFill>
                  <a:schemeClr val="accent2"/>
                </a:solidFill>
                <a:latin typeface="+mj-lt"/>
              </a:rPr>
              <a:t>tested</a:t>
            </a:r>
            <a:r>
              <a:rPr lang="de-CH" sz="2000" b="1" dirty="0">
                <a:solidFill>
                  <a:schemeClr val="accent2"/>
                </a:solidFill>
                <a:latin typeface="+mj-lt"/>
              </a:rPr>
              <a:t> &amp; </a:t>
            </a:r>
            <a:r>
              <a:rPr lang="de-CH" sz="2000" b="1" dirty="0" err="1">
                <a:solidFill>
                  <a:schemeClr val="accent2"/>
                </a:solidFill>
                <a:latin typeface="+mj-lt"/>
              </a:rPr>
              <a:t>operated</a:t>
            </a:r>
            <a:r>
              <a:rPr lang="de-CH" sz="2000" b="1" dirty="0">
                <a:solidFill>
                  <a:schemeClr val="accent2"/>
                </a:solidFill>
                <a:latin typeface="+mj-lt"/>
              </a:rPr>
              <a:t> in </a:t>
            </a:r>
            <a:r>
              <a:rPr lang="de-CH" sz="2000" b="1" dirty="0" err="1">
                <a:solidFill>
                  <a:schemeClr val="accent2"/>
                </a:solidFill>
                <a:latin typeface="+mj-lt"/>
              </a:rPr>
              <a:t>March/April</a:t>
            </a:r>
            <a:r>
              <a:rPr lang="de-CH" sz="2000" b="1" dirty="0">
                <a:solidFill>
                  <a:schemeClr val="accent2"/>
                </a:solidFill>
                <a:latin typeface="+mj-lt"/>
              </a:rPr>
              <a:t> 2006</a:t>
            </a:r>
            <a:endParaRPr lang="el-GR" sz="2000" b="1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37891" name="Picture 3" descr="HD-separaror_jan06"/>
          <p:cNvPicPr>
            <a:picLocks noChangeAspect="1" noChangeArrowheads="1"/>
          </p:cNvPicPr>
          <p:nvPr/>
        </p:nvPicPr>
        <p:blipFill>
          <a:blip r:embed="rId2"/>
          <a:srcRect l="1863" r="39743"/>
          <a:stretch>
            <a:fillRect/>
          </a:stretch>
        </p:blipFill>
        <p:spPr bwMode="auto">
          <a:xfrm>
            <a:off x="107950" y="2127250"/>
            <a:ext cx="3384550" cy="4767263"/>
          </a:xfrm>
          <a:prstGeom prst="rect">
            <a:avLst/>
          </a:prstGeom>
          <a:noFill/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07950" y="1052513"/>
            <a:ext cx="9036050" cy="8255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de-CH" sz="1600" b="1" dirty="0" err="1">
                <a:solidFill>
                  <a:schemeClr val="accent2"/>
                </a:solidFill>
              </a:rPr>
              <a:t>principle</a:t>
            </a:r>
            <a:r>
              <a:rPr lang="de-CH" sz="1600" b="1" dirty="0">
                <a:solidFill>
                  <a:schemeClr val="accent2"/>
                </a:solidFill>
              </a:rPr>
              <a:t>: - H</a:t>
            </a:r>
            <a:r>
              <a:rPr lang="de-CH" sz="1600" b="1" baseline="-12000" dirty="0">
                <a:solidFill>
                  <a:schemeClr val="accent2"/>
                </a:solidFill>
              </a:rPr>
              <a:t>2</a:t>
            </a:r>
            <a:r>
              <a:rPr lang="de-CH" sz="1600" b="1" dirty="0">
                <a:solidFill>
                  <a:schemeClr val="accent2"/>
                </a:solidFill>
              </a:rPr>
              <a:t> gas </a:t>
            </a:r>
            <a:r>
              <a:rPr lang="de-CH" sz="1600" b="1" dirty="0" err="1">
                <a:solidFill>
                  <a:schemeClr val="accent2"/>
                </a:solidFill>
              </a:rPr>
              <a:t>circulates</a:t>
            </a:r>
            <a:r>
              <a:rPr lang="de-CH" sz="1600" b="1" dirty="0">
                <a:solidFill>
                  <a:schemeClr val="accent2"/>
                </a:solidFill>
              </a:rPr>
              <a:t> </a:t>
            </a:r>
            <a:r>
              <a:rPr lang="de-CH" sz="1600" b="1" dirty="0" err="1">
                <a:solidFill>
                  <a:schemeClr val="accent2"/>
                </a:solidFill>
              </a:rPr>
              <a:t>from</a:t>
            </a:r>
            <a:r>
              <a:rPr lang="de-CH" sz="1600" b="1" dirty="0">
                <a:solidFill>
                  <a:schemeClr val="accent2"/>
                </a:solidFill>
              </a:rPr>
              <a:t> </a:t>
            </a:r>
            <a:r>
              <a:rPr lang="de-CH" sz="1600" b="1" dirty="0" err="1">
                <a:solidFill>
                  <a:schemeClr val="accent2"/>
                </a:solidFill>
              </a:rPr>
              <a:t>bottom</a:t>
            </a:r>
            <a:r>
              <a:rPr lang="de-CH" sz="1600" b="1" dirty="0">
                <a:solidFill>
                  <a:schemeClr val="accent2"/>
                </a:solidFill>
              </a:rPr>
              <a:t> to </a:t>
            </a:r>
            <a:r>
              <a:rPr lang="de-CH" sz="1600" b="1" dirty="0" err="1">
                <a:solidFill>
                  <a:schemeClr val="accent2"/>
                </a:solidFill>
              </a:rPr>
              <a:t>top</a:t>
            </a:r>
            <a:r>
              <a:rPr lang="de-CH" sz="1600" b="1" dirty="0">
                <a:solidFill>
                  <a:schemeClr val="accent2"/>
                </a:solidFill>
              </a:rPr>
              <a:t> &amp; </a:t>
            </a:r>
            <a:r>
              <a:rPr lang="de-CH" sz="1600" b="1" dirty="0" err="1">
                <a:solidFill>
                  <a:schemeClr val="accent2"/>
                </a:solidFill>
              </a:rPr>
              <a:t>gets</a:t>
            </a:r>
            <a:r>
              <a:rPr lang="de-CH" sz="1600" b="1" dirty="0">
                <a:solidFill>
                  <a:schemeClr val="accent2"/>
                </a:solidFill>
              </a:rPr>
              <a:t> </a:t>
            </a:r>
            <a:r>
              <a:rPr lang="de-CH" sz="1600" b="1" dirty="0" err="1">
                <a:solidFill>
                  <a:schemeClr val="accent2"/>
                </a:solidFill>
              </a:rPr>
              <a:t>liquified</a:t>
            </a:r>
            <a:r>
              <a:rPr lang="de-CH" sz="1600" b="1" dirty="0">
                <a:solidFill>
                  <a:schemeClr val="accent2"/>
                </a:solidFill>
              </a:rPr>
              <a:t> at </a:t>
            </a:r>
            <a:r>
              <a:rPr lang="de-CH" sz="1600" b="1" dirty="0" err="1">
                <a:solidFill>
                  <a:schemeClr val="accent2"/>
                </a:solidFill>
              </a:rPr>
              <a:t>the</a:t>
            </a:r>
            <a:r>
              <a:rPr lang="de-CH" sz="1600" b="1" dirty="0">
                <a:solidFill>
                  <a:schemeClr val="accent2"/>
                </a:solidFill>
              </a:rPr>
              <a:t> </a:t>
            </a:r>
            <a:r>
              <a:rPr lang="de-CH" sz="1600" b="1" dirty="0" err="1">
                <a:solidFill>
                  <a:schemeClr val="accent2"/>
                </a:solidFill>
              </a:rPr>
              <a:t>cold</a:t>
            </a:r>
            <a:r>
              <a:rPr lang="de-CH" sz="1600" b="1" dirty="0">
                <a:solidFill>
                  <a:schemeClr val="accent2"/>
                </a:solidFill>
              </a:rPr>
              <a:t> </a:t>
            </a:r>
            <a:r>
              <a:rPr lang="de-CH" sz="1600" b="1" dirty="0" err="1">
                <a:solidFill>
                  <a:schemeClr val="accent2"/>
                </a:solidFill>
              </a:rPr>
              <a:t>head</a:t>
            </a:r>
            <a:endParaRPr lang="de-CH" sz="1600" b="1" dirty="0">
              <a:solidFill>
                <a:schemeClr val="accent2"/>
              </a:solidFill>
            </a:endParaRPr>
          </a:p>
          <a:p>
            <a:pPr eaLnBrk="0" hangingPunct="0"/>
            <a:r>
              <a:rPr lang="de-CH" sz="1600" b="1" dirty="0">
                <a:solidFill>
                  <a:schemeClr val="accent2"/>
                </a:solidFill>
              </a:rPr>
              <a:t>          </a:t>
            </a:r>
            <a:r>
              <a:rPr lang="de-CH" sz="1600" b="1" dirty="0" smtClean="0">
                <a:solidFill>
                  <a:schemeClr val="accent2"/>
                </a:solidFill>
              </a:rPr>
              <a:t>       - </a:t>
            </a:r>
            <a:r>
              <a:rPr lang="de-CH" sz="1600" b="1" dirty="0">
                <a:solidFill>
                  <a:schemeClr val="accent2"/>
                </a:solidFill>
              </a:rPr>
              <a:t>liquid </a:t>
            </a:r>
            <a:r>
              <a:rPr lang="de-CH" sz="1600" b="1" dirty="0" err="1">
                <a:solidFill>
                  <a:schemeClr val="accent2"/>
                </a:solidFill>
              </a:rPr>
              <a:t>droplets</a:t>
            </a:r>
            <a:r>
              <a:rPr lang="de-CH" sz="1600" b="1" dirty="0">
                <a:solidFill>
                  <a:schemeClr val="accent2"/>
                </a:solidFill>
              </a:rPr>
              <a:t> fall down &amp;</a:t>
            </a:r>
            <a:r>
              <a:rPr lang="de-CH" sz="1600" b="1" dirty="0" smtClean="0">
                <a:solidFill>
                  <a:schemeClr val="accent2"/>
                </a:solidFill>
              </a:rPr>
              <a:t> </a:t>
            </a:r>
            <a:r>
              <a:rPr lang="de-CH" sz="1600" b="1" dirty="0" err="1" smtClean="0">
                <a:solidFill>
                  <a:schemeClr val="accent2"/>
                </a:solidFill>
              </a:rPr>
              <a:t>vaporize</a:t>
            </a:r>
            <a:r>
              <a:rPr lang="de-CH" sz="1600" b="1" dirty="0" smtClean="0">
                <a:solidFill>
                  <a:schemeClr val="accent2"/>
                </a:solidFill>
              </a:rPr>
              <a:t> </a:t>
            </a:r>
            <a:r>
              <a:rPr lang="de-CH" sz="1600" b="1" dirty="0">
                <a:solidFill>
                  <a:schemeClr val="accent2"/>
                </a:solidFill>
                <a:sym typeface="Wingdings" charset="2"/>
              </a:rPr>
              <a:t> gas </a:t>
            </a:r>
            <a:r>
              <a:rPr lang="de-CH" sz="1600" b="1" dirty="0" err="1">
                <a:solidFill>
                  <a:schemeClr val="accent2"/>
                </a:solidFill>
                <a:sym typeface="Wingdings" charset="2"/>
              </a:rPr>
              <a:t>phase</a:t>
            </a:r>
            <a:r>
              <a:rPr lang="de-CH" sz="1600" b="1" dirty="0">
                <a:solidFill>
                  <a:schemeClr val="accent2"/>
                </a:solidFill>
                <a:sym typeface="Wingdings" charset="2"/>
              </a:rPr>
              <a:t> </a:t>
            </a:r>
            <a:r>
              <a:rPr lang="de-CH" sz="1600" b="1" dirty="0" err="1">
                <a:solidFill>
                  <a:schemeClr val="accent2"/>
                </a:solidFill>
                <a:sym typeface="Wingdings" charset="2"/>
              </a:rPr>
              <a:t>depleted</a:t>
            </a:r>
            <a:r>
              <a:rPr lang="de-CH" sz="1600" b="1" dirty="0">
                <a:solidFill>
                  <a:schemeClr val="accent2"/>
                </a:solidFill>
                <a:sym typeface="Wingdings" charset="2"/>
              </a:rPr>
              <a:t> </a:t>
            </a:r>
            <a:r>
              <a:rPr lang="de-CH" sz="1600" b="1" dirty="0" err="1">
                <a:solidFill>
                  <a:schemeClr val="accent2"/>
                </a:solidFill>
                <a:sym typeface="Wingdings" charset="2"/>
              </a:rPr>
              <a:t>from</a:t>
            </a:r>
            <a:r>
              <a:rPr lang="de-CH" sz="1600" b="1" dirty="0">
                <a:solidFill>
                  <a:schemeClr val="accent2"/>
                </a:solidFill>
                <a:sym typeface="Wingdings" charset="2"/>
              </a:rPr>
              <a:t> D</a:t>
            </a:r>
          </a:p>
          <a:p>
            <a:pPr eaLnBrk="0" hangingPunct="0"/>
            <a:r>
              <a:rPr lang="de-CH" sz="1600" b="1" dirty="0">
                <a:solidFill>
                  <a:schemeClr val="accent2"/>
                </a:solidFill>
              </a:rPr>
              <a:t>       </a:t>
            </a:r>
            <a:r>
              <a:rPr lang="de-CH" sz="1600" b="1" dirty="0" smtClean="0">
                <a:solidFill>
                  <a:schemeClr val="accent2"/>
                </a:solidFill>
              </a:rPr>
              <a:t>          </a:t>
            </a:r>
            <a:r>
              <a:rPr lang="de-CH" sz="1600" b="1" dirty="0">
                <a:solidFill>
                  <a:schemeClr val="accent2"/>
                </a:solidFill>
              </a:rPr>
              <a:t>- </a:t>
            </a:r>
            <a:r>
              <a:rPr lang="de-CH" sz="1600" b="1" dirty="0" err="1">
                <a:solidFill>
                  <a:schemeClr val="accent2"/>
                </a:solidFill>
              </a:rPr>
              <a:t>the</a:t>
            </a:r>
            <a:r>
              <a:rPr lang="de-CH" sz="1600" b="1" dirty="0">
                <a:solidFill>
                  <a:schemeClr val="accent2"/>
                </a:solidFill>
              </a:rPr>
              <a:t> </a:t>
            </a:r>
            <a:r>
              <a:rPr lang="de-CH" sz="1600" b="1" dirty="0" err="1">
                <a:solidFill>
                  <a:schemeClr val="accent2"/>
                </a:solidFill>
                <a:sym typeface="Wingdings" charset="2"/>
              </a:rPr>
              <a:t>D-enriched</a:t>
            </a:r>
            <a:r>
              <a:rPr lang="de-CH" sz="1600" b="1" dirty="0">
                <a:solidFill>
                  <a:schemeClr val="accent2"/>
                </a:solidFill>
              </a:rPr>
              <a:t> liquid H</a:t>
            </a:r>
            <a:r>
              <a:rPr lang="de-CH" sz="1600" b="1" baseline="-12000" dirty="0">
                <a:solidFill>
                  <a:schemeClr val="accent2"/>
                </a:solidFill>
              </a:rPr>
              <a:t>2</a:t>
            </a:r>
            <a:r>
              <a:rPr lang="de-CH" sz="1600" b="1" dirty="0">
                <a:solidFill>
                  <a:schemeClr val="accent2"/>
                </a:solidFill>
              </a:rPr>
              <a:t> at </a:t>
            </a:r>
            <a:r>
              <a:rPr lang="de-CH" sz="1600" b="1" dirty="0" err="1">
                <a:solidFill>
                  <a:schemeClr val="accent2"/>
                </a:solidFill>
              </a:rPr>
              <a:t>the</a:t>
            </a:r>
            <a:r>
              <a:rPr lang="de-CH" sz="1600" b="1" dirty="0">
                <a:solidFill>
                  <a:schemeClr val="accent2"/>
                </a:solidFill>
              </a:rPr>
              <a:t> </a:t>
            </a:r>
            <a:r>
              <a:rPr lang="de-CH" sz="1600" b="1" dirty="0" err="1">
                <a:solidFill>
                  <a:schemeClr val="accent2"/>
                </a:solidFill>
              </a:rPr>
              <a:t>bottom</a:t>
            </a:r>
            <a:r>
              <a:rPr lang="de-CH" sz="1600" b="1" dirty="0">
                <a:solidFill>
                  <a:schemeClr val="accent2"/>
                </a:solidFill>
              </a:rPr>
              <a:t> </a:t>
            </a:r>
            <a:r>
              <a:rPr lang="de-CH" sz="1600" b="1" dirty="0" err="1">
                <a:solidFill>
                  <a:schemeClr val="accent2"/>
                </a:solidFill>
              </a:rPr>
              <a:t>is</a:t>
            </a:r>
            <a:r>
              <a:rPr lang="de-CH" sz="1600" b="1" dirty="0">
                <a:solidFill>
                  <a:schemeClr val="accent2"/>
                </a:solidFill>
              </a:rPr>
              <a:t> </a:t>
            </a:r>
            <a:r>
              <a:rPr lang="de-CH" sz="1600" b="1" dirty="0" err="1">
                <a:solidFill>
                  <a:schemeClr val="accent2"/>
                </a:solidFill>
              </a:rPr>
              <a:t>slowly</a:t>
            </a:r>
            <a:r>
              <a:rPr lang="de-CH" sz="1600" b="1" dirty="0">
                <a:solidFill>
                  <a:schemeClr val="accent2"/>
                </a:solidFill>
              </a:rPr>
              <a:t> </a:t>
            </a:r>
            <a:r>
              <a:rPr lang="de-CH" sz="1600" b="1" dirty="0" err="1">
                <a:solidFill>
                  <a:schemeClr val="accent2"/>
                </a:solidFill>
              </a:rPr>
              <a:t>removed</a:t>
            </a:r>
            <a:endParaRPr lang="de-CH" sz="1600" b="1" dirty="0">
              <a:solidFill>
                <a:schemeClr val="accent2"/>
              </a:solidFill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6372225" y="2728913"/>
            <a:ext cx="576263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endParaRPr lang="en-US" sz="2400">
              <a:latin typeface="Times New Roman" charset="0"/>
            </a:endParaRPr>
          </a:p>
        </p:txBody>
      </p:sp>
      <p:pic>
        <p:nvPicPr>
          <p:cNvPr id="37894" name="Picture 6" descr="CHUPS-FIG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2133600"/>
            <a:ext cx="3248025" cy="4724400"/>
          </a:xfrm>
          <a:prstGeom prst="rect">
            <a:avLst/>
          </a:prstGeom>
          <a:noFill/>
        </p:spPr>
      </p:pic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6804025" y="3284538"/>
            <a:ext cx="2339975" cy="27813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de-CH" sz="1600" b="1" dirty="0" err="1">
                <a:solidFill>
                  <a:schemeClr val="accent2"/>
                </a:solidFill>
              </a:rPr>
              <a:t>results</a:t>
            </a:r>
            <a:r>
              <a:rPr lang="de-CH" sz="1600" b="1" dirty="0">
                <a:solidFill>
                  <a:schemeClr val="accent2"/>
                </a:solidFill>
              </a:rPr>
              <a:t> of AMD </a:t>
            </a:r>
            <a:r>
              <a:rPr lang="de-CH" sz="1600" b="1" dirty="0" err="1">
                <a:solidFill>
                  <a:schemeClr val="accent2"/>
                </a:solidFill>
              </a:rPr>
              <a:t>analysis</a:t>
            </a:r>
            <a:r>
              <a:rPr lang="de-CH" sz="1600" b="1" dirty="0">
                <a:solidFill>
                  <a:schemeClr val="accent2"/>
                </a:solidFill>
              </a:rPr>
              <a:t> at ETHZ:</a:t>
            </a:r>
          </a:p>
          <a:p>
            <a:pPr eaLnBrk="0" hangingPunct="0"/>
            <a:endParaRPr lang="de-CH" sz="1600" b="1" dirty="0">
              <a:solidFill>
                <a:schemeClr val="accent2"/>
              </a:solidFill>
            </a:endParaRPr>
          </a:p>
          <a:p>
            <a:pPr eaLnBrk="0" hangingPunct="0"/>
            <a:r>
              <a:rPr lang="de-CH" sz="1600" b="1" dirty="0" err="1">
                <a:solidFill>
                  <a:schemeClr val="accent2"/>
                </a:solidFill>
              </a:rPr>
              <a:t>protium</a:t>
            </a:r>
            <a:r>
              <a:rPr lang="de-CH" sz="1600" b="1" dirty="0">
                <a:solidFill>
                  <a:schemeClr val="accent2"/>
                </a:solidFill>
              </a:rPr>
              <a:t> in 2004/5:</a:t>
            </a:r>
          </a:p>
          <a:p>
            <a:pPr eaLnBrk="0" hangingPunct="0"/>
            <a:endParaRPr lang="de-CH" sz="1600" b="1" dirty="0">
              <a:solidFill>
                <a:schemeClr val="accent2"/>
              </a:solidFill>
            </a:endParaRPr>
          </a:p>
          <a:p>
            <a:pPr eaLnBrk="0" hangingPunct="0"/>
            <a:r>
              <a:rPr lang="de-CH" sz="1600" b="1" dirty="0">
                <a:solidFill>
                  <a:srgbClr val="FB010D"/>
                </a:solidFill>
              </a:rPr>
              <a:t>c</a:t>
            </a:r>
            <a:r>
              <a:rPr lang="de-CH" sz="1600" b="1" baseline="-12000" dirty="0">
                <a:solidFill>
                  <a:srgbClr val="FB010D"/>
                </a:solidFill>
              </a:rPr>
              <a:t>d</a:t>
            </a:r>
            <a:r>
              <a:rPr lang="de-CH" sz="1600" b="1" dirty="0">
                <a:solidFill>
                  <a:srgbClr val="FB010D"/>
                </a:solidFill>
              </a:rPr>
              <a:t> = (1.45</a:t>
            </a:r>
            <a:r>
              <a:rPr lang="en-US" sz="1600" b="1" dirty="0">
                <a:solidFill>
                  <a:srgbClr val="FB010D"/>
                </a:solidFill>
              </a:rPr>
              <a:t>±0.15)10</a:t>
            </a:r>
            <a:r>
              <a:rPr lang="en-US" sz="1600" b="1" baseline="40000" dirty="0">
                <a:solidFill>
                  <a:srgbClr val="FB010D"/>
                </a:solidFill>
              </a:rPr>
              <a:t>-6</a:t>
            </a:r>
            <a:endParaRPr lang="de-CH" sz="1600" b="1" dirty="0">
              <a:solidFill>
                <a:schemeClr val="accent2"/>
              </a:solidFill>
            </a:endParaRPr>
          </a:p>
          <a:p>
            <a:pPr eaLnBrk="0" hangingPunct="0"/>
            <a:endParaRPr lang="de-CH" sz="1600" b="1" dirty="0">
              <a:solidFill>
                <a:schemeClr val="accent2"/>
              </a:solidFill>
            </a:endParaRPr>
          </a:p>
          <a:p>
            <a:pPr eaLnBrk="0" hangingPunct="0"/>
            <a:r>
              <a:rPr lang="de-CH" sz="1600" b="1" dirty="0" err="1">
                <a:solidFill>
                  <a:schemeClr val="accent2"/>
                </a:solidFill>
              </a:rPr>
              <a:t>protium</a:t>
            </a:r>
            <a:r>
              <a:rPr lang="de-CH" sz="1600" b="1" dirty="0">
                <a:solidFill>
                  <a:schemeClr val="accent2"/>
                </a:solidFill>
              </a:rPr>
              <a:t> </a:t>
            </a:r>
            <a:r>
              <a:rPr lang="de-CH" sz="1600" b="1" dirty="0" err="1">
                <a:solidFill>
                  <a:schemeClr val="accent2"/>
                </a:solidFill>
              </a:rPr>
              <a:t>used</a:t>
            </a:r>
            <a:r>
              <a:rPr lang="de-CH" sz="1600" b="1" dirty="0">
                <a:solidFill>
                  <a:schemeClr val="accent2"/>
                </a:solidFill>
              </a:rPr>
              <a:t> in 2006 </a:t>
            </a:r>
            <a:r>
              <a:rPr lang="de-CH" sz="1600" b="1" dirty="0" err="1">
                <a:solidFill>
                  <a:schemeClr val="accent2"/>
                </a:solidFill>
              </a:rPr>
              <a:t>after</a:t>
            </a:r>
            <a:r>
              <a:rPr lang="de-CH" sz="1600" b="1" dirty="0">
                <a:solidFill>
                  <a:schemeClr val="accent2"/>
                </a:solidFill>
              </a:rPr>
              <a:t> HD </a:t>
            </a:r>
            <a:r>
              <a:rPr lang="de-CH" sz="1600" b="1" dirty="0" err="1">
                <a:solidFill>
                  <a:schemeClr val="accent2"/>
                </a:solidFill>
              </a:rPr>
              <a:t>separation</a:t>
            </a:r>
            <a:r>
              <a:rPr lang="de-CH" sz="1600" b="1" dirty="0">
                <a:solidFill>
                  <a:schemeClr val="accent2"/>
                </a:solidFill>
              </a:rPr>
              <a:t>:</a:t>
            </a:r>
          </a:p>
          <a:p>
            <a:pPr eaLnBrk="0" hangingPunct="0"/>
            <a:endParaRPr lang="de-CH" sz="1600" b="1" dirty="0">
              <a:solidFill>
                <a:schemeClr val="accent2"/>
              </a:solidFill>
            </a:endParaRPr>
          </a:p>
          <a:p>
            <a:pPr algn="ctr" eaLnBrk="0" hangingPunct="0"/>
            <a:r>
              <a:rPr lang="de-CH" sz="1600" b="1" dirty="0">
                <a:solidFill>
                  <a:srgbClr val="FB010D"/>
                </a:solidFill>
              </a:rPr>
              <a:t>c</a:t>
            </a:r>
            <a:r>
              <a:rPr lang="de-CH" sz="1600" b="1" baseline="-12000" dirty="0">
                <a:solidFill>
                  <a:srgbClr val="FB010D"/>
                </a:solidFill>
              </a:rPr>
              <a:t>d</a:t>
            </a:r>
            <a:r>
              <a:rPr lang="de-CH" sz="1600" b="1" dirty="0">
                <a:solidFill>
                  <a:srgbClr val="FB010D"/>
                </a:solidFill>
              </a:rPr>
              <a:t> &lt; 6</a:t>
            </a:r>
            <a:r>
              <a:rPr lang="de-CH" sz="1600" b="1" baseline="-2000" dirty="0">
                <a:solidFill>
                  <a:srgbClr val="FB010D"/>
                </a:solidFill>
              </a:rPr>
              <a:t>*</a:t>
            </a:r>
            <a:r>
              <a:rPr lang="de-CH" sz="1600" b="1" dirty="0">
                <a:solidFill>
                  <a:srgbClr val="FB010D"/>
                </a:solidFill>
              </a:rPr>
              <a:t>10</a:t>
            </a:r>
            <a:r>
              <a:rPr lang="de-CH" sz="1600" b="1" baseline="42000" dirty="0">
                <a:solidFill>
                  <a:srgbClr val="FB010D"/>
                </a:solidFill>
              </a:rPr>
              <a:t>-9</a:t>
            </a:r>
            <a:r>
              <a:rPr lang="de-CH" sz="1600" b="1" dirty="0">
                <a:solidFill>
                  <a:srgbClr val="FB010D"/>
                </a:solidFill>
              </a:rPr>
              <a:t> (6 </a:t>
            </a:r>
            <a:r>
              <a:rPr lang="de-CH" sz="1600" b="1" dirty="0" err="1">
                <a:solidFill>
                  <a:srgbClr val="FB010D"/>
                </a:solidFill>
              </a:rPr>
              <a:t>ppb</a:t>
            </a:r>
            <a:r>
              <a:rPr lang="de-CH" sz="1600" b="1" dirty="0">
                <a:solidFill>
                  <a:srgbClr val="FB010D"/>
                </a:solidFill>
              </a:rPr>
              <a:t>)</a:t>
            </a:r>
            <a:endParaRPr lang="el-GR" sz="1600" b="1" dirty="0">
              <a:solidFill>
                <a:srgbClr val="FB010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B6539-98C2-8D44-8156-5C22283D6015}" type="slidenum">
              <a:rPr lang="en-US"/>
              <a:pPr/>
              <a:t>28</a:t>
            </a:fld>
            <a:endParaRPr lang="en-US"/>
          </a:p>
        </p:txBody>
      </p:sp>
      <p:sp>
        <p:nvSpPr>
          <p:cNvPr id="101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/>
              <a:t>Several upgrades should lead to a 3-fold</a:t>
            </a:r>
            <a:br>
              <a:rPr lang="en-US" sz="3200"/>
            </a:br>
            <a:r>
              <a:rPr lang="en-US" sz="3200"/>
              <a:t>improved precision in 2006-2007 runs</a:t>
            </a:r>
          </a:p>
        </p:txBody>
      </p:sp>
      <p:graphicFrame>
        <p:nvGraphicFramePr>
          <p:cNvPr id="1019982" name="Group 78"/>
          <p:cNvGraphicFramePr>
            <a:graphicFrameLocks noGrp="1"/>
          </p:cNvGraphicFramePr>
          <p:nvPr>
            <p:ph idx="1"/>
          </p:nvPr>
        </p:nvGraphicFramePr>
        <p:xfrm>
          <a:off x="471488" y="1331913"/>
          <a:ext cx="8250237" cy="4970465"/>
        </p:xfrm>
        <a:graphic>
          <a:graphicData uri="http://schemas.openxmlformats.org/drawingml/2006/table">
            <a:tbl>
              <a:tblPr/>
              <a:tblGrid>
                <a:gridCol w="2860675"/>
                <a:gridCol w="2749550"/>
                <a:gridCol w="2640012"/>
              </a:tblGrid>
              <a:tr h="9159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Source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2007 Uncertainty </a:t>
                      </a:r>
                      <a:b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(s</a:t>
                      </a:r>
                      <a:r>
                        <a:rPr kumimoji="0" lang="en-US" sz="14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-1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Projected Final Uncertainty (s</a:t>
                      </a:r>
                      <a:r>
                        <a:rPr kumimoji="0" lang="en-US" sz="14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-1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Statistical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13.7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 &gt; 1 impurities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µd diffusion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µp diffusion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µ + p scattering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µ pileup veto eff.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Analysis Methods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Muon kinetics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Systematic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17.4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5.3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</a:tbl>
          </a:graphicData>
        </a:graphic>
      </p:graphicFrame>
      <p:sp>
        <p:nvSpPr>
          <p:cNvPr id="1019953" name="Text Box 49"/>
          <p:cNvSpPr txBox="1">
            <a:spLocks noChangeArrowheads="1"/>
          </p:cNvSpPr>
          <p:nvPr/>
        </p:nvSpPr>
        <p:spPr bwMode="auto">
          <a:xfrm>
            <a:off x="457200" y="5334000"/>
            <a:ext cx="845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en-US" b="0"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78733-4C38-AF40-839E-6CFACA87D771}" type="slidenum">
              <a:rPr lang="en-US"/>
              <a:pPr/>
              <a:t>29</a:t>
            </a:fld>
            <a:endParaRPr lang="en-US"/>
          </a:p>
        </p:txBody>
      </p:sp>
      <p:sp>
        <p:nvSpPr>
          <p:cNvPr id="1083394" name="Rectangle 2"/>
          <p:cNvSpPr>
            <a:spLocks noGrp="1" noChangeArrowheads="1"/>
          </p:cNvSpPr>
          <p:nvPr>
            <p:ph type="title"/>
          </p:nvPr>
        </p:nvSpPr>
        <p:spPr>
          <a:xfrm>
            <a:off x="962025" y="0"/>
            <a:ext cx="7210425" cy="609600"/>
          </a:xfrm>
        </p:spPr>
        <p:txBody>
          <a:bodyPr/>
          <a:lstStyle/>
          <a:p>
            <a:r>
              <a:rPr lang="en-US"/>
              <a:t>Summary and Outlook</a:t>
            </a:r>
          </a:p>
        </p:txBody>
      </p:sp>
      <p:sp>
        <p:nvSpPr>
          <p:cNvPr id="1083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9238" y="811213"/>
            <a:ext cx="8636000" cy="5437187"/>
          </a:xfrm>
          <a:noFill/>
          <a:ln/>
        </p:spPr>
        <p:txBody>
          <a:bodyPr/>
          <a:lstStyle/>
          <a:p>
            <a:r>
              <a:rPr lang="en-US" sz="2400" dirty="0" err="1"/>
              <a:t>MuCap</a:t>
            </a:r>
            <a:endParaRPr lang="en-US" sz="2400" dirty="0"/>
          </a:p>
          <a:p>
            <a:pPr lvl="1"/>
            <a:r>
              <a:rPr lang="en-US" sz="1800" dirty="0"/>
              <a:t>First precise </a:t>
            </a:r>
            <a:r>
              <a:rPr lang="en-US" sz="1800" dirty="0" err="1"/>
              <a:t>g</a:t>
            </a:r>
            <a:r>
              <a:rPr lang="en-US" sz="1800" baseline="-25000" dirty="0" err="1"/>
              <a:t>P</a:t>
            </a:r>
            <a:r>
              <a:rPr lang="en-US" sz="1800" dirty="0"/>
              <a:t> with clear interpretation</a:t>
            </a:r>
          </a:p>
          <a:p>
            <a:pPr lvl="1"/>
            <a:r>
              <a:rPr lang="en-US" sz="1800" dirty="0"/>
              <a:t>Consistent with </a:t>
            </a:r>
            <a:r>
              <a:rPr lang="en-US" sz="1800" dirty="0" err="1"/>
              <a:t>ChPT</a:t>
            </a:r>
            <a:r>
              <a:rPr lang="en-US" sz="1800" dirty="0"/>
              <a:t> expectation, </a:t>
            </a:r>
            <a:br>
              <a:rPr lang="en-US" sz="1800" dirty="0"/>
            </a:br>
            <a:r>
              <a:rPr lang="en-US" sz="1800" dirty="0"/>
              <a:t>clarifies long-standing QCD puzzle</a:t>
            </a:r>
          </a:p>
          <a:p>
            <a:pPr lvl="1"/>
            <a:r>
              <a:rPr lang="en-US" sz="1800" dirty="0">
                <a:solidFill>
                  <a:schemeClr val="accent2"/>
                </a:solidFill>
              </a:rPr>
              <a:t>Factor 3 additional improvement on the </a:t>
            </a:r>
            <a:r>
              <a:rPr lang="en-US" sz="1800" dirty="0" smtClean="0">
                <a:solidFill>
                  <a:schemeClr val="accent2"/>
                </a:solidFill>
              </a:rPr>
              <a:t>way</a:t>
            </a:r>
          </a:p>
          <a:p>
            <a:pPr lvl="1"/>
            <a:endParaRPr lang="en-US" sz="1800" dirty="0" smtClean="0">
              <a:solidFill>
                <a:schemeClr val="accent2"/>
              </a:solidFill>
            </a:endParaRPr>
          </a:p>
          <a:p>
            <a:r>
              <a:rPr lang="en-US" sz="2400" dirty="0" smtClean="0"/>
              <a:t>Final </a:t>
            </a:r>
            <a:r>
              <a:rPr lang="en-US" sz="2400" dirty="0"/>
              <a:t>Precision of </a:t>
            </a:r>
            <a:r>
              <a:rPr lang="en-US" sz="2400" dirty="0" err="1"/>
              <a:t>g</a:t>
            </a:r>
            <a:r>
              <a:rPr lang="en-US" sz="2400" baseline="-25000" dirty="0" err="1"/>
              <a:t>P</a:t>
            </a:r>
            <a:r>
              <a:rPr lang="en-US" sz="2400" dirty="0"/>
              <a:t> determination</a:t>
            </a:r>
          </a:p>
        </p:txBody>
      </p:sp>
      <p:sp>
        <p:nvSpPr>
          <p:cNvPr id="1083396" name="Rectangle 4"/>
          <p:cNvSpPr>
            <a:spLocks noChangeArrowheads="1"/>
          </p:cNvSpPr>
          <p:nvPr/>
        </p:nvSpPr>
        <p:spPr bwMode="auto">
          <a:xfrm>
            <a:off x="7334250" y="1228725"/>
            <a:ext cx="762000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83397" name="Picture 5" descr="g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5563" y="1185863"/>
            <a:ext cx="2316162" cy="154622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083398" name="Text Box 6"/>
          <p:cNvSpPr txBox="1">
            <a:spLocks noChangeArrowheads="1"/>
          </p:cNvSpPr>
          <p:nvPr/>
        </p:nvSpPr>
        <p:spPr bwMode="auto">
          <a:xfrm>
            <a:off x="6253163" y="781050"/>
            <a:ext cx="2543175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9900"/>
                </a:solidFill>
                <a:latin typeface="Comic Sans MS" charset="0"/>
              </a:rPr>
              <a:t>Synergy with MuLan</a:t>
            </a:r>
          </a:p>
        </p:txBody>
      </p:sp>
      <p:pic>
        <p:nvPicPr>
          <p:cNvPr id="108339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54175" y="3794125"/>
            <a:ext cx="4059238" cy="27416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1083400" name="Text Box 8"/>
          <p:cNvSpPr txBox="1">
            <a:spLocks noChangeArrowheads="1"/>
          </p:cNvSpPr>
          <p:nvPr/>
        </p:nvSpPr>
        <p:spPr bwMode="auto">
          <a:xfrm rot="16200000">
            <a:off x="1462088" y="4408488"/>
            <a:ext cx="708025" cy="396875"/>
          </a:xfrm>
          <a:prstGeom prst="rect">
            <a:avLst/>
          </a:prstGeom>
          <a:solidFill>
            <a:srgbClr val="FFCC00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  <a:latin typeface="Symbol" charset="2"/>
              </a:rPr>
              <a:t>d</a:t>
            </a:r>
            <a:r>
              <a:rPr lang="en-US" sz="2000">
                <a:solidFill>
                  <a:schemeClr val="tx2"/>
                </a:solidFill>
              </a:rPr>
              <a:t>g</a:t>
            </a:r>
            <a:r>
              <a:rPr lang="en-US" sz="2000" baseline="-25000">
                <a:solidFill>
                  <a:schemeClr val="tx2"/>
                </a:solidFill>
              </a:rPr>
              <a:t>P</a:t>
            </a:r>
          </a:p>
        </p:txBody>
      </p:sp>
      <p:sp>
        <p:nvSpPr>
          <p:cNvPr id="1083401" name="Text Box 9"/>
          <p:cNvSpPr txBox="1">
            <a:spLocks noChangeArrowheads="1"/>
          </p:cNvSpPr>
          <p:nvPr/>
        </p:nvSpPr>
        <p:spPr bwMode="auto">
          <a:xfrm rot="-2048054">
            <a:off x="4294188" y="4598988"/>
            <a:ext cx="125730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MuCap 07</a:t>
            </a:r>
          </a:p>
        </p:txBody>
      </p:sp>
      <p:sp>
        <p:nvSpPr>
          <p:cNvPr id="1083402" name="Text Box 10"/>
          <p:cNvSpPr txBox="1">
            <a:spLocks noChangeArrowheads="1"/>
          </p:cNvSpPr>
          <p:nvPr/>
        </p:nvSpPr>
        <p:spPr bwMode="auto">
          <a:xfrm rot="-2020659">
            <a:off x="2341563" y="4168775"/>
            <a:ext cx="1808162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MuCap final 09?</a:t>
            </a:r>
          </a:p>
        </p:txBody>
      </p:sp>
      <p:sp>
        <p:nvSpPr>
          <p:cNvPr id="1083403" name="Text Box 11"/>
          <p:cNvSpPr txBox="1">
            <a:spLocks noChangeArrowheads="1"/>
          </p:cNvSpPr>
          <p:nvPr/>
        </p:nvSpPr>
        <p:spPr bwMode="auto">
          <a:xfrm>
            <a:off x="3106738" y="6138863"/>
            <a:ext cx="1155700" cy="396875"/>
          </a:xfrm>
          <a:prstGeom prst="rect">
            <a:avLst/>
          </a:prstGeom>
          <a:solidFill>
            <a:srgbClr val="FFCC00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  <a:latin typeface="Symbol" charset="2"/>
              </a:rPr>
              <a:t>dL</a:t>
            </a:r>
            <a:r>
              <a:rPr lang="en-US" sz="2000" baseline="-25000">
                <a:solidFill>
                  <a:schemeClr val="tx2"/>
                </a:solidFill>
              </a:rPr>
              <a:t>S</a:t>
            </a:r>
            <a:r>
              <a:rPr lang="en-US" sz="2000">
                <a:solidFill>
                  <a:schemeClr val="tx2"/>
                </a:solidFill>
              </a:rPr>
              <a:t>/</a:t>
            </a:r>
            <a:r>
              <a:rPr lang="en-US" sz="2000">
                <a:solidFill>
                  <a:schemeClr val="tx2"/>
                </a:solidFill>
                <a:latin typeface="Symbol" charset="2"/>
              </a:rPr>
              <a:t>L</a:t>
            </a:r>
            <a:r>
              <a:rPr lang="en-US" sz="2000" baseline="-25000">
                <a:solidFill>
                  <a:schemeClr val="tx2"/>
                </a:solidFill>
              </a:rPr>
              <a:t>S</a:t>
            </a:r>
          </a:p>
        </p:txBody>
      </p:sp>
      <p:sp>
        <p:nvSpPr>
          <p:cNvPr id="1083404" name="Text Box 12"/>
          <p:cNvSpPr txBox="1">
            <a:spLocks noChangeArrowheads="1"/>
          </p:cNvSpPr>
          <p:nvPr/>
        </p:nvSpPr>
        <p:spPr bwMode="auto">
          <a:xfrm>
            <a:off x="1146175" y="5110163"/>
            <a:ext cx="868363" cy="95410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rgbClr val="0000FF"/>
                </a:solidFill>
              </a:rPr>
              <a:t>+ </a:t>
            </a:r>
            <a:r>
              <a:rPr lang="en-US" sz="1400" dirty="0" err="1">
                <a:solidFill>
                  <a:srgbClr val="0000FF"/>
                </a:solidFill>
                <a:latin typeface="Symbol" charset="2"/>
              </a:rPr>
              <a:t>d</a:t>
            </a:r>
            <a:r>
              <a:rPr lang="en-US" sz="1400" dirty="0" err="1">
                <a:solidFill>
                  <a:srgbClr val="0000FF"/>
                </a:solidFill>
              </a:rPr>
              <a:t>RC</a:t>
            </a:r>
            <a:endParaRPr lang="en-US" sz="1400" dirty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400" dirty="0">
                <a:solidFill>
                  <a:srgbClr val="FF0000"/>
                </a:solidFill>
              </a:rPr>
              <a:t>+ </a:t>
            </a:r>
            <a:r>
              <a:rPr lang="en-US" sz="1400" dirty="0" err="1">
                <a:solidFill>
                  <a:srgbClr val="FF0000"/>
                </a:solidFill>
                <a:latin typeface="Symbol" charset="2"/>
              </a:rPr>
              <a:t>d</a:t>
            </a:r>
            <a:r>
              <a:rPr lang="en-US" sz="1400" dirty="0" err="1">
                <a:solidFill>
                  <a:srgbClr val="FF0000"/>
                </a:solidFill>
              </a:rPr>
              <a:t>g</a:t>
            </a:r>
            <a:r>
              <a:rPr lang="en-US" sz="1400" baseline="-25000" dirty="0" err="1">
                <a:solidFill>
                  <a:srgbClr val="FF0000"/>
                </a:solidFill>
              </a:rPr>
              <a:t>A</a:t>
            </a:r>
            <a:endParaRPr lang="en-US" sz="1400" dirty="0" smtClean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400" dirty="0" smtClean="0"/>
              <a:t>   exp</a:t>
            </a:r>
            <a:endParaRPr lang="en-US" sz="1400" dirty="0"/>
          </a:p>
        </p:txBody>
      </p:sp>
      <p:sp>
        <p:nvSpPr>
          <p:cNvPr id="1083409" name="Text Box 17"/>
          <p:cNvSpPr txBox="1">
            <a:spLocks noChangeArrowheads="1"/>
          </p:cNvSpPr>
          <p:nvPr/>
        </p:nvSpPr>
        <p:spPr bwMode="auto">
          <a:xfrm>
            <a:off x="5973763" y="3994150"/>
            <a:ext cx="3094037" cy="12223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</a:rPr>
              <a:t>Watch new </a:t>
            </a:r>
            <a:r>
              <a:rPr lang="en-US" sz="1600">
                <a:solidFill>
                  <a:srgbClr val="0000FF"/>
                </a:solidFill>
                <a:latin typeface="Symbol" charset="2"/>
              </a:rPr>
              <a:t>t</a:t>
            </a:r>
            <a:r>
              <a:rPr lang="en-US" sz="1600" baseline="-25000">
                <a:solidFill>
                  <a:srgbClr val="0000FF"/>
                </a:solidFill>
              </a:rPr>
              <a:t>n</a:t>
            </a:r>
            <a:r>
              <a:rPr lang="en-US" sz="1600">
                <a:solidFill>
                  <a:srgbClr val="0000FF"/>
                </a:solidFill>
              </a:rPr>
              <a:t> experiments:</a:t>
            </a:r>
          </a:p>
          <a:p>
            <a:pPr algn="l">
              <a:spcBef>
                <a:spcPct val="50000"/>
              </a:spcBef>
            </a:pPr>
            <a:r>
              <a:rPr lang="en-US" sz="1600"/>
              <a:t>g</a:t>
            </a:r>
            <a:r>
              <a:rPr lang="en-US" sz="1600" baseline="-25000"/>
              <a:t>A</a:t>
            </a:r>
            <a:r>
              <a:rPr lang="en-US" sz="1600"/>
              <a:t> to explain Serebrov et al.</a:t>
            </a:r>
            <a:br>
              <a:rPr lang="en-US" sz="1600"/>
            </a:br>
            <a:r>
              <a:rPr lang="en-US" sz="1600"/>
              <a:t>would shift predicted</a:t>
            </a:r>
            <a:br>
              <a:rPr lang="en-US" sz="1600"/>
            </a:br>
            <a:r>
              <a:rPr lang="en-US" sz="1600"/>
              <a:t> </a:t>
            </a:r>
            <a:r>
              <a:rPr lang="en-US">
                <a:latin typeface="Symbol" charset="2"/>
              </a:rPr>
              <a:t>L</a:t>
            </a:r>
            <a:r>
              <a:rPr lang="en-US" baseline="-25000"/>
              <a:t>S</a:t>
            </a:r>
            <a:r>
              <a:rPr lang="en-US"/>
              <a:t> by ~ 0.7 %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83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3400" grpId="0" animBg="1"/>
      <p:bldP spid="1083401" grpId="0"/>
      <p:bldP spid="1083402" grpId="0"/>
      <p:bldP spid="1083403" grpId="0" animBg="1"/>
      <p:bldP spid="1083404" grpId="0"/>
      <p:bldP spid="1083404" grpId="1"/>
      <p:bldP spid="108340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3FE5-9F14-B14F-B7DA-28DA5A328A83}" type="slidenum">
              <a:rPr lang="en-US"/>
              <a:pPr/>
              <a:t>3</a:t>
            </a:fld>
            <a:endParaRPr lang="en-US"/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5027613" y="4681538"/>
            <a:ext cx="3670300" cy="1868487"/>
            <a:chOff x="3167" y="2949"/>
            <a:chExt cx="2312" cy="1177"/>
          </a:xfrm>
        </p:grpSpPr>
        <p:sp>
          <p:nvSpPr>
            <p:cNvPr id="87075" name="Text Box 35"/>
            <p:cNvSpPr txBox="1">
              <a:spLocks noChangeArrowheads="1"/>
            </p:cNvSpPr>
            <p:nvPr/>
          </p:nvSpPr>
          <p:spPr bwMode="auto">
            <a:xfrm>
              <a:off x="3792" y="3072"/>
              <a:ext cx="16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b="1">
                  <a:solidFill>
                    <a:srgbClr val="2A6C00"/>
                  </a:solidFill>
                </a:rPr>
                <a:t>slope = </a:t>
              </a:r>
              <a:r>
                <a:rPr lang="en-US" b="1">
                  <a:solidFill>
                    <a:srgbClr val="2A6C00"/>
                  </a:solidFill>
                  <a:latin typeface="Symbol" charset="2"/>
                </a:rPr>
                <a:t>l</a:t>
              </a:r>
              <a:r>
                <a:rPr lang="en-US" b="1" baseline="-25000">
                  <a:solidFill>
                    <a:srgbClr val="2A6C00"/>
                  </a:solidFill>
                  <a:latin typeface="Symbol" charset="2"/>
                </a:rPr>
                <a:t></a:t>
              </a:r>
              <a:r>
                <a:rPr lang="en-US" b="1" baseline="30000">
                  <a:solidFill>
                    <a:srgbClr val="2A6C00"/>
                  </a:solidFill>
                  <a:latin typeface="Symbol" charset="2"/>
                </a:rPr>
                <a:t></a:t>
              </a:r>
              <a:r>
                <a:rPr lang="en-US" b="1">
                  <a:solidFill>
                    <a:srgbClr val="2A6C00"/>
                  </a:solidFill>
                  <a:latin typeface="Symbol" charset="2"/>
                </a:rPr>
                <a:t> </a:t>
              </a:r>
              <a:r>
                <a:rPr lang="en-US" b="1">
                  <a:solidFill>
                    <a:srgbClr val="2A6C00"/>
                  </a:solidFill>
                  <a:ea typeface="Arial" charset="0"/>
                  <a:cs typeface="Arial" charset="0"/>
                </a:rPr>
                <a:t>≡</a:t>
              </a:r>
              <a:r>
                <a:rPr lang="en-US" b="1">
                  <a:solidFill>
                    <a:srgbClr val="2A6C00"/>
                  </a:solidFill>
                </a:rPr>
                <a:t> 1/</a:t>
              </a:r>
              <a:r>
                <a:rPr lang="en-US" b="1">
                  <a:solidFill>
                    <a:srgbClr val="2A6C00"/>
                  </a:solidFill>
                  <a:latin typeface="Symbol" charset="2"/>
                </a:rPr>
                <a:t>t</a:t>
              </a:r>
              <a:r>
                <a:rPr lang="en-US" b="1" baseline="-25000">
                  <a:solidFill>
                    <a:srgbClr val="2A6C00"/>
                  </a:solidFill>
                  <a:latin typeface="Symbol" charset="2"/>
                </a:rPr>
                <a:t></a:t>
              </a:r>
              <a:r>
                <a:rPr lang="en-US" b="1" baseline="30000">
                  <a:solidFill>
                    <a:srgbClr val="2A6C00"/>
                  </a:solidFill>
                  <a:latin typeface="Symbol" charset="2"/>
                </a:rPr>
                <a:t></a:t>
              </a:r>
              <a:endParaRPr lang="en-US" b="1">
                <a:solidFill>
                  <a:srgbClr val="2A6C00"/>
                </a:solidFill>
                <a:latin typeface="Symbol" charset="2"/>
              </a:endParaRPr>
            </a:p>
          </p:txBody>
        </p:sp>
        <p:grpSp>
          <p:nvGrpSpPr>
            <p:cNvPr id="3" name="Group 47"/>
            <p:cNvGrpSpPr>
              <a:grpSpLocks/>
            </p:cNvGrpSpPr>
            <p:nvPr/>
          </p:nvGrpSpPr>
          <p:grpSpPr bwMode="auto">
            <a:xfrm>
              <a:off x="3167" y="2949"/>
              <a:ext cx="1644" cy="1177"/>
              <a:chOff x="3440" y="3139"/>
              <a:chExt cx="1381" cy="994"/>
            </a:xfrm>
          </p:grpSpPr>
          <p:sp>
            <p:nvSpPr>
              <p:cNvPr id="87074" name="Line 34"/>
              <p:cNvSpPr>
                <a:spLocks noChangeShapeType="1"/>
              </p:cNvSpPr>
              <p:nvPr/>
            </p:nvSpPr>
            <p:spPr bwMode="auto">
              <a:xfrm>
                <a:off x="3743" y="3264"/>
                <a:ext cx="865" cy="672"/>
              </a:xfrm>
              <a:prstGeom prst="line">
                <a:avLst/>
              </a:prstGeom>
              <a:noFill/>
              <a:ln w="19050">
                <a:solidFill>
                  <a:srgbClr val="2A6C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70" name="Line 30"/>
              <p:cNvSpPr>
                <a:spLocks noChangeShapeType="1"/>
              </p:cNvSpPr>
              <p:nvPr/>
            </p:nvSpPr>
            <p:spPr bwMode="auto">
              <a:xfrm>
                <a:off x="3743" y="3936"/>
                <a:ext cx="105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71" name="Line 31"/>
              <p:cNvSpPr>
                <a:spLocks noChangeShapeType="1"/>
              </p:cNvSpPr>
              <p:nvPr/>
            </p:nvSpPr>
            <p:spPr bwMode="auto">
              <a:xfrm flipV="1">
                <a:off x="3743" y="3168"/>
                <a:ext cx="0" cy="7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72" name="Text Box 32"/>
              <p:cNvSpPr txBox="1">
                <a:spLocks noChangeArrowheads="1"/>
              </p:cNvSpPr>
              <p:nvPr/>
            </p:nvSpPr>
            <p:spPr bwMode="auto">
              <a:xfrm>
                <a:off x="4559" y="3922"/>
                <a:ext cx="262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2000" b="1">
                    <a:solidFill>
                      <a:srgbClr val="2A6C00"/>
                    </a:solidFill>
                    <a:latin typeface="Symbol" charset="2"/>
                  </a:rPr>
                  <a:t>D</a:t>
                </a:r>
                <a:r>
                  <a:rPr lang="en-US" sz="2000" b="1">
                    <a:solidFill>
                      <a:srgbClr val="2A6C00"/>
                    </a:solidFill>
                  </a:rPr>
                  <a:t>T</a:t>
                </a:r>
                <a:endParaRPr lang="en-US" sz="2000" b="1">
                  <a:solidFill>
                    <a:srgbClr val="008000"/>
                  </a:solidFill>
                </a:endParaRPr>
              </a:p>
            </p:txBody>
          </p:sp>
          <p:sp>
            <p:nvSpPr>
              <p:cNvPr id="87073" name="Text Box 33"/>
              <p:cNvSpPr txBox="1">
                <a:spLocks noChangeArrowheads="1"/>
              </p:cNvSpPr>
              <p:nvPr/>
            </p:nvSpPr>
            <p:spPr bwMode="auto">
              <a:xfrm rot="16200000">
                <a:off x="3165" y="3414"/>
                <a:ext cx="759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2000" b="1"/>
                  <a:t>Log N</a:t>
                </a:r>
                <a:r>
                  <a:rPr lang="en-US" sz="2000" b="1" baseline="-25000"/>
                  <a:t>events</a:t>
                </a:r>
              </a:p>
            </p:txBody>
          </p:sp>
        </p:grpSp>
      </p:grp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5638800" y="2286000"/>
            <a:ext cx="3276600" cy="1371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en-US" sz="3200" b="1">
                <a:latin typeface="Symbol" charset="2"/>
              </a:rPr>
              <a:t>m</a:t>
            </a:r>
            <a:r>
              <a:rPr lang="en-US" sz="3200" b="1"/>
              <a:t>Cap Method: Lifetime Technique</a:t>
            </a:r>
            <a:endParaRPr lang="en-US" sz="3200"/>
          </a:p>
        </p:txBody>
      </p:sp>
      <p:sp>
        <p:nvSpPr>
          <p:cNvPr id="87044" name="AutoShape 4"/>
          <p:cNvSpPr>
            <a:spLocks noChangeArrowheads="1"/>
          </p:cNvSpPr>
          <p:nvPr/>
        </p:nvSpPr>
        <p:spPr bwMode="auto">
          <a:xfrm flipH="1">
            <a:off x="1371600" y="1600200"/>
            <a:ext cx="2819400" cy="457200"/>
          </a:xfrm>
          <a:prstGeom prst="parallelogram">
            <a:avLst>
              <a:gd name="adj" fmla="val 154167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45" name="AutoShape 5"/>
          <p:cNvSpPr>
            <a:spLocks noChangeArrowheads="1"/>
          </p:cNvSpPr>
          <p:nvPr/>
        </p:nvSpPr>
        <p:spPr bwMode="auto">
          <a:xfrm rot="16200000">
            <a:off x="2057400" y="1676400"/>
            <a:ext cx="1524000" cy="2590800"/>
          </a:xfrm>
          <a:prstGeom prst="can">
            <a:avLst>
              <a:gd name="adj" fmla="val 42500"/>
            </a:avLst>
          </a:prstGeom>
          <a:solidFill>
            <a:srgbClr val="E39582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/>
          </a:p>
        </p:txBody>
      </p:sp>
      <p:sp>
        <p:nvSpPr>
          <p:cNvPr id="87046" name="AutoShape 6"/>
          <p:cNvSpPr>
            <a:spLocks noChangeArrowheads="1"/>
          </p:cNvSpPr>
          <p:nvPr/>
        </p:nvSpPr>
        <p:spPr bwMode="auto">
          <a:xfrm rot="5400000">
            <a:off x="781050" y="2876550"/>
            <a:ext cx="762000" cy="190500"/>
          </a:xfrm>
          <a:prstGeom prst="parallelogram">
            <a:avLst>
              <a:gd name="adj" fmla="val 100000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533400" y="6858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b="1">
                <a:latin typeface="Symbol" charset="2"/>
              </a:rPr>
              <a:t>m</a:t>
            </a:r>
            <a:r>
              <a:rPr lang="en-US" b="1"/>
              <a:t>Cap measures the lifetime of </a:t>
            </a:r>
            <a:r>
              <a:rPr lang="en-US" b="1">
                <a:latin typeface="Symbol" charset="2"/>
              </a:rPr>
              <a:t>m</a:t>
            </a:r>
            <a:r>
              <a:rPr lang="en-US" b="1" baseline="30000"/>
              <a:t>-</a:t>
            </a:r>
            <a:r>
              <a:rPr lang="en-US" b="1"/>
              <a:t> in 10 bar Hydrogen.</a:t>
            </a:r>
          </a:p>
        </p:txBody>
      </p:sp>
      <p:sp>
        <p:nvSpPr>
          <p:cNvPr id="87048" name="Line 8"/>
          <p:cNvSpPr>
            <a:spLocks noChangeShapeType="1"/>
          </p:cNvSpPr>
          <p:nvPr/>
        </p:nvSpPr>
        <p:spPr bwMode="auto">
          <a:xfrm>
            <a:off x="533400" y="2971800"/>
            <a:ext cx="23622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49" name="Text Box 9"/>
          <p:cNvSpPr txBox="1">
            <a:spLocks noChangeArrowheads="1"/>
          </p:cNvSpPr>
          <p:nvPr/>
        </p:nvSpPr>
        <p:spPr bwMode="auto">
          <a:xfrm>
            <a:off x="152400" y="2743200"/>
            <a:ext cx="366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b="1">
                <a:latin typeface="Symbol" charset="2"/>
              </a:rPr>
              <a:t>m</a:t>
            </a:r>
            <a:r>
              <a:rPr lang="en-US" sz="1800" b="1" baseline="30000"/>
              <a:t>-</a:t>
            </a:r>
          </a:p>
        </p:txBody>
      </p:sp>
      <p:sp>
        <p:nvSpPr>
          <p:cNvPr id="87050" name="Line 10"/>
          <p:cNvSpPr>
            <a:spLocks noChangeShapeType="1"/>
          </p:cNvSpPr>
          <p:nvPr/>
        </p:nvSpPr>
        <p:spPr bwMode="auto">
          <a:xfrm flipV="1">
            <a:off x="2895600" y="1219200"/>
            <a:ext cx="533400" cy="1752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51" name="Text Box 11"/>
          <p:cNvSpPr txBox="1">
            <a:spLocks noChangeArrowheads="1"/>
          </p:cNvSpPr>
          <p:nvPr/>
        </p:nvSpPr>
        <p:spPr bwMode="auto">
          <a:xfrm>
            <a:off x="3505200" y="1295400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b="1"/>
              <a:t>e</a:t>
            </a:r>
            <a:r>
              <a:rPr lang="en-US" sz="1800" b="1" baseline="30000"/>
              <a:t>-</a:t>
            </a:r>
          </a:p>
        </p:txBody>
      </p:sp>
      <p:sp>
        <p:nvSpPr>
          <p:cNvPr id="87052" name="Freeform 12"/>
          <p:cNvSpPr>
            <a:spLocks/>
          </p:cNvSpPr>
          <p:nvPr/>
        </p:nvSpPr>
        <p:spPr bwMode="auto">
          <a:xfrm>
            <a:off x="1143000" y="3276600"/>
            <a:ext cx="4495800" cy="838200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5" y="225"/>
              </a:cxn>
              <a:cxn ang="0">
                <a:pos x="320" y="438"/>
              </a:cxn>
              <a:cxn ang="0">
                <a:pos x="664" y="433"/>
              </a:cxn>
              <a:cxn ang="0">
                <a:pos x="958" y="360"/>
              </a:cxn>
              <a:cxn ang="0">
                <a:pos x="1004" y="336"/>
              </a:cxn>
              <a:cxn ang="0">
                <a:pos x="1120" y="254"/>
              </a:cxn>
              <a:cxn ang="0">
                <a:pos x="1146" y="225"/>
              </a:cxn>
              <a:cxn ang="0">
                <a:pos x="1166" y="210"/>
              </a:cxn>
              <a:cxn ang="0">
                <a:pos x="1308" y="79"/>
              </a:cxn>
              <a:cxn ang="0">
                <a:pos x="1353" y="50"/>
              </a:cxn>
              <a:cxn ang="0">
                <a:pos x="1541" y="21"/>
              </a:cxn>
            </a:cxnLst>
            <a:rect l="0" t="0" r="r" b="b"/>
            <a:pathLst>
              <a:path w="1541" h="438">
                <a:moveTo>
                  <a:pt x="11" y="0"/>
                </a:moveTo>
                <a:cubicBezTo>
                  <a:pt x="0" y="50"/>
                  <a:pt x="7" y="163"/>
                  <a:pt x="15" y="225"/>
                </a:cubicBezTo>
                <a:cubicBezTo>
                  <a:pt x="33" y="358"/>
                  <a:pt x="201" y="422"/>
                  <a:pt x="320" y="438"/>
                </a:cubicBezTo>
                <a:cubicBezTo>
                  <a:pt x="434" y="436"/>
                  <a:pt x="549" y="436"/>
                  <a:pt x="664" y="433"/>
                </a:cubicBezTo>
                <a:cubicBezTo>
                  <a:pt x="769" y="431"/>
                  <a:pt x="861" y="391"/>
                  <a:pt x="958" y="360"/>
                </a:cubicBezTo>
                <a:cubicBezTo>
                  <a:pt x="975" y="355"/>
                  <a:pt x="987" y="342"/>
                  <a:pt x="1004" y="336"/>
                </a:cubicBezTo>
                <a:cubicBezTo>
                  <a:pt x="1038" y="304"/>
                  <a:pt x="1081" y="281"/>
                  <a:pt x="1120" y="254"/>
                </a:cubicBezTo>
                <a:cubicBezTo>
                  <a:pt x="1149" y="234"/>
                  <a:pt x="1124" y="246"/>
                  <a:pt x="1146" y="225"/>
                </a:cubicBezTo>
                <a:cubicBezTo>
                  <a:pt x="1152" y="219"/>
                  <a:pt x="1160" y="216"/>
                  <a:pt x="1166" y="210"/>
                </a:cubicBezTo>
                <a:cubicBezTo>
                  <a:pt x="1214" y="164"/>
                  <a:pt x="1245" y="109"/>
                  <a:pt x="1308" y="79"/>
                </a:cubicBezTo>
                <a:cubicBezTo>
                  <a:pt x="1321" y="60"/>
                  <a:pt x="1332" y="62"/>
                  <a:pt x="1353" y="50"/>
                </a:cubicBezTo>
                <a:cubicBezTo>
                  <a:pt x="1413" y="18"/>
                  <a:pt x="1473" y="21"/>
                  <a:pt x="1541" y="21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53" name="Freeform 13"/>
          <p:cNvSpPr>
            <a:spLocks/>
          </p:cNvSpPr>
          <p:nvPr/>
        </p:nvSpPr>
        <p:spPr bwMode="auto">
          <a:xfrm>
            <a:off x="3962400" y="1905000"/>
            <a:ext cx="1676400" cy="685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2" y="12"/>
              </a:cxn>
              <a:cxn ang="0">
                <a:pos x="216" y="42"/>
              </a:cxn>
              <a:cxn ang="0">
                <a:pos x="258" y="90"/>
              </a:cxn>
              <a:cxn ang="0">
                <a:pos x="300" y="138"/>
              </a:cxn>
              <a:cxn ang="0">
                <a:pos x="384" y="246"/>
              </a:cxn>
              <a:cxn ang="0">
                <a:pos x="444" y="330"/>
              </a:cxn>
              <a:cxn ang="0">
                <a:pos x="630" y="432"/>
              </a:cxn>
              <a:cxn ang="0">
                <a:pos x="750" y="456"/>
              </a:cxn>
            </a:cxnLst>
            <a:rect l="0" t="0" r="r" b="b"/>
            <a:pathLst>
              <a:path w="750" h="456">
                <a:moveTo>
                  <a:pt x="0" y="0"/>
                </a:moveTo>
                <a:cubicBezTo>
                  <a:pt x="46" y="2"/>
                  <a:pt x="111" y="2"/>
                  <a:pt x="162" y="12"/>
                </a:cubicBezTo>
                <a:cubicBezTo>
                  <a:pt x="182" y="16"/>
                  <a:pt x="216" y="42"/>
                  <a:pt x="216" y="42"/>
                </a:cubicBezTo>
                <a:cubicBezTo>
                  <a:pt x="224" y="66"/>
                  <a:pt x="237" y="76"/>
                  <a:pt x="258" y="90"/>
                </a:cubicBezTo>
                <a:cubicBezTo>
                  <a:pt x="266" y="114"/>
                  <a:pt x="279" y="124"/>
                  <a:pt x="300" y="138"/>
                </a:cubicBezTo>
                <a:cubicBezTo>
                  <a:pt x="326" y="177"/>
                  <a:pt x="358" y="207"/>
                  <a:pt x="384" y="246"/>
                </a:cubicBezTo>
                <a:cubicBezTo>
                  <a:pt x="404" y="276"/>
                  <a:pt x="412" y="309"/>
                  <a:pt x="444" y="330"/>
                </a:cubicBezTo>
                <a:cubicBezTo>
                  <a:pt x="491" y="400"/>
                  <a:pt x="547" y="422"/>
                  <a:pt x="630" y="432"/>
                </a:cubicBezTo>
                <a:cubicBezTo>
                  <a:pt x="677" y="448"/>
                  <a:pt x="700" y="456"/>
                  <a:pt x="750" y="456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54" name="Freeform 14"/>
          <p:cNvSpPr>
            <a:spLocks/>
          </p:cNvSpPr>
          <p:nvPr/>
        </p:nvSpPr>
        <p:spPr bwMode="auto">
          <a:xfrm>
            <a:off x="5791200" y="3276600"/>
            <a:ext cx="411163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0"/>
              </a:cxn>
              <a:cxn ang="0">
                <a:pos x="96" y="96"/>
              </a:cxn>
              <a:cxn ang="0">
                <a:pos x="192" y="96"/>
              </a:cxn>
              <a:cxn ang="0">
                <a:pos x="192" y="0"/>
              </a:cxn>
              <a:cxn ang="0">
                <a:pos x="288" y="0"/>
              </a:cxn>
            </a:cxnLst>
            <a:rect l="0" t="0" r="r" b="b"/>
            <a:pathLst>
              <a:path w="288" h="96">
                <a:moveTo>
                  <a:pt x="0" y="0"/>
                </a:moveTo>
                <a:lnTo>
                  <a:pt x="96" y="0"/>
                </a:lnTo>
                <a:lnTo>
                  <a:pt x="96" y="96"/>
                </a:lnTo>
                <a:lnTo>
                  <a:pt x="192" y="96"/>
                </a:lnTo>
                <a:lnTo>
                  <a:pt x="192" y="0"/>
                </a:lnTo>
                <a:lnTo>
                  <a:pt x="288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55" name="Freeform 15"/>
          <p:cNvSpPr>
            <a:spLocks/>
          </p:cNvSpPr>
          <p:nvPr/>
        </p:nvSpPr>
        <p:spPr bwMode="auto">
          <a:xfrm>
            <a:off x="7567613" y="2590800"/>
            <a:ext cx="4032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0" y="0"/>
              </a:cxn>
              <a:cxn ang="0">
                <a:pos x="90" y="96"/>
              </a:cxn>
              <a:cxn ang="0">
                <a:pos x="186" y="96"/>
              </a:cxn>
              <a:cxn ang="0">
                <a:pos x="186" y="0"/>
              </a:cxn>
              <a:cxn ang="0">
                <a:pos x="282" y="0"/>
              </a:cxn>
            </a:cxnLst>
            <a:rect l="0" t="0" r="r" b="b"/>
            <a:pathLst>
              <a:path w="282" h="96">
                <a:moveTo>
                  <a:pt x="0" y="0"/>
                </a:moveTo>
                <a:lnTo>
                  <a:pt x="90" y="0"/>
                </a:lnTo>
                <a:lnTo>
                  <a:pt x="90" y="96"/>
                </a:lnTo>
                <a:lnTo>
                  <a:pt x="186" y="96"/>
                </a:lnTo>
                <a:lnTo>
                  <a:pt x="186" y="0"/>
                </a:lnTo>
                <a:lnTo>
                  <a:pt x="282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56" name="Text Box 16"/>
          <p:cNvSpPr txBox="1">
            <a:spLocks noChangeArrowheads="1"/>
          </p:cNvSpPr>
          <p:nvPr/>
        </p:nvSpPr>
        <p:spPr bwMode="auto">
          <a:xfrm>
            <a:off x="8001000" y="3200400"/>
            <a:ext cx="636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b="1"/>
              <a:t>T</a:t>
            </a:r>
            <a:r>
              <a:rPr lang="en-US" sz="1800" b="1" baseline="-25000"/>
              <a:t>zero</a:t>
            </a:r>
          </a:p>
        </p:txBody>
      </p:sp>
      <p:sp>
        <p:nvSpPr>
          <p:cNvPr id="87057" name="Text Box 17"/>
          <p:cNvSpPr txBox="1">
            <a:spLocks noChangeArrowheads="1"/>
          </p:cNvSpPr>
          <p:nvPr/>
        </p:nvSpPr>
        <p:spPr bwMode="auto">
          <a:xfrm>
            <a:off x="8001000" y="2438400"/>
            <a:ext cx="915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b="1"/>
              <a:t>T</a:t>
            </a:r>
            <a:r>
              <a:rPr lang="en-US" sz="1800" b="1" baseline="-25000"/>
              <a:t>electron</a:t>
            </a:r>
          </a:p>
        </p:txBody>
      </p:sp>
      <p:sp>
        <p:nvSpPr>
          <p:cNvPr id="87058" name="Line 18"/>
          <p:cNvSpPr>
            <a:spLocks noChangeShapeType="1"/>
          </p:cNvSpPr>
          <p:nvPr/>
        </p:nvSpPr>
        <p:spPr bwMode="auto">
          <a:xfrm flipH="1">
            <a:off x="5791200" y="2590800"/>
            <a:ext cx="41116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59" name="Freeform 19"/>
          <p:cNvSpPr>
            <a:spLocks/>
          </p:cNvSpPr>
          <p:nvPr/>
        </p:nvSpPr>
        <p:spPr bwMode="auto">
          <a:xfrm>
            <a:off x="7620000" y="3276600"/>
            <a:ext cx="350838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6" y="1"/>
              </a:cxn>
            </a:cxnLst>
            <a:rect l="0" t="0" r="r" b="b"/>
            <a:pathLst>
              <a:path w="246" h="1">
                <a:moveTo>
                  <a:pt x="0" y="0"/>
                </a:moveTo>
                <a:lnTo>
                  <a:pt x="246" y="1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60" name="Freeform 20"/>
          <p:cNvSpPr>
            <a:spLocks/>
          </p:cNvSpPr>
          <p:nvPr/>
        </p:nvSpPr>
        <p:spPr bwMode="auto">
          <a:xfrm>
            <a:off x="6170613" y="2590800"/>
            <a:ext cx="14224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96" y="0"/>
              </a:cxn>
            </a:cxnLst>
            <a:rect l="0" t="0" r="r" b="b"/>
            <a:pathLst>
              <a:path w="996" h="1">
                <a:moveTo>
                  <a:pt x="0" y="0"/>
                </a:moveTo>
                <a:lnTo>
                  <a:pt x="996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61" name="Line 21"/>
          <p:cNvSpPr>
            <a:spLocks noChangeShapeType="1"/>
          </p:cNvSpPr>
          <p:nvPr/>
        </p:nvSpPr>
        <p:spPr bwMode="auto">
          <a:xfrm>
            <a:off x="6172200" y="3276600"/>
            <a:ext cx="143986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5594350" y="4908550"/>
            <a:ext cx="3573463" cy="1279525"/>
            <a:chOff x="3504" y="3072"/>
            <a:chExt cx="2270" cy="816"/>
          </a:xfrm>
        </p:grpSpPr>
        <p:sp>
          <p:nvSpPr>
            <p:cNvPr id="87083" name="Line 43"/>
            <p:cNvSpPr>
              <a:spLocks noChangeShapeType="1"/>
            </p:cNvSpPr>
            <p:nvPr/>
          </p:nvSpPr>
          <p:spPr bwMode="auto">
            <a:xfrm>
              <a:off x="3504" y="3072"/>
              <a:ext cx="1104" cy="816"/>
            </a:xfrm>
            <a:prstGeom prst="line">
              <a:avLst/>
            </a:prstGeom>
            <a:noFill/>
            <a:ln w="19050">
              <a:solidFill>
                <a:srgbClr val="AE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85" name="Text Box 45"/>
            <p:cNvSpPr txBox="1">
              <a:spLocks noChangeArrowheads="1"/>
            </p:cNvSpPr>
            <p:nvPr/>
          </p:nvSpPr>
          <p:spPr bwMode="auto">
            <a:xfrm>
              <a:off x="4073" y="3312"/>
              <a:ext cx="1701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b="1">
                  <a:solidFill>
                    <a:srgbClr val="AE0000"/>
                  </a:solidFill>
                </a:rPr>
                <a:t>slope = </a:t>
              </a:r>
              <a:r>
                <a:rPr lang="en-US" b="1">
                  <a:solidFill>
                    <a:srgbClr val="AE0000"/>
                  </a:solidFill>
                  <a:latin typeface="Symbol" charset="2"/>
                </a:rPr>
                <a:t>l</a:t>
              </a:r>
              <a:r>
                <a:rPr lang="en-US" b="1" baseline="-25000">
                  <a:solidFill>
                    <a:srgbClr val="AE0000"/>
                  </a:solidFill>
                  <a:latin typeface="Symbol" charset="2"/>
                </a:rPr>
                <a:t></a:t>
              </a:r>
              <a:r>
                <a:rPr lang="en-US" b="1" baseline="30000">
                  <a:solidFill>
                    <a:srgbClr val="AE0000"/>
                  </a:solidFill>
                  <a:latin typeface="Symbol" charset="2"/>
                </a:rPr>
                <a:t></a:t>
              </a:r>
              <a:r>
                <a:rPr lang="en-US" b="1">
                  <a:solidFill>
                    <a:srgbClr val="AE0000"/>
                  </a:solidFill>
                  <a:latin typeface="Symbol" charset="2"/>
                </a:rPr>
                <a:t> </a:t>
              </a:r>
              <a:r>
                <a:rPr lang="en-US" b="1">
                  <a:solidFill>
                    <a:srgbClr val="AE0000"/>
                  </a:solidFill>
                  <a:ea typeface="Arial" charset="0"/>
                  <a:cs typeface="Arial" charset="0"/>
                </a:rPr>
                <a:t>≡</a:t>
              </a:r>
              <a:r>
                <a:rPr lang="en-US" b="1">
                  <a:solidFill>
                    <a:srgbClr val="AE0000"/>
                  </a:solidFill>
                </a:rPr>
                <a:t> 1/</a:t>
              </a:r>
              <a:r>
                <a:rPr lang="en-US" b="1">
                  <a:solidFill>
                    <a:srgbClr val="AE0000"/>
                  </a:solidFill>
                  <a:latin typeface="Symbol" charset="2"/>
                </a:rPr>
                <a:t>t</a:t>
              </a:r>
              <a:r>
                <a:rPr lang="en-US" b="1" baseline="-25000">
                  <a:solidFill>
                    <a:srgbClr val="AE0000"/>
                  </a:solidFill>
                  <a:latin typeface="Symbol" charset="2"/>
                </a:rPr>
                <a:t></a:t>
              </a:r>
              <a:r>
                <a:rPr lang="en-US" b="1" baseline="30000">
                  <a:solidFill>
                    <a:srgbClr val="AE0000"/>
                  </a:solidFill>
                  <a:latin typeface="Symbol" charset="2"/>
                </a:rPr>
                <a:t></a:t>
              </a:r>
              <a:endParaRPr lang="en-US" b="1">
                <a:solidFill>
                  <a:srgbClr val="AE0000"/>
                </a:solidFill>
                <a:latin typeface="Symbol" charset="2"/>
              </a:endParaRPr>
            </a:p>
          </p:txBody>
        </p:sp>
      </p:grpSp>
      <p:sp>
        <p:nvSpPr>
          <p:cNvPr id="87062" name="Text Box 22"/>
          <p:cNvSpPr txBox="1">
            <a:spLocks noChangeArrowheads="1"/>
          </p:cNvSpPr>
          <p:nvPr/>
        </p:nvSpPr>
        <p:spPr bwMode="auto">
          <a:xfrm>
            <a:off x="5715000" y="1905000"/>
            <a:ext cx="2187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1"/>
              <a:t>Data Acquisition</a:t>
            </a:r>
          </a:p>
        </p:txBody>
      </p:sp>
      <p:sp>
        <p:nvSpPr>
          <p:cNvPr id="87063" name="Line 23"/>
          <p:cNvSpPr>
            <a:spLocks noChangeShapeType="1"/>
          </p:cNvSpPr>
          <p:nvPr/>
        </p:nvSpPr>
        <p:spPr bwMode="auto">
          <a:xfrm>
            <a:off x="5897563" y="3505200"/>
            <a:ext cx="1587" cy="60960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64" name="Line 24"/>
          <p:cNvSpPr>
            <a:spLocks noChangeShapeType="1"/>
          </p:cNvSpPr>
          <p:nvPr/>
        </p:nvSpPr>
        <p:spPr bwMode="auto">
          <a:xfrm>
            <a:off x="7666038" y="2819400"/>
            <a:ext cx="1587" cy="129540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65" name="Line 25"/>
          <p:cNvSpPr>
            <a:spLocks noChangeShapeType="1"/>
          </p:cNvSpPr>
          <p:nvPr/>
        </p:nvSpPr>
        <p:spPr bwMode="auto">
          <a:xfrm>
            <a:off x="5867400" y="3965575"/>
            <a:ext cx="1782763" cy="1588"/>
          </a:xfrm>
          <a:prstGeom prst="line">
            <a:avLst/>
          </a:prstGeom>
          <a:noFill/>
          <a:ln w="15875">
            <a:solidFill>
              <a:srgbClr val="2A6C00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66" name="Text Box 26"/>
          <p:cNvSpPr txBox="1">
            <a:spLocks noChangeArrowheads="1"/>
          </p:cNvSpPr>
          <p:nvPr/>
        </p:nvSpPr>
        <p:spPr bwMode="auto">
          <a:xfrm>
            <a:off x="6400800" y="3962400"/>
            <a:ext cx="46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b="1">
                <a:solidFill>
                  <a:srgbClr val="2A6C00"/>
                </a:solidFill>
                <a:latin typeface="Symbol" charset="2"/>
              </a:rPr>
              <a:t>D</a:t>
            </a:r>
            <a:r>
              <a:rPr lang="en-US" sz="1800" b="1">
                <a:solidFill>
                  <a:srgbClr val="2A6C00"/>
                </a:solidFill>
              </a:rPr>
              <a:t>T</a:t>
            </a:r>
            <a:endParaRPr lang="en-US" sz="1800" b="1">
              <a:solidFill>
                <a:srgbClr val="008000"/>
              </a:solidFill>
            </a:endParaRPr>
          </a:p>
        </p:txBody>
      </p:sp>
      <p:sp>
        <p:nvSpPr>
          <p:cNvPr id="87067" name="Text Box 27"/>
          <p:cNvSpPr txBox="1">
            <a:spLocks noChangeArrowheads="1"/>
          </p:cNvSpPr>
          <p:nvPr/>
        </p:nvSpPr>
        <p:spPr bwMode="auto">
          <a:xfrm>
            <a:off x="228600" y="4267200"/>
            <a:ext cx="4876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b="1"/>
              <a:t>Repeat 10</a:t>
            </a:r>
            <a:r>
              <a:rPr lang="en-US" b="1" baseline="30000"/>
              <a:t>10</a:t>
            </a:r>
            <a:r>
              <a:rPr lang="en-US" b="1"/>
              <a:t> times for a 10 ppm precision lifetime measurement.</a:t>
            </a:r>
          </a:p>
        </p:txBody>
      </p:sp>
      <p:sp>
        <p:nvSpPr>
          <p:cNvPr id="87068" name="Text Box 28"/>
          <p:cNvSpPr txBox="1">
            <a:spLocks noChangeArrowheads="1"/>
          </p:cNvSpPr>
          <p:nvPr/>
        </p:nvSpPr>
        <p:spPr bwMode="auto">
          <a:xfrm>
            <a:off x="3505200" y="2362200"/>
            <a:ext cx="433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b="1"/>
              <a:t>H</a:t>
            </a:r>
            <a:r>
              <a:rPr lang="en-US" sz="1800" b="1" baseline="-25000"/>
              <a:t>2</a:t>
            </a:r>
          </a:p>
        </p:txBody>
      </p: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1828800" y="2590800"/>
            <a:ext cx="1828800" cy="855663"/>
            <a:chOff x="3696" y="757"/>
            <a:chExt cx="1791" cy="827"/>
          </a:xfrm>
        </p:grpSpPr>
        <p:sp>
          <p:nvSpPr>
            <p:cNvPr id="87079" name="AutoShape 39"/>
            <p:cNvSpPr>
              <a:spLocks noChangeArrowheads="1"/>
            </p:cNvSpPr>
            <p:nvPr/>
          </p:nvSpPr>
          <p:spPr bwMode="auto">
            <a:xfrm flipH="1">
              <a:off x="3717" y="757"/>
              <a:ext cx="1755" cy="203"/>
            </a:xfrm>
            <a:prstGeom prst="parallelogram">
              <a:avLst>
                <a:gd name="adj" fmla="val 216133"/>
              </a:avLst>
            </a:prstGeom>
            <a:noFill/>
            <a:ln w="19050">
              <a:solidFill>
                <a:srgbClr val="AE0000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80" name="Rectangle 40"/>
            <p:cNvSpPr>
              <a:spLocks noChangeArrowheads="1"/>
            </p:cNvSpPr>
            <p:nvPr/>
          </p:nvSpPr>
          <p:spPr bwMode="auto">
            <a:xfrm>
              <a:off x="4128" y="960"/>
              <a:ext cx="1359" cy="624"/>
            </a:xfrm>
            <a:prstGeom prst="rect">
              <a:avLst/>
            </a:prstGeom>
            <a:noFill/>
            <a:ln w="25400">
              <a:solidFill>
                <a:srgbClr val="AE0000"/>
              </a:solidFill>
              <a:prstDash val="dash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81" name="Line 41"/>
            <p:cNvSpPr>
              <a:spLocks noChangeShapeType="1"/>
            </p:cNvSpPr>
            <p:nvPr/>
          </p:nvSpPr>
          <p:spPr bwMode="auto">
            <a:xfrm flipH="1" flipV="1">
              <a:off x="3696" y="1344"/>
              <a:ext cx="480" cy="240"/>
            </a:xfrm>
            <a:prstGeom prst="line">
              <a:avLst/>
            </a:prstGeom>
            <a:noFill/>
            <a:ln w="25400">
              <a:solidFill>
                <a:srgbClr val="AE0000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82" name="Line 42"/>
            <p:cNvSpPr>
              <a:spLocks noChangeShapeType="1"/>
            </p:cNvSpPr>
            <p:nvPr/>
          </p:nvSpPr>
          <p:spPr bwMode="auto">
            <a:xfrm flipH="1">
              <a:off x="3696" y="768"/>
              <a:ext cx="0" cy="576"/>
            </a:xfrm>
            <a:prstGeom prst="line">
              <a:avLst/>
            </a:prstGeom>
            <a:noFill/>
            <a:ln w="25400">
              <a:solidFill>
                <a:srgbClr val="AE0000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533400" y="5562600"/>
            <a:ext cx="4656138" cy="1112838"/>
            <a:chOff x="192" y="3456"/>
            <a:chExt cx="2933" cy="701"/>
          </a:xfrm>
        </p:grpSpPr>
        <p:sp>
          <p:nvSpPr>
            <p:cNvPr id="87091" name="Text Box 51"/>
            <p:cNvSpPr txBox="1">
              <a:spLocks noChangeArrowheads="1"/>
            </p:cNvSpPr>
            <p:nvPr/>
          </p:nvSpPr>
          <p:spPr bwMode="auto">
            <a:xfrm>
              <a:off x="192" y="3456"/>
              <a:ext cx="160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200">
                  <a:solidFill>
                    <a:srgbClr val="2A6C00"/>
                  </a:solidFill>
                  <a:latin typeface="Symbol" charset="2"/>
                  <a:sym typeface="Symbol" charset="2"/>
                </a:rPr>
                <a:t></a:t>
              </a:r>
              <a:r>
                <a:rPr lang="en-US" sz="3200" baseline="-25000">
                  <a:solidFill>
                    <a:srgbClr val="2A6C00"/>
                  </a:solidFill>
                  <a:latin typeface="Symbol" charset="2"/>
                  <a:sym typeface="Symbol" charset="2"/>
                </a:rPr>
                <a:t></a:t>
              </a:r>
              <a:r>
                <a:rPr lang="en-US" sz="3200" baseline="30000">
                  <a:solidFill>
                    <a:srgbClr val="2A6C00"/>
                  </a:solidFill>
                  <a:latin typeface="Symbol" charset="2"/>
                  <a:sym typeface="Symbol" charset="2"/>
                </a:rPr>
                <a:t></a:t>
              </a:r>
              <a:r>
                <a:rPr lang="en-US" sz="3200">
                  <a:latin typeface="Symbol" charset="2"/>
                  <a:sym typeface="Symbol" charset="2"/>
                </a:rPr>
                <a:t></a:t>
              </a:r>
              <a:r>
                <a:rPr lang="en-US" sz="3200">
                  <a:solidFill>
                    <a:srgbClr val="AE0000"/>
                  </a:solidFill>
                  <a:latin typeface="Symbol" charset="2"/>
                  <a:sym typeface="Symbol" charset="2"/>
                </a:rPr>
                <a:t></a:t>
              </a:r>
              <a:r>
                <a:rPr lang="en-US" sz="3200" baseline="-25000">
                  <a:solidFill>
                    <a:srgbClr val="AE0000"/>
                  </a:solidFill>
                  <a:latin typeface="Symbol" charset="2"/>
                  <a:sym typeface="Symbol" charset="2"/>
                </a:rPr>
                <a:t></a:t>
              </a:r>
              <a:r>
                <a:rPr lang="en-US" sz="3200" baseline="30000">
                  <a:solidFill>
                    <a:srgbClr val="AE0000"/>
                  </a:solidFill>
                  <a:latin typeface="Symbol" charset="2"/>
                  <a:sym typeface="Symbol" charset="2"/>
                </a:rPr>
                <a:t></a:t>
              </a:r>
              <a:r>
                <a:rPr lang="en-US" sz="3200">
                  <a:latin typeface="Symbol" charset="2"/>
                  <a:sym typeface="Symbol" charset="2"/>
                </a:rPr>
                <a:t></a:t>
              </a:r>
              <a:r>
                <a:rPr lang="en-US" sz="3200">
                  <a:solidFill>
                    <a:srgbClr val="0000B8"/>
                  </a:solidFill>
                  <a:latin typeface="Symbol" charset="2"/>
                  <a:sym typeface="Symbol" charset="2"/>
                </a:rPr>
                <a:t></a:t>
              </a:r>
              <a:r>
                <a:rPr lang="en-US" sz="3200" baseline="-25000">
                  <a:solidFill>
                    <a:srgbClr val="0000B8"/>
                  </a:solidFill>
                </a:rPr>
                <a:t>S</a:t>
              </a:r>
              <a:endParaRPr lang="en-US" sz="2800"/>
            </a:p>
          </p:txBody>
        </p:sp>
        <p:sp>
          <p:nvSpPr>
            <p:cNvPr id="87092" name="Text Box 52"/>
            <p:cNvSpPr txBox="1">
              <a:spLocks noChangeArrowheads="1"/>
            </p:cNvSpPr>
            <p:nvPr/>
          </p:nvSpPr>
          <p:spPr bwMode="auto">
            <a:xfrm>
              <a:off x="576" y="3792"/>
              <a:ext cx="254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200">
                  <a:sym typeface="Symbol" charset="2"/>
                </a:rPr>
                <a:t></a:t>
              </a:r>
              <a:r>
                <a:rPr lang="en-US" sz="3200">
                  <a:solidFill>
                    <a:srgbClr val="0000B8"/>
                  </a:solidFill>
                  <a:sym typeface="Symbol" charset="2"/>
                </a:rPr>
                <a:t> </a:t>
              </a:r>
              <a:r>
                <a:rPr lang="en-US" sz="3200">
                  <a:solidFill>
                    <a:srgbClr val="0000B8"/>
                  </a:solidFill>
                  <a:latin typeface="Symbol" charset="2"/>
                  <a:sym typeface="Symbol" charset="2"/>
                </a:rPr>
                <a:t></a:t>
              </a:r>
              <a:r>
                <a:rPr lang="en-US" sz="3200" baseline="-25000">
                  <a:solidFill>
                    <a:srgbClr val="0000B8"/>
                  </a:solidFill>
                </a:rPr>
                <a:t>S</a:t>
              </a:r>
              <a:r>
                <a:rPr lang="en-US" sz="3200">
                  <a:solidFill>
                    <a:srgbClr val="0000B8"/>
                  </a:solidFill>
                </a:rPr>
                <a:t> </a:t>
              </a:r>
              <a:r>
                <a:rPr lang="en-US" sz="3200"/>
                <a:t>to 1% precision</a:t>
              </a:r>
              <a:endParaRPr lang="en-US" sz="3200">
                <a:solidFill>
                  <a:srgbClr val="0000B8"/>
                </a:solidFill>
              </a:endParaRPr>
            </a:p>
          </p:txBody>
        </p:sp>
      </p:grpSp>
      <p:sp>
        <p:nvSpPr>
          <p:cNvPr id="87094" name="Text Box 54"/>
          <p:cNvSpPr txBox="1">
            <a:spLocks noChangeArrowheads="1"/>
          </p:cNvSpPr>
          <p:nvPr/>
        </p:nvSpPr>
        <p:spPr bwMode="auto">
          <a:xfrm>
            <a:off x="212725" y="5089525"/>
            <a:ext cx="3509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Compare to </a:t>
            </a:r>
            <a:r>
              <a:rPr lang="en-US" b="1">
                <a:solidFill>
                  <a:srgbClr val="AE0000"/>
                </a:solidFill>
                <a:latin typeface="Symbol" charset="2"/>
                <a:sym typeface="Symbol" charset="2"/>
              </a:rPr>
              <a:t></a:t>
            </a:r>
            <a:r>
              <a:rPr lang="en-US" b="1" baseline="30000">
                <a:solidFill>
                  <a:srgbClr val="AE0000"/>
                </a:solidFill>
              </a:rPr>
              <a:t>+</a:t>
            </a:r>
            <a:r>
              <a:rPr lang="en-US" b="1"/>
              <a:t> lifetime: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1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"/>
                            </p:stCondLst>
                            <p:childTnLst>
                              <p:par>
                                <p:cTn id="1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"/>
                            </p:stCondLst>
                            <p:childTnLst>
                              <p:par>
                                <p:cTn id="4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6" dur="1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8" grpId="0" animBg="1"/>
      <p:bldP spid="87048" grpId="1" animBg="1"/>
      <p:bldP spid="87049" grpId="0"/>
      <p:bldP spid="87049" grpId="1"/>
      <p:bldP spid="87050" grpId="0" animBg="1"/>
      <p:bldP spid="87051" grpId="0"/>
      <p:bldP spid="87054" grpId="0" animBg="1"/>
      <p:bldP spid="87055" grpId="0" animBg="1"/>
      <p:bldP spid="87058" grpId="0" animBg="1"/>
      <p:bldP spid="87059" grpId="0" animBg="1"/>
      <p:bldP spid="87060" grpId="0" animBg="1"/>
      <p:bldP spid="87061" grpId="0" animBg="1"/>
      <p:bldP spid="87063" grpId="0" animBg="1"/>
      <p:bldP spid="87064" grpId="0" animBg="1"/>
      <p:bldP spid="87065" grpId="0" animBg="1"/>
      <p:bldP spid="87066" grpId="0"/>
      <p:bldP spid="87067" grpId="0"/>
      <p:bldP spid="8709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73C7-1A45-3B4B-81E5-08264F4EA0D9}" type="slidenum">
              <a:rPr lang="en-US"/>
              <a:pPr/>
              <a:t>30</a:t>
            </a:fld>
            <a:endParaRPr lang="en-US"/>
          </a:p>
        </p:txBody>
      </p:sp>
      <p:pic>
        <p:nvPicPr>
          <p:cNvPr id="2426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70075" y="1041400"/>
            <a:ext cx="5159375" cy="3606800"/>
          </a:xfrm>
          <a:prstGeom prst="rect">
            <a:avLst/>
          </a:prstGeom>
          <a:noFill/>
        </p:spPr>
      </p:pic>
      <p:sp>
        <p:nvSpPr>
          <p:cNvPr id="242691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" y="107950"/>
            <a:ext cx="8982075" cy="533400"/>
          </a:xfrm>
        </p:spPr>
        <p:txBody>
          <a:bodyPr lIns="91395" tIns="45699" rIns="91395" bIns="45699" anchor="t"/>
          <a:lstStyle/>
          <a:p>
            <a:r>
              <a:rPr lang="en-US" sz="1900" b="1" i="1">
                <a:solidFill>
                  <a:srgbClr val="FFCC00"/>
                </a:solidFill>
                <a:latin typeface="Univers" pitchFamily="34" charset="0"/>
              </a:rPr>
              <a:t>  </a:t>
            </a:r>
            <a:r>
              <a:rPr lang="en-US" sz="2900" b="1" i="1">
                <a:solidFill>
                  <a:schemeClr val="bg1"/>
                </a:solidFill>
                <a:latin typeface="Univers" pitchFamily="34" charset="0"/>
              </a:rPr>
              <a:t>“Calibrating the Sun”  via </a:t>
            </a:r>
            <a:br>
              <a:rPr lang="en-US" sz="2900" b="1" i="1">
                <a:solidFill>
                  <a:schemeClr val="bg1"/>
                </a:solidFill>
                <a:latin typeface="Univers" pitchFamily="34" charset="0"/>
              </a:rPr>
            </a:br>
            <a:r>
              <a:rPr lang="en-US" sz="2900" b="1" i="1">
                <a:solidFill>
                  <a:schemeClr val="bg1"/>
                </a:solidFill>
                <a:latin typeface="Univers" pitchFamily="34" charset="0"/>
              </a:rPr>
              <a:t>Muon Capture on the Deuteron</a:t>
            </a:r>
            <a:r>
              <a:rPr lang="en-US" sz="1900" b="1" i="1">
                <a:solidFill>
                  <a:schemeClr val="bg1"/>
                </a:solidFill>
                <a:latin typeface="Univers" pitchFamily="34" charset="0"/>
              </a:rPr>
              <a:t>    </a:t>
            </a:r>
            <a:endParaRPr lang="en-US" i="1"/>
          </a:p>
        </p:txBody>
      </p:sp>
      <p:pic>
        <p:nvPicPr>
          <p:cNvPr id="242692" name="Picture 4" descr="su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96300" y="581025"/>
            <a:ext cx="476250" cy="431800"/>
          </a:xfrm>
          <a:prstGeom prst="rect">
            <a:avLst/>
          </a:prstGeom>
          <a:noFill/>
        </p:spPr>
      </p:pic>
      <p:sp>
        <p:nvSpPr>
          <p:cNvPr id="242693" name="Rectangle 5"/>
          <p:cNvSpPr>
            <a:spLocks noRot="1" noChangeArrowheads="1"/>
          </p:cNvSpPr>
          <p:nvPr/>
        </p:nvSpPr>
        <p:spPr bwMode="auto">
          <a:xfrm>
            <a:off x="1163638" y="1655763"/>
            <a:ext cx="6289675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ymbol" charset="2"/>
              </a:rPr>
              <a:t>m</a:t>
            </a:r>
            <a:r>
              <a:rPr lang="en-US" sz="2800" b="1" baseline="300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ymbol" charset="2"/>
              </a:rPr>
              <a:t>-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+ d 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sym typeface="Symbol" charset="2"/>
              </a:rPr>
              <a:t> n + n + 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ymbol" charset="2"/>
                <a:sym typeface="Symbol" charset="2"/>
              </a:rPr>
              <a:t>n</a:t>
            </a:r>
          </a:p>
        </p:txBody>
      </p:sp>
      <p:sp>
        <p:nvSpPr>
          <p:cNvPr id="242694" name="Text Box 6" descr="Light upward diagonal"/>
          <p:cNvSpPr txBox="1">
            <a:spLocks noChangeArrowheads="1"/>
          </p:cNvSpPr>
          <p:nvPr/>
        </p:nvSpPr>
        <p:spPr bwMode="auto">
          <a:xfrm>
            <a:off x="0" y="4095750"/>
            <a:ext cx="9144000" cy="23209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lvl="1">
              <a:spcBef>
                <a:spcPct val="50000"/>
              </a:spcBef>
            </a:pPr>
            <a:endParaRPr lang="en-US" sz="2000" b="1">
              <a:solidFill>
                <a:schemeClr val="bg1"/>
              </a:solidFill>
            </a:endParaRPr>
          </a:p>
          <a:p>
            <a:pPr lvl="1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</a:rPr>
              <a:t>Motivation for the MuSun Experiment: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1800" b="1">
                <a:solidFill>
                  <a:schemeClr val="bg1"/>
                </a:solidFill>
              </a:rPr>
              <a:t>First precise measurement of basic Electroweak reaction in 2N system, 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1800" b="1">
                <a:solidFill>
                  <a:schemeClr val="bg1"/>
                </a:solidFill>
              </a:rPr>
              <a:t> Impact on fundamental astrophysics reactions (</a:t>
            </a:r>
            <a:r>
              <a:rPr lang="en-US" sz="1800" b="1">
                <a:solidFill>
                  <a:schemeClr val="bg1"/>
                </a:solidFill>
                <a:latin typeface="Symbol" charset="2"/>
              </a:rPr>
              <a:t>n</a:t>
            </a:r>
            <a:r>
              <a:rPr lang="en-US" sz="1800" b="1">
                <a:solidFill>
                  <a:schemeClr val="bg1"/>
                </a:solidFill>
                <a:latin typeface="Arial Unicode MS" charset="0"/>
                <a:ea typeface="Arial Unicode MS" charset="0"/>
                <a:cs typeface="Arial Unicode MS" charset="0"/>
              </a:rPr>
              <a:t>’s</a:t>
            </a:r>
            <a:r>
              <a:rPr lang="en-US" sz="1800" b="1">
                <a:solidFill>
                  <a:schemeClr val="bg1"/>
                </a:solidFill>
              </a:rPr>
              <a:t> in SNO, pp fusion)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1800" b="1">
                <a:solidFill>
                  <a:schemeClr val="bg1"/>
                </a:solidFill>
              </a:rPr>
              <a:t> Comparison to modern high-precision calculations</a:t>
            </a:r>
          </a:p>
        </p:txBody>
      </p:sp>
      <p:pic>
        <p:nvPicPr>
          <p:cNvPr id="242695" name="Picture 7" descr="Light upward diagona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17713" y="2970213"/>
            <a:ext cx="1797050" cy="15255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242696" name="Picture 8" descr="Light upward diagona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67288" y="2949575"/>
            <a:ext cx="1819275" cy="15033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242697" name="Text Box 9"/>
          <p:cNvSpPr txBox="1">
            <a:spLocks noChangeArrowheads="1"/>
          </p:cNvSpPr>
          <p:nvPr/>
        </p:nvSpPr>
        <p:spPr bwMode="auto">
          <a:xfrm>
            <a:off x="152400" y="2057400"/>
            <a:ext cx="175260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Arial Unicode MS" charset="0"/>
                <a:ea typeface="Arial Unicode MS" charset="0"/>
                <a:cs typeface="Arial Unicode MS" charset="0"/>
              </a:rPr>
              <a:t>NEW PROJECT</a:t>
            </a:r>
          </a:p>
        </p:txBody>
      </p:sp>
      <p:pic>
        <p:nvPicPr>
          <p:cNvPr id="15" name="Picture 14" descr="moz-screenshot-19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93035" y="2286000"/>
            <a:ext cx="5850965" cy="4572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995D-343B-5F43-8A62-C3BEE20624A2}" type="slidenum">
              <a:rPr lang="en-US"/>
              <a:pPr/>
              <a:t>31</a:t>
            </a:fld>
            <a:endParaRPr lang="en-US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04800"/>
            <a:ext cx="8458200" cy="533400"/>
          </a:xfrm>
        </p:spPr>
        <p:txBody>
          <a:bodyPr/>
          <a:lstStyle/>
          <a:p>
            <a:r>
              <a:rPr lang="en-US" sz="3200" b="1"/>
              <a:t>MuCap Collaboration</a:t>
            </a:r>
            <a:endParaRPr lang="en-US"/>
          </a:p>
        </p:txBody>
      </p:sp>
      <p:sp>
        <p:nvSpPr>
          <p:cNvPr id="56327" name="Text Box 7" descr="Light upward diagonal"/>
          <p:cNvSpPr txBox="1">
            <a:spLocks noChangeArrowheads="1"/>
          </p:cNvSpPr>
          <p:nvPr/>
        </p:nvSpPr>
        <p:spPr bwMode="auto">
          <a:xfrm>
            <a:off x="457200" y="1295400"/>
            <a:ext cx="8305800" cy="2292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/>
              <a:t>V.A. Andreev,  T.I. Banks,  B. Besymjannykh,  L. Bonnet, R.M. Carey, T.A. Case, D. Chitwood, S.M. Clayton, K.M. Crowe, P. Debevec, J. Deutsch, P.U. Dick, A. Dijksman, J. Egger, D. Fahrni, O. Fedorchenko, A.A. Fetisov, S.J. Freedman, V.A. Ganzha, T. Gorringe, J. Govaerts, F.E. Gray, F.J. Hartmann, D.W. Hertzog, M. Hildebrandt, A. Hofer, V.I. Jatsoura, P. Kammel, B. Kiburg, S. Knaak, P. Kravtsov, A.G. Krivshich, B. Lauss, M. Levchenko, E.M. Maev, O.E. Maev, R. McNabb, L. Meier, D. Michotte, F. Mulhauser, C.J.G. Onderwater, C.S. Özben, C. Petitjean, G.E. Petrov, R. Prieels, S. Sadetsky, G.N. Schapkin, R. Schmidt, G.G. Semenchuk, M. Soroka, V. Tichenko, V. Trofimov, A. Vasilyev, A.A. Vorobyov, M. Vznuzdaev, D. Webber, P. Winter, P.  Zolnierzcuk</a:t>
            </a:r>
          </a:p>
        </p:txBody>
      </p:sp>
      <p:sp>
        <p:nvSpPr>
          <p:cNvPr id="56328" name="Rectangle 8" descr="Light upward diagonal"/>
          <p:cNvSpPr>
            <a:spLocks noChangeArrowheads="1"/>
          </p:cNvSpPr>
          <p:nvPr/>
        </p:nvSpPr>
        <p:spPr bwMode="auto">
          <a:xfrm>
            <a:off x="1600200" y="3962400"/>
            <a:ext cx="6172200" cy="22891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 i="1">
                <a:solidFill>
                  <a:schemeClr val="tx2"/>
                </a:solidFill>
                <a:latin typeface="Times New Roman" charset="0"/>
              </a:rPr>
              <a:t>Petersburg Nuclear Physics Institute (PNPI), Gatchina, Russia</a:t>
            </a:r>
            <a:br>
              <a:rPr lang="en-US" sz="1800" b="1" i="1">
                <a:solidFill>
                  <a:schemeClr val="tx2"/>
                </a:solidFill>
                <a:latin typeface="Times New Roman" charset="0"/>
              </a:rPr>
            </a:br>
            <a:r>
              <a:rPr lang="en-US" sz="1800" b="1" i="1">
                <a:solidFill>
                  <a:schemeClr val="tx2"/>
                </a:solidFill>
                <a:latin typeface="Times New Roman" charset="0"/>
              </a:rPr>
              <a:t>Paul Scherrer Institute (PSI), Villigen, Switzerland </a:t>
            </a:r>
            <a:br>
              <a:rPr lang="en-US" sz="1800" b="1" i="1">
                <a:solidFill>
                  <a:schemeClr val="tx2"/>
                </a:solidFill>
                <a:latin typeface="Times New Roman" charset="0"/>
              </a:rPr>
            </a:br>
            <a:r>
              <a:rPr lang="en-US" sz="1800" b="1" i="1">
                <a:solidFill>
                  <a:schemeClr val="tx2"/>
                </a:solidFill>
                <a:latin typeface="Times New Roman" charset="0"/>
              </a:rPr>
              <a:t>University of California, Berkeley (UCB and LBNL), USA</a:t>
            </a:r>
            <a:br>
              <a:rPr lang="en-US" sz="1800" b="1" i="1">
                <a:solidFill>
                  <a:schemeClr val="tx2"/>
                </a:solidFill>
                <a:latin typeface="Times New Roman" charset="0"/>
              </a:rPr>
            </a:br>
            <a:r>
              <a:rPr lang="en-US" sz="1800" b="1" i="1">
                <a:solidFill>
                  <a:schemeClr val="tx2"/>
                </a:solidFill>
                <a:latin typeface="Times New Roman" charset="0"/>
              </a:rPr>
              <a:t>University of Illinois at Urbana-Champaign (UIUC), USA</a:t>
            </a:r>
            <a:br>
              <a:rPr lang="en-US" sz="1800" b="1" i="1">
                <a:solidFill>
                  <a:schemeClr val="tx2"/>
                </a:solidFill>
                <a:latin typeface="Times New Roman" charset="0"/>
              </a:rPr>
            </a:br>
            <a:r>
              <a:rPr lang="en-US" sz="1800" b="1" i="1">
                <a:solidFill>
                  <a:schemeClr val="tx2"/>
                </a:solidFill>
                <a:latin typeface="Times New Roman" charset="0"/>
              </a:rPr>
              <a:t>Université Catholique de Louvain, Belgium</a:t>
            </a:r>
            <a:br>
              <a:rPr lang="en-US" sz="1800" b="1" i="1">
                <a:solidFill>
                  <a:schemeClr val="tx2"/>
                </a:solidFill>
                <a:latin typeface="Times New Roman" charset="0"/>
              </a:rPr>
            </a:br>
            <a:r>
              <a:rPr lang="en-US" sz="1800" b="1" i="1">
                <a:solidFill>
                  <a:schemeClr val="tx2"/>
                </a:solidFill>
                <a:latin typeface="Times New Roman" charset="0"/>
              </a:rPr>
              <a:t>TU München, Garching, Germany</a:t>
            </a:r>
            <a:br>
              <a:rPr lang="en-US" sz="1800" b="1" i="1">
                <a:solidFill>
                  <a:schemeClr val="tx2"/>
                </a:solidFill>
                <a:latin typeface="Times New Roman" charset="0"/>
              </a:rPr>
            </a:br>
            <a:r>
              <a:rPr lang="en-US" sz="1800" b="1" i="1">
                <a:solidFill>
                  <a:schemeClr val="tx2"/>
                </a:solidFill>
                <a:latin typeface="Times New Roman" charset="0"/>
              </a:rPr>
              <a:t>University of Kentucky, Lexington, USA</a:t>
            </a:r>
            <a:br>
              <a:rPr lang="en-US" sz="1800" b="1" i="1">
                <a:solidFill>
                  <a:schemeClr val="tx2"/>
                </a:solidFill>
                <a:latin typeface="Times New Roman" charset="0"/>
              </a:rPr>
            </a:br>
            <a:r>
              <a:rPr lang="en-US" sz="1800" b="1" i="1">
                <a:solidFill>
                  <a:schemeClr val="tx2"/>
                </a:solidFill>
                <a:latin typeface="Times New Roman" charset="0"/>
              </a:rPr>
              <a:t>Boston University, USA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data on </a:t>
            </a:r>
            <a:r>
              <a:rPr lang="en-US" dirty="0" err="1" smtClean="0"/>
              <a:t>g</a:t>
            </a:r>
            <a:r>
              <a:rPr lang="en-US" baseline="-25000" dirty="0" err="1" smtClean="0"/>
              <a:t>P</a:t>
            </a:r>
            <a:endParaRPr lang="en-US" baseline="-25000" dirty="0"/>
          </a:p>
        </p:txBody>
      </p:sp>
      <p:pic>
        <p:nvPicPr>
          <p:cNvPr id="5" name="Content Placeholder 4" descr="hgP_all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4371" r="-4371"/>
              <a:stretch>
                <a:fillRect/>
              </a:stretch>
            </p:blipFill>
          </mc:Choice>
          <mc:Fallback>
            <p:blipFill>
              <a:blip r:embed="rId3"/>
              <a:srcRect l="-4371" r="-4371"/>
              <a:stretch>
                <a:fillRect/>
              </a:stretch>
            </p:blipFill>
          </mc:Fallback>
        </mc:AlternateContent>
        <p:spPr>
          <a:xfrm>
            <a:off x="304800" y="685800"/>
            <a:ext cx="7772400" cy="5105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FDD83-68B6-EE46-95E7-2A162B6DA1E4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80B40-9EE6-314A-9C8F-673CD71DECCA}" type="slidenum">
              <a:rPr lang="en-US"/>
              <a:pPr/>
              <a:t>33</a:t>
            </a:fld>
            <a:endParaRPr 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567238" y="2043113"/>
            <a:ext cx="4022725" cy="2740025"/>
            <a:chOff x="2960" y="577"/>
            <a:chExt cx="2534" cy="1726"/>
          </a:xfrm>
        </p:grpSpPr>
        <p:pic>
          <p:nvPicPr>
            <p:cNvPr id="1032197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60" y="577"/>
              <a:ext cx="2534" cy="172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1032202" name="Text Box 10"/>
            <p:cNvSpPr txBox="1">
              <a:spLocks noChangeArrowheads="1"/>
            </p:cNvSpPr>
            <p:nvPr/>
          </p:nvSpPr>
          <p:spPr bwMode="auto">
            <a:xfrm rot="-1123491">
              <a:off x="3384" y="1044"/>
              <a:ext cx="792" cy="21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MuCap 07</a:t>
              </a:r>
            </a:p>
          </p:txBody>
        </p:sp>
      </p:grpSp>
      <p:sp>
        <p:nvSpPr>
          <p:cNvPr id="1032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90588" y="0"/>
            <a:ext cx="7210425" cy="609600"/>
          </a:xfrm>
        </p:spPr>
        <p:txBody>
          <a:bodyPr/>
          <a:lstStyle/>
          <a:p>
            <a:r>
              <a:rPr lang="en-US" sz="2800"/>
              <a:t>Expectations for Final MuCap Precision</a:t>
            </a:r>
          </a:p>
        </p:txBody>
      </p:sp>
      <p:sp>
        <p:nvSpPr>
          <p:cNvPr id="1032199" name="Text Box 7"/>
          <p:cNvSpPr txBox="1">
            <a:spLocks noChangeArrowheads="1"/>
          </p:cNvSpPr>
          <p:nvPr/>
        </p:nvSpPr>
        <p:spPr bwMode="auto">
          <a:xfrm rot="-2631709">
            <a:off x="3286125" y="1508125"/>
            <a:ext cx="125730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MuCap 07</a:t>
            </a:r>
          </a:p>
        </p:txBody>
      </p:sp>
      <p:sp>
        <p:nvSpPr>
          <p:cNvPr id="1032200" name="Text Box 8"/>
          <p:cNvSpPr txBox="1">
            <a:spLocks noChangeArrowheads="1"/>
          </p:cNvSpPr>
          <p:nvPr/>
        </p:nvSpPr>
        <p:spPr bwMode="auto">
          <a:xfrm rot="-2700000">
            <a:off x="1579563" y="1273175"/>
            <a:ext cx="1808162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MuCap final 09?</a:t>
            </a:r>
          </a:p>
        </p:txBody>
      </p:sp>
      <p:sp>
        <p:nvSpPr>
          <p:cNvPr id="1032201" name="Text Box 9"/>
          <p:cNvSpPr txBox="1">
            <a:spLocks noChangeArrowheads="1"/>
          </p:cNvSpPr>
          <p:nvPr/>
        </p:nvSpPr>
        <p:spPr bwMode="auto">
          <a:xfrm>
            <a:off x="355600" y="4954588"/>
            <a:ext cx="4122738" cy="1879600"/>
          </a:xfrm>
          <a:prstGeom prst="rect">
            <a:avLst/>
          </a:prstGeom>
          <a:solidFill>
            <a:srgbClr val="FFCC00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  <a:buClr>
                <a:schemeClr val="tx2"/>
              </a:buClr>
              <a:buFontTx/>
              <a:buChar char="•"/>
            </a:pPr>
            <a:endParaRPr lang="en-US"/>
          </a:p>
          <a:p>
            <a:pPr algn="l">
              <a:spcBef>
                <a:spcPct val="50000"/>
              </a:spcBef>
              <a:buClr>
                <a:schemeClr val="tx2"/>
              </a:buClr>
              <a:buFontTx/>
              <a:buChar char="•"/>
            </a:pPr>
            <a:r>
              <a:rPr lang="en-US">
                <a:solidFill>
                  <a:schemeClr val="tx2"/>
                </a:solidFill>
              </a:rPr>
              <a:t> </a:t>
            </a:r>
            <a:r>
              <a:rPr lang="en-US" sz="1600">
                <a:solidFill>
                  <a:schemeClr val="tx2"/>
                </a:solidFill>
              </a:rPr>
              <a:t>big exp. improvement              0.7 %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600">
                <a:solidFill>
                  <a:schemeClr val="tx2"/>
                </a:solidFill>
              </a:rPr>
              <a:t> sub-percent theory needed       ?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600">
                <a:solidFill>
                  <a:schemeClr val="tx2"/>
                </a:solidFill>
              </a:rPr>
              <a:t> PDG  g</a:t>
            </a:r>
            <a:r>
              <a:rPr lang="en-US" sz="1600" baseline="-25000">
                <a:solidFill>
                  <a:schemeClr val="tx2"/>
                </a:solidFill>
              </a:rPr>
              <a:t>a</a:t>
            </a:r>
            <a:r>
              <a:rPr lang="en-US" sz="1600">
                <a:solidFill>
                  <a:schemeClr val="tx2"/>
                </a:solidFill>
              </a:rPr>
              <a:t> contributes                  0.36 %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600">
                <a:solidFill>
                  <a:schemeClr val="tx2"/>
                </a:solidFill>
              </a:rPr>
              <a:t> Rad. corr.                                   0.4 %</a:t>
            </a:r>
          </a:p>
        </p:txBody>
      </p:sp>
      <p:sp>
        <p:nvSpPr>
          <p:cNvPr id="1032209" name="Text Box 17"/>
          <p:cNvSpPr txBox="1">
            <a:spLocks noChangeArrowheads="1"/>
          </p:cNvSpPr>
          <p:nvPr/>
        </p:nvSpPr>
        <p:spPr bwMode="auto">
          <a:xfrm>
            <a:off x="355600" y="1041400"/>
            <a:ext cx="1855788" cy="396875"/>
          </a:xfrm>
          <a:prstGeom prst="rect">
            <a:avLst/>
          </a:prstGeom>
          <a:solidFill>
            <a:srgbClr val="FFCC00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  <a:latin typeface="Symbol" charset="2"/>
              </a:rPr>
              <a:t>d</a:t>
            </a:r>
            <a:r>
              <a:rPr lang="en-US" sz="2000">
                <a:solidFill>
                  <a:schemeClr val="tx2"/>
                </a:solidFill>
              </a:rPr>
              <a:t>g</a:t>
            </a:r>
            <a:r>
              <a:rPr lang="en-US" sz="2000" baseline="-25000">
                <a:solidFill>
                  <a:schemeClr val="tx2"/>
                </a:solidFill>
              </a:rPr>
              <a:t>P</a:t>
            </a:r>
            <a:r>
              <a:rPr lang="en-US" sz="2000">
                <a:solidFill>
                  <a:schemeClr val="tx2"/>
                </a:solidFill>
              </a:rPr>
              <a:t> vs </a:t>
            </a:r>
            <a:r>
              <a:rPr lang="en-US" sz="2000">
                <a:solidFill>
                  <a:schemeClr val="tx2"/>
                </a:solidFill>
                <a:latin typeface="Symbol" charset="2"/>
              </a:rPr>
              <a:t>dL</a:t>
            </a:r>
            <a:r>
              <a:rPr lang="en-US" sz="2000" baseline="-25000">
                <a:solidFill>
                  <a:schemeClr val="tx2"/>
                </a:solidFill>
              </a:rPr>
              <a:t>S</a:t>
            </a:r>
            <a:r>
              <a:rPr lang="en-US" sz="2000">
                <a:solidFill>
                  <a:schemeClr val="tx2"/>
                </a:solidFill>
              </a:rPr>
              <a:t>/</a:t>
            </a:r>
            <a:r>
              <a:rPr lang="en-US" sz="2000">
                <a:solidFill>
                  <a:schemeClr val="tx2"/>
                </a:solidFill>
                <a:latin typeface="Symbol" charset="2"/>
              </a:rPr>
              <a:t>L</a:t>
            </a:r>
            <a:r>
              <a:rPr lang="en-US" sz="2000" baseline="-25000">
                <a:solidFill>
                  <a:schemeClr val="tx2"/>
                </a:solidFill>
              </a:rPr>
              <a:t>S</a:t>
            </a:r>
          </a:p>
        </p:txBody>
      </p:sp>
      <p:sp>
        <p:nvSpPr>
          <p:cNvPr id="1032210" name="Text Box 18"/>
          <p:cNvSpPr txBox="1">
            <a:spLocks noChangeArrowheads="1"/>
          </p:cNvSpPr>
          <p:nvPr/>
        </p:nvSpPr>
        <p:spPr bwMode="auto">
          <a:xfrm>
            <a:off x="4719638" y="1073150"/>
            <a:ext cx="2235200" cy="396875"/>
          </a:xfrm>
          <a:prstGeom prst="rect">
            <a:avLst/>
          </a:prstGeom>
          <a:solidFill>
            <a:srgbClr val="FFCC00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Allowed g</a:t>
            </a:r>
            <a:r>
              <a:rPr lang="en-US" sz="2000" baseline="-25000">
                <a:solidFill>
                  <a:schemeClr val="tx2"/>
                </a:solidFill>
              </a:rPr>
              <a:t>P</a:t>
            </a:r>
            <a:r>
              <a:rPr lang="en-US" sz="2000">
                <a:solidFill>
                  <a:schemeClr val="tx2"/>
                </a:solidFill>
              </a:rPr>
              <a:t> vs g</a:t>
            </a:r>
            <a:r>
              <a:rPr lang="en-US" sz="2000" baseline="-25000">
                <a:solidFill>
                  <a:schemeClr val="tx2"/>
                </a:solidFill>
              </a:rPr>
              <a:t>A</a:t>
            </a:r>
          </a:p>
        </p:txBody>
      </p:sp>
      <p:pic>
        <p:nvPicPr>
          <p:cNvPr id="1032212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5600" y="2043113"/>
            <a:ext cx="4059238" cy="27416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032214" name="Picture 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16313" y="4764088"/>
            <a:ext cx="517525" cy="554037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  <a:effectLst/>
        </p:spPr>
      </p:pic>
      <p:sp>
        <p:nvSpPr>
          <p:cNvPr id="1032208" name="Freeform 16"/>
          <p:cNvSpPr>
            <a:spLocks/>
          </p:cNvSpPr>
          <p:nvPr/>
        </p:nvSpPr>
        <p:spPr bwMode="auto">
          <a:xfrm>
            <a:off x="66675" y="3794125"/>
            <a:ext cx="889000" cy="2441575"/>
          </a:xfrm>
          <a:custGeom>
            <a:avLst/>
            <a:gdLst/>
            <a:ahLst/>
            <a:cxnLst>
              <a:cxn ang="0">
                <a:pos x="534" y="0"/>
              </a:cxn>
              <a:cxn ang="0">
                <a:pos x="54" y="354"/>
              </a:cxn>
              <a:cxn ang="0">
                <a:pos x="210" y="1332"/>
              </a:cxn>
            </a:cxnLst>
            <a:rect l="0" t="0" r="r" b="b"/>
            <a:pathLst>
              <a:path w="534" h="1332">
                <a:moveTo>
                  <a:pt x="534" y="0"/>
                </a:moveTo>
                <a:cubicBezTo>
                  <a:pt x="321" y="66"/>
                  <a:pt x="108" y="132"/>
                  <a:pt x="54" y="354"/>
                </a:cubicBezTo>
                <a:cubicBezTo>
                  <a:pt x="0" y="576"/>
                  <a:pt x="184" y="1169"/>
                  <a:pt x="210" y="1332"/>
                </a:cubicBezTo>
              </a:path>
            </a:pathLst>
          </a:custGeom>
          <a:noFill/>
          <a:ln w="12700" cap="flat" cmpd="sng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215" name="Freeform 23"/>
          <p:cNvSpPr>
            <a:spLocks/>
          </p:cNvSpPr>
          <p:nvPr/>
        </p:nvSpPr>
        <p:spPr bwMode="auto">
          <a:xfrm>
            <a:off x="-52388" y="3611563"/>
            <a:ext cx="927101" cy="2979737"/>
          </a:xfrm>
          <a:custGeom>
            <a:avLst/>
            <a:gdLst/>
            <a:ahLst/>
            <a:cxnLst>
              <a:cxn ang="0">
                <a:pos x="534" y="0"/>
              </a:cxn>
              <a:cxn ang="0">
                <a:pos x="54" y="354"/>
              </a:cxn>
              <a:cxn ang="0">
                <a:pos x="210" y="1332"/>
              </a:cxn>
            </a:cxnLst>
            <a:rect l="0" t="0" r="r" b="b"/>
            <a:pathLst>
              <a:path w="534" h="1332">
                <a:moveTo>
                  <a:pt x="534" y="0"/>
                </a:moveTo>
                <a:cubicBezTo>
                  <a:pt x="321" y="66"/>
                  <a:pt x="108" y="132"/>
                  <a:pt x="54" y="354"/>
                </a:cubicBezTo>
                <a:cubicBezTo>
                  <a:pt x="0" y="576"/>
                  <a:pt x="184" y="1169"/>
                  <a:pt x="210" y="1332"/>
                </a:cubicBezTo>
              </a:path>
            </a:pathLst>
          </a:custGeom>
          <a:noFill/>
          <a:ln w="12700" cap="flat" cmpd="sng">
            <a:solidFill>
              <a:schemeClr val="tx2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216" name="Picture 2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67238" y="2043113"/>
            <a:ext cx="4140200" cy="2743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1032203" name="Text Box 11"/>
          <p:cNvSpPr txBox="1">
            <a:spLocks noChangeArrowheads="1"/>
          </p:cNvSpPr>
          <p:nvPr/>
        </p:nvSpPr>
        <p:spPr bwMode="auto">
          <a:xfrm rot="-1123491">
            <a:off x="5735638" y="3032125"/>
            <a:ext cx="180340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MuCap 09?</a:t>
            </a:r>
          </a:p>
        </p:txBody>
      </p:sp>
      <p:sp>
        <p:nvSpPr>
          <p:cNvPr id="1032206" name="Text Box 14"/>
          <p:cNvSpPr txBox="1">
            <a:spLocks noChangeArrowheads="1"/>
          </p:cNvSpPr>
          <p:nvPr/>
        </p:nvSpPr>
        <p:spPr bwMode="auto">
          <a:xfrm rot="-2729635">
            <a:off x="6935787" y="1023938"/>
            <a:ext cx="2825751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solidFill>
                  <a:schemeClr val="tx2"/>
                </a:solidFill>
              </a:rPr>
              <a:t>“g</a:t>
            </a:r>
            <a:r>
              <a:rPr lang="en-US" sz="1400" baseline="-25000">
                <a:solidFill>
                  <a:schemeClr val="tx2"/>
                </a:solidFill>
              </a:rPr>
              <a:t>a</a:t>
            </a:r>
            <a:r>
              <a:rPr lang="en-US" sz="1400">
                <a:solidFill>
                  <a:schemeClr val="tx2"/>
                </a:solidFill>
              </a:rPr>
              <a:t> to explain Serebrov et al”</a:t>
            </a:r>
          </a:p>
        </p:txBody>
      </p:sp>
      <p:sp>
        <p:nvSpPr>
          <p:cNvPr id="1032205" name="Text Box 13"/>
          <p:cNvSpPr txBox="1">
            <a:spLocks noChangeArrowheads="1"/>
          </p:cNvSpPr>
          <p:nvPr/>
        </p:nvSpPr>
        <p:spPr bwMode="auto">
          <a:xfrm rot="-24369181">
            <a:off x="6796088" y="1527175"/>
            <a:ext cx="1257300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solidFill>
                  <a:schemeClr val="tx2"/>
                </a:solidFill>
              </a:rPr>
              <a:t>g</a:t>
            </a:r>
            <a:r>
              <a:rPr lang="en-US" sz="1400" baseline="-25000">
                <a:solidFill>
                  <a:schemeClr val="tx2"/>
                </a:solidFill>
              </a:rPr>
              <a:t>a</a:t>
            </a:r>
            <a:r>
              <a:rPr lang="en-US" sz="1400">
                <a:solidFill>
                  <a:schemeClr val="tx2"/>
                </a:solidFill>
              </a:rPr>
              <a:t> PDG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2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210" grpId="0" animBg="1"/>
      <p:bldP spid="103220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A6871-6E3B-7543-8C4C-58FFADC6E79B}" type="slidenum">
              <a:rPr lang="en-US"/>
              <a:pPr/>
              <a:t>34</a:t>
            </a:fld>
            <a:endParaRPr lang="en-US"/>
          </a:p>
        </p:txBody>
      </p:sp>
      <p:sp>
        <p:nvSpPr>
          <p:cNvPr id="1001474" name="Rectangle 2"/>
          <p:cNvSpPr>
            <a:spLocks noChangeArrowheads="1"/>
          </p:cNvSpPr>
          <p:nvPr/>
        </p:nvSpPr>
        <p:spPr bwMode="auto">
          <a:xfrm>
            <a:off x="66675" y="695325"/>
            <a:ext cx="8899525" cy="1343025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Monotype Sorts" charset="2"/>
              <a:buNone/>
            </a:pPr>
            <a:r>
              <a:rPr lang="en-US" sz="1600">
                <a:solidFill>
                  <a:srgbClr val="0000FF"/>
                </a:solidFill>
                <a:latin typeface="Times New Roman" charset="0"/>
              </a:rPr>
              <a:t>µ</a:t>
            </a:r>
            <a:r>
              <a:rPr lang="en-US" sz="1600">
                <a:solidFill>
                  <a:srgbClr val="0000FF"/>
                </a:solidFill>
              </a:rPr>
              <a:t>p</a:t>
            </a:r>
            <a:r>
              <a:rPr lang="en-US" sz="1600">
                <a:solidFill>
                  <a:srgbClr val="0000FF"/>
                </a:solidFill>
                <a:latin typeface="Times New Roman" charset="0"/>
              </a:rPr>
              <a:t> </a:t>
            </a:r>
            <a:r>
              <a:rPr lang="en-US" sz="1600">
                <a:solidFill>
                  <a:srgbClr val="0000FF"/>
                </a:solidFill>
              </a:rPr>
              <a:t>+ d </a:t>
            </a:r>
            <a:r>
              <a:rPr lang="en-US" sz="1600">
                <a:solidFill>
                  <a:srgbClr val="0000FF"/>
                </a:solidFill>
                <a:sym typeface="Symbol" charset="2"/>
              </a:rPr>
              <a:t> </a:t>
            </a:r>
            <a:r>
              <a:rPr lang="en-US" sz="1600">
                <a:solidFill>
                  <a:srgbClr val="0000FF"/>
                </a:solidFill>
                <a:latin typeface="Symbol" charset="2"/>
              </a:rPr>
              <a:t>m</a:t>
            </a:r>
            <a:r>
              <a:rPr lang="en-US" sz="1600">
                <a:solidFill>
                  <a:srgbClr val="0000FF"/>
                </a:solidFill>
              </a:rPr>
              <a:t>d + p  (134 eV)</a:t>
            </a:r>
          </a:p>
          <a:p>
            <a:pPr algn="l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Monotype Sorts" charset="2"/>
              <a:buNone/>
            </a:pPr>
            <a:r>
              <a:rPr lang="en-US" sz="1600">
                <a:solidFill>
                  <a:srgbClr val="0000FF"/>
                </a:solidFill>
                <a:latin typeface="Symbol" charset="2"/>
              </a:rPr>
              <a:t> </a:t>
            </a:r>
            <a:r>
              <a:rPr lang="en-US" sz="1600">
                <a:solidFill>
                  <a:srgbClr val="0000FF"/>
                </a:solidFill>
              </a:rPr>
              <a:t>large diffusion range of </a:t>
            </a:r>
            <a:r>
              <a:rPr lang="en-US" sz="1600">
                <a:solidFill>
                  <a:srgbClr val="0000FF"/>
                </a:solidFill>
                <a:latin typeface="Symbol" charset="2"/>
              </a:rPr>
              <a:t>m</a:t>
            </a:r>
            <a:r>
              <a:rPr lang="en-US" sz="1600">
                <a:solidFill>
                  <a:srgbClr val="0000FF"/>
                </a:solidFill>
              </a:rPr>
              <a:t>d</a:t>
            </a:r>
            <a:r>
              <a:rPr lang="en-US" sz="1600">
                <a:solidFill>
                  <a:srgbClr val="0000FF"/>
                </a:solidFill>
                <a:latin typeface="Symbol" charset="2"/>
              </a:rPr>
              <a:t>	</a:t>
            </a:r>
            <a:r>
              <a:rPr lang="en-US" sz="1600" b="0" baseline="-25000">
                <a:solidFill>
                  <a:srgbClr val="0000FF"/>
                </a:solidFill>
              </a:rPr>
              <a:t/>
            </a:r>
            <a:br>
              <a:rPr lang="en-US" sz="1600" b="0" baseline="-25000">
                <a:solidFill>
                  <a:srgbClr val="0000FF"/>
                </a:solidFill>
              </a:rPr>
            </a:br>
            <a:endParaRPr lang="en-US" sz="1600" b="0" baseline="-25000">
              <a:solidFill>
                <a:srgbClr val="0000FF"/>
              </a:solidFill>
            </a:endParaRPr>
          </a:p>
          <a:p>
            <a:pPr algn="l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Monotype Sorts" charset="2"/>
              <a:buNone/>
            </a:pPr>
            <a:r>
              <a:rPr lang="en-US" sz="1600">
                <a:solidFill>
                  <a:srgbClr val="0000FF"/>
                </a:solidFill>
              </a:rPr>
              <a:t> &lt; 1 ppm isotopic purity required</a:t>
            </a:r>
          </a:p>
          <a:p>
            <a:pPr algn="l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Monotype Sorts" charset="2"/>
              <a:buNone/>
            </a:pPr>
            <a:endParaRPr lang="en-US" sz="1600">
              <a:solidFill>
                <a:srgbClr val="0000FF"/>
              </a:solidFill>
            </a:endParaRPr>
          </a:p>
        </p:txBody>
      </p:sp>
      <p:sp>
        <p:nvSpPr>
          <p:cNvPr id="100147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14300"/>
            <a:ext cx="9144000" cy="485775"/>
          </a:xfrm>
        </p:spPr>
        <p:txBody>
          <a:bodyPr/>
          <a:lstStyle/>
          <a:p>
            <a:r>
              <a:rPr lang="en-US" sz="2800"/>
              <a:t>Record Isotopic Purity Achieved</a:t>
            </a:r>
          </a:p>
        </p:txBody>
      </p:sp>
      <p:sp>
        <p:nvSpPr>
          <p:cNvPr id="1001476" name="Rectangle 4"/>
          <p:cNvSpPr>
            <a:spLocks noChangeArrowheads="1"/>
          </p:cNvSpPr>
          <p:nvPr/>
        </p:nvSpPr>
        <p:spPr bwMode="auto">
          <a:xfrm>
            <a:off x="57150" y="2190750"/>
            <a:ext cx="4289425" cy="462915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Monotype Sorts" charset="2"/>
              <a:buNone/>
            </a:pPr>
            <a:r>
              <a:rPr lang="en-US" sz="1600">
                <a:solidFill>
                  <a:srgbClr val="0000FF"/>
                </a:solidFill>
              </a:rPr>
              <a:t>Diagnostic: </a:t>
            </a:r>
          </a:p>
          <a:p>
            <a:pPr lvl="1" algn="l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120000"/>
            </a:pPr>
            <a:r>
              <a:rPr lang="en-US" sz="1600">
                <a:ea typeface="ＭＳ Ｐゴシック" charset="-128"/>
              </a:rPr>
              <a:t> </a:t>
            </a:r>
            <a:r>
              <a:rPr lang="en-US" sz="1600">
                <a:latin typeface="Symbol" charset="2"/>
                <a:ea typeface="ＭＳ Ｐゴシック" charset="-128"/>
              </a:rPr>
              <a:t>l</a:t>
            </a:r>
            <a:r>
              <a:rPr lang="en-US" sz="1600">
                <a:ea typeface="ＭＳ Ｐゴシック" charset="-128"/>
              </a:rPr>
              <a:t> vs. </a:t>
            </a:r>
            <a:r>
              <a:rPr lang="en-US" sz="1600">
                <a:latin typeface="Symbol" charset="2"/>
                <a:ea typeface="ＭＳ Ｐゴシック" charset="-128"/>
              </a:rPr>
              <a:t>m</a:t>
            </a:r>
            <a:r>
              <a:rPr lang="en-US" sz="1600">
                <a:ea typeface="ＭＳ Ｐゴシック" charset="-128"/>
              </a:rPr>
              <a:t>-e vertex cut</a:t>
            </a:r>
          </a:p>
          <a:p>
            <a:pPr lvl="1" algn="l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120000"/>
            </a:pPr>
            <a:r>
              <a:rPr lang="en-US">
                <a:ea typeface="ＭＳ Ｐゴシック" charset="-128"/>
              </a:rPr>
              <a:t>2007 Result</a:t>
            </a:r>
          </a:p>
          <a:p>
            <a:pPr lvl="2" algn="l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5000"/>
              <a:buFont typeface="Wingdings" charset="2"/>
              <a:buNone/>
            </a:pPr>
            <a:r>
              <a:rPr lang="en-US" sz="1600">
                <a:solidFill>
                  <a:schemeClr val="accent2"/>
                </a:solidFill>
                <a:ea typeface="ＭＳ Ｐゴシック" charset="-128"/>
              </a:rPr>
              <a:t>Data: c</a:t>
            </a:r>
            <a:r>
              <a:rPr lang="en-US" sz="1600" baseline="-25000">
                <a:solidFill>
                  <a:schemeClr val="accent2"/>
                </a:solidFill>
                <a:ea typeface="ＭＳ Ｐゴシック" charset="-128"/>
              </a:rPr>
              <a:t>d</a:t>
            </a:r>
            <a:r>
              <a:rPr lang="en-US" sz="1600">
                <a:solidFill>
                  <a:schemeClr val="accent2"/>
                </a:solidFill>
                <a:ea typeface="ＭＳ Ｐゴシック" charset="-128"/>
              </a:rPr>
              <a:t>= 1.49 ± 0.12 ppm</a:t>
            </a:r>
          </a:p>
          <a:p>
            <a:pPr lvl="2" algn="l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5000"/>
              <a:buFont typeface="Wingdings" charset="2"/>
              <a:buNone/>
            </a:pPr>
            <a:r>
              <a:rPr lang="en-US" sz="1600">
                <a:solidFill>
                  <a:schemeClr val="accent2"/>
                </a:solidFill>
                <a:ea typeface="ＭＳ Ｐゴシック" charset="-128"/>
              </a:rPr>
              <a:t>AMS: c</a:t>
            </a:r>
            <a:r>
              <a:rPr lang="en-US" sz="1600" baseline="-25000">
                <a:solidFill>
                  <a:schemeClr val="accent2"/>
                </a:solidFill>
                <a:ea typeface="ＭＳ Ｐゴシック" charset="-128"/>
              </a:rPr>
              <a:t>d</a:t>
            </a:r>
            <a:r>
              <a:rPr lang="en-US" sz="1600">
                <a:solidFill>
                  <a:schemeClr val="accent2"/>
                </a:solidFill>
                <a:ea typeface="ＭＳ Ｐゴシック" charset="-128"/>
              </a:rPr>
              <a:t>= 1.44 ± 0.15 ppm</a:t>
            </a:r>
          </a:p>
          <a:p>
            <a:pPr algn="l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Monotype Sorts" charset="2"/>
              <a:buNone/>
            </a:pPr>
            <a:endParaRPr lang="en-US" sz="2000">
              <a:solidFill>
                <a:srgbClr val="0000FF"/>
              </a:solidFill>
            </a:endParaRPr>
          </a:p>
          <a:p>
            <a:pPr algn="l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Monotype Sorts" charset="2"/>
              <a:buNone/>
            </a:pPr>
            <a:r>
              <a:rPr lang="en-US" sz="2000">
                <a:solidFill>
                  <a:srgbClr val="0000FF"/>
                </a:solidFill>
              </a:rPr>
              <a:t>On-site isotopic separator</a:t>
            </a:r>
          </a:p>
          <a:p>
            <a:pPr algn="l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Monotype Sorts" charset="2"/>
              <a:buNone/>
            </a:pPr>
            <a:r>
              <a:rPr lang="en-US" sz="2000">
                <a:solidFill>
                  <a:srgbClr val="0000FF"/>
                </a:solidFill>
              </a:rPr>
              <a:t>c</a:t>
            </a:r>
            <a:r>
              <a:rPr lang="en-US" sz="2000" baseline="-25000">
                <a:solidFill>
                  <a:srgbClr val="0000FF"/>
                </a:solidFill>
              </a:rPr>
              <a:t>d</a:t>
            </a:r>
            <a:r>
              <a:rPr lang="en-US" sz="2000">
                <a:solidFill>
                  <a:srgbClr val="0000FF"/>
                </a:solidFill>
              </a:rPr>
              <a:t> &lt; 0.010 ppm !</a:t>
            </a:r>
          </a:p>
          <a:p>
            <a:pPr algn="l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Monotype Sorts" charset="2"/>
              <a:buNone/>
            </a:pPr>
            <a:endParaRPr lang="en-US" sz="2000">
              <a:solidFill>
                <a:srgbClr val="0000FF"/>
              </a:solidFill>
            </a:endParaRPr>
          </a:p>
          <a:p>
            <a:pPr algn="l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Monotype Sorts" charset="2"/>
              <a:buNone/>
            </a:pPr>
            <a:r>
              <a:rPr lang="en-US" sz="2000">
                <a:solidFill>
                  <a:srgbClr val="008000"/>
                </a:solidFill>
                <a:latin typeface="Comic Sans MS" charset="0"/>
              </a:rPr>
              <a:t>World record</a:t>
            </a:r>
          </a:p>
          <a:p>
            <a:pPr lvl="1" algn="l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120000"/>
            </a:pPr>
            <a:endParaRPr lang="en-US" sz="1600">
              <a:ea typeface="ＭＳ Ｐゴシック" charset="-128"/>
            </a:endParaRPr>
          </a:p>
          <a:p>
            <a:pPr lvl="1" algn="l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120000"/>
            </a:pPr>
            <a:endParaRPr lang="en-US" sz="1600">
              <a:ea typeface="ＭＳ Ｐゴシック" charset="-128"/>
            </a:endParaRPr>
          </a:p>
          <a:p>
            <a:pPr lvl="1" algn="l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120000"/>
            </a:pPr>
            <a:endParaRPr lang="en-US" sz="1600">
              <a:ea typeface="ＭＳ Ｐゴシック" charset="-128"/>
            </a:endParaRPr>
          </a:p>
          <a:p>
            <a:pPr lvl="1" algn="l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120000"/>
            </a:pPr>
            <a:endParaRPr lang="en-US">
              <a:ea typeface="ＭＳ Ｐゴシック" charset="-128"/>
            </a:endParaRPr>
          </a:p>
          <a:p>
            <a:pPr lvl="1" algn="l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120000"/>
            </a:pPr>
            <a:endParaRPr lang="en-US">
              <a:ea typeface="ＭＳ Ｐゴシック" charset="-128"/>
            </a:endParaRPr>
          </a:p>
          <a:p>
            <a:pPr lvl="1" algn="l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120000"/>
            </a:pPr>
            <a:endParaRPr lang="en-US">
              <a:ea typeface="ＭＳ Ｐゴシック" charset="-128"/>
            </a:endParaRPr>
          </a:p>
          <a:p>
            <a:pPr lvl="1" algn="l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120000"/>
            </a:pPr>
            <a:endParaRPr lang="en-US">
              <a:ea typeface="ＭＳ Ｐゴシック" charset="-128"/>
            </a:endParaRPr>
          </a:p>
          <a:p>
            <a:pPr lvl="1" algn="l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120000"/>
            </a:pPr>
            <a:endParaRPr lang="en-US">
              <a:ea typeface="ＭＳ Ｐゴシック" charset="-128"/>
            </a:endParaRPr>
          </a:p>
          <a:p>
            <a:pPr lvl="1" algn="l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120000"/>
            </a:pPr>
            <a:endParaRPr lang="en-US">
              <a:ea typeface="ＭＳ Ｐゴシック" charset="-128"/>
            </a:endParaRPr>
          </a:p>
          <a:p>
            <a:pPr lvl="1" algn="l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120000"/>
            </a:pPr>
            <a:endParaRPr lang="en-US">
              <a:ea typeface="ＭＳ Ｐゴシック" charset="-128"/>
            </a:endParaRPr>
          </a:p>
          <a:p>
            <a:pPr lvl="1" algn="l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120000"/>
            </a:pPr>
            <a:endParaRPr lang="en-US">
              <a:ea typeface="ＭＳ Ｐゴシック" charset="-128"/>
            </a:endParaRPr>
          </a:p>
          <a:p>
            <a:pPr lvl="1" algn="l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120000"/>
            </a:pPr>
            <a:r>
              <a:rPr lang="en-US">
                <a:ea typeface="ＭＳ Ｐゴシック" charset="-128"/>
              </a:rPr>
              <a:t>AMS, ETH Zurich</a:t>
            </a:r>
          </a:p>
          <a:p>
            <a:pPr lvl="1" algn="l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120000"/>
            </a:pPr>
            <a:endParaRPr lang="en-US">
              <a:ea typeface="ＭＳ Ｐゴシック" charset="-128"/>
            </a:endParaRPr>
          </a:p>
        </p:txBody>
      </p:sp>
      <p:sp>
        <p:nvSpPr>
          <p:cNvPr id="1001477" name="Oval 5"/>
          <p:cNvSpPr>
            <a:spLocks noChangeArrowheads="1"/>
          </p:cNvSpPr>
          <p:nvPr/>
        </p:nvSpPr>
        <p:spPr bwMode="auto">
          <a:xfrm>
            <a:off x="5060950" y="836613"/>
            <a:ext cx="1031875" cy="1030287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1478" name="Oval 6"/>
          <p:cNvSpPr>
            <a:spLocks noChangeArrowheads="1"/>
          </p:cNvSpPr>
          <p:nvPr/>
        </p:nvSpPr>
        <p:spPr bwMode="auto">
          <a:xfrm>
            <a:off x="5534025" y="1304925"/>
            <a:ext cx="80963" cy="857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1479" name="Line 7"/>
          <p:cNvSpPr>
            <a:spLocks noChangeShapeType="1"/>
          </p:cNvSpPr>
          <p:nvPr/>
        </p:nvSpPr>
        <p:spPr bwMode="auto">
          <a:xfrm flipH="1">
            <a:off x="5643563" y="1446213"/>
            <a:ext cx="436562" cy="42545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1480" name="Text Box 8"/>
          <p:cNvSpPr txBox="1">
            <a:spLocks noChangeArrowheads="1"/>
          </p:cNvSpPr>
          <p:nvPr/>
        </p:nvSpPr>
        <p:spPr bwMode="auto">
          <a:xfrm>
            <a:off x="6188075" y="1154113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2400" b="0">
                <a:latin typeface="Times New Roman" charset="0"/>
                <a:ea typeface="Arial" charset="0"/>
                <a:cs typeface="Arial" charset="0"/>
              </a:rPr>
              <a:t>e</a:t>
            </a:r>
            <a:r>
              <a:rPr lang="en-US" sz="2400" b="0" baseline="30000">
                <a:latin typeface="Times New Roman" charset="0"/>
                <a:ea typeface="Arial" charset="0"/>
                <a:cs typeface="Arial" charset="0"/>
              </a:rPr>
              <a:t>-</a:t>
            </a:r>
          </a:p>
        </p:txBody>
      </p:sp>
      <p:sp>
        <p:nvSpPr>
          <p:cNvPr id="1001481" name="Line 9"/>
          <p:cNvSpPr>
            <a:spLocks noChangeShapeType="1"/>
          </p:cNvSpPr>
          <p:nvPr/>
        </p:nvSpPr>
        <p:spPr bwMode="auto">
          <a:xfrm>
            <a:off x="6321425" y="1258888"/>
            <a:ext cx="10953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1482" name="Line 10"/>
          <p:cNvSpPr>
            <a:spLocks noChangeShapeType="1"/>
          </p:cNvSpPr>
          <p:nvPr/>
        </p:nvSpPr>
        <p:spPr bwMode="auto">
          <a:xfrm>
            <a:off x="5561013" y="1333500"/>
            <a:ext cx="309562" cy="322263"/>
          </a:xfrm>
          <a:prstGeom prst="line">
            <a:avLst/>
          </a:prstGeom>
          <a:noFill/>
          <a:ln w="28575" cap="rnd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1483" name="Line 11"/>
          <p:cNvSpPr>
            <a:spLocks noChangeShapeType="1"/>
          </p:cNvSpPr>
          <p:nvPr/>
        </p:nvSpPr>
        <p:spPr bwMode="auto">
          <a:xfrm flipV="1">
            <a:off x="5970588" y="965200"/>
            <a:ext cx="573087" cy="59531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1484" name="Line 12"/>
          <p:cNvSpPr>
            <a:spLocks noChangeShapeType="1"/>
          </p:cNvSpPr>
          <p:nvPr/>
        </p:nvSpPr>
        <p:spPr bwMode="auto">
          <a:xfrm>
            <a:off x="4913313" y="1352550"/>
            <a:ext cx="6254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1485" name="Oval 13"/>
          <p:cNvSpPr>
            <a:spLocks noChangeArrowheads="1"/>
          </p:cNvSpPr>
          <p:nvPr/>
        </p:nvSpPr>
        <p:spPr bwMode="auto">
          <a:xfrm>
            <a:off x="6989763" y="800100"/>
            <a:ext cx="1031875" cy="1030288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1486" name="Oval 14"/>
          <p:cNvSpPr>
            <a:spLocks noChangeArrowheads="1"/>
          </p:cNvSpPr>
          <p:nvPr/>
        </p:nvSpPr>
        <p:spPr bwMode="auto">
          <a:xfrm>
            <a:off x="7462838" y="1268413"/>
            <a:ext cx="82550" cy="857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1487" name="Line 15"/>
          <p:cNvSpPr>
            <a:spLocks noChangeShapeType="1"/>
          </p:cNvSpPr>
          <p:nvPr/>
        </p:nvSpPr>
        <p:spPr bwMode="auto">
          <a:xfrm flipH="1">
            <a:off x="7759700" y="1681163"/>
            <a:ext cx="331788" cy="31115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1488" name="Text Box 16"/>
          <p:cNvSpPr txBox="1">
            <a:spLocks noChangeArrowheads="1"/>
          </p:cNvSpPr>
          <p:nvPr/>
        </p:nvSpPr>
        <p:spPr bwMode="auto">
          <a:xfrm>
            <a:off x="8537575" y="1117600"/>
            <a:ext cx="60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2400" b="0">
                <a:latin typeface="Times New Roman" charset="0"/>
                <a:ea typeface="Arial" charset="0"/>
                <a:cs typeface="Arial" charset="0"/>
              </a:rPr>
              <a:t>e</a:t>
            </a:r>
            <a:r>
              <a:rPr lang="en-US" sz="2400" b="0" baseline="30000">
                <a:latin typeface="Times New Roman" charset="0"/>
                <a:ea typeface="Arial" charset="0"/>
                <a:cs typeface="Arial" charset="0"/>
              </a:rPr>
              <a:t>-</a:t>
            </a:r>
          </a:p>
        </p:txBody>
      </p:sp>
      <p:sp>
        <p:nvSpPr>
          <p:cNvPr id="1001489" name="Line 17"/>
          <p:cNvSpPr>
            <a:spLocks noChangeShapeType="1"/>
          </p:cNvSpPr>
          <p:nvPr/>
        </p:nvSpPr>
        <p:spPr bwMode="auto">
          <a:xfrm>
            <a:off x="8682038" y="1244600"/>
            <a:ext cx="1095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1490" name="Line 18"/>
          <p:cNvSpPr>
            <a:spLocks noChangeShapeType="1"/>
          </p:cNvSpPr>
          <p:nvPr/>
        </p:nvSpPr>
        <p:spPr bwMode="auto">
          <a:xfrm>
            <a:off x="7867650" y="1622425"/>
            <a:ext cx="139700" cy="147638"/>
          </a:xfrm>
          <a:prstGeom prst="line">
            <a:avLst/>
          </a:prstGeom>
          <a:noFill/>
          <a:ln w="28575" cap="rnd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1491" name="Line 19"/>
          <p:cNvSpPr>
            <a:spLocks noChangeShapeType="1"/>
          </p:cNvSpPr>
          <p:nvPr/>
        </p:nvSpPr>
        <p:spPr bwMode="auto">
          <a:xfrm flipV="1">
            <a:off x="8093075" y="1079500"/>
            <a:ext cx="573088" cy="59531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1492" name="Line 20"/>
          <p:cNvSpPr>
            <a:spLocks noChangeShapeType="1"/>
          </p:cNvSpPr>
          <p:nvPr/>
        </p:nvSpPr>
        <p:spPr bwMode="auto">
          <a:xfrm>
            <a:off x="6842125" y="1314450"/>
            <a:ext cx="627063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1493" name="Freeform 21" descr="Light upward diagonal"/>
          <p:cNvSpPr>
            <a:spLocks/>
          </p:cNvSpPr>
          <p:nvPr/>
        </p:nvSpPr>
        <p:spPr bwMode="auto">
          <a:xfrm>
            <a:off x="7529513" y="1250950"/>
            <a:ext cx="392112" cy="365125"/>
          </a:xfrm>
          <a:custGeom>
            <a:avLst/>
            <a:gdLst/>
            <a:ahLst/>
            <a:cxnLst>
              <a:cxn ang="0">
                <a:pos x="0" y="90"/>
              </a:cxn>
              <a:cxn ang="0">
                <a:pos x="132" y="0"/>
              </a:cxn>
              <a:cxn ang="0">
                <a:pos x="132" y="84"/>
              </a:cxn>
              <a:cxn ang="0">
                <a:pos x="276" y="54"/>
              </a:cxn>
              <a:cxn ang="0">
                <a:pos x="222" y="192"/>
              </a:cxn>
              <a:cxn ang="0">
                <a:pos x="138" y="174"/>
              </a:cxn>
              <a:cxn ang="0">
                <a:pos x="216" y="138"/>
              </a:cxn>
              <a:cxn ang="0">
                <a:pos x="318" y="210"/>
              </a:cxn>
              <a:cxn ang="0">
                <a:pos x="318" y="318"/>
              </a:cxn>
              <a:cxn ang="0">
                <a:pos x="420" y="318"/>
              </a:cxn>
              <a:cxn ang="0">
                <a:pos x="474" y="240"/>
              </a:cxn>
              <a:cxn ang="0">
                <a:pos x="420" y="228"/>
              </a:cxn>
              <a:cxn ang="0">
                <a:pos x="390" y="300"/>
              </a:cxn>
              <a:cxn ang="0">
                <a:pos x="366" y="390"/>
              </a:cxn>
              <a:cxn ang="0">
                <a:pos x="402" y="426"/>
              </a:cxn>
            </a:cxnLst>
            <a:rect l="0" t="0" r="r" b="b"/>
            <a:pathLst>
              <a:path w="474" h="426">
                <a:moveTo>
                  <a:pt x="0" y="90"/>
                </a:moveTo>
                <a:lnTo>
                  <a:pt x="132" y="0"/>
                </a:lnTo>
                <a:lnTo>
                  <a:pt x="132" y="84"/>
                </a:lnTo>
                <a:lnTo>
                  <a:pt x="276" y="54"/>
                </a:lnTo>
                <a:lnTo>
                  <a:pt x="222" y="192"/>
                </a:lnTo>
                <a:lnTo>
                  <a:pt x="138" y="174"/>
                </a:lnTo>
                <a:lnTo>
                  <a:pt x="216" y="138"/>
                </a:lnTo>
                <a:lnTo>
                  <a:pt x="318" y="210"/>
                </a:lnTo>
                <a:lnTo>
                  <a:pt x="318" y="318"/>
                </a:lnTo>
                <a:lnTo>
                  <a:pt x="420" y="318"/>
                </a:lnTo>
                <a:lnTo>
                  <a:pt x="474" y="240"/>
                </a:lnTo>
                <a:lnTo>
                  <a:pt x="420" y="228"/>
                </a:lnTo>
                <a:lnTo>
                  <a:pt x="390" y="300"/>
                </a:lnTo>
                <a:lnTo>
                  <a:pt x="366" y="390"/>
                </a:lnTo>
                <a:lnTo>
                  <a:pt x="402" y="426"/>
                </a:ln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1494" name="Oval 22"/>
          <p:cNvSpPr>
            <a:spLocks noChangeArrowheads="1"/>
          </p:cNvSpPr>
          <p:nvPr/>
        </p:nvSpPr>
        <p:spPr bwMode="auto">
          <a:xfrm>
            <a:off x="7875588" y="1611313"/>
            <a:ext cx="80962" cy="841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1495" name="Text Box 23" descr="Light upward diagonal"/>
          <p:cNvSpPr txBox="1">
            <a:spLocks noChangeArrowheads="1"/>
          </p:cNvSpPr>
          <p:nvPr/>
        </p:nvSpPr>
        <p:spPr bwMode="auto">
          <a:xfrm>
            <a:off x="5262563" y="941388"/>
            <a:ext cx="566737" cy="366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Symbol" charset="2"/>
                <a:ea typeface="Arial" charset="0"/>
                <a:cs typeface="Arial" charset="0"/>
              </a:rPr>
              <a:t>m</a:t>
            </a:r>
            <a:r>
              <a:rPr lang="en-US" sz="1600">
                <a:ea typeface="Arial" charset="0"/>
                <a:cs typeface="Arial" charset="0"/>
              </a:rPr>
              <a:t>p</a:t>
            </a:r>
          </a:p>
        </p:txBody>
      </p:sp>
      <p:sp>
        <p:nvSpPr>
          <p:cNvPr id="1001496" name="Text Box 24" descr="Light upward diagonal"/>
          <p:cNvSpPr txBox="1">
            <a:spLocks noChangeArrowheads="1"/>
          </p:cNvSpPr>
          <p:nvPr/>
        </p:nvSpPr>
        <p:spPr bwMode="auto">
          <a:xfrm>
            <a:off x="6977063" y="912813"/>
            <a:ext cx="1147762" cy="366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Symbol" charset="2"/>
                <a:ea typeface="Arial" charset="0"/>
                <a:cs typeface="Arial" charset="0"/>
              </a:rPr>
              <a:t>m</a:t>
            </a:r>
            <a:r>
              <a:rPr lang="en-US" sz="1600">
                <a:ea typeface="Arial" charset="0"/>
                <a:cs typeface="Arial" charset="0"/>
              </a:rPr>
              <a:t>p</a:t>
            </a:r>
            <a:r>
              <a:rPr lang="en-US" sz="1600">
                <a:ea typeface="Arial" charset="0"/>
                <a:cs typeface="Arial" charset="0"/>
                <a:sym typeface="Symbol" charset="2"/>
              </a:rPr>
              <a:t> </a:t>
            </a:r>
            <a:r>
              <a:rPr lang="en-US" sz="1600">
                <a:latin typeface="Symbol" charset="2"/>
                <a:ea typeface="Arial" charset="0"/>
                <a:cs typeface="Arial" charset="0"/>
              </a:rPr>
              <a:t>m</a:t>
            </a:r>
            <a:r>
              <a:rPr lang="en-US" sz="1600">
                <a:ea typeface="Arial" charset="0"/>
                <a:cs typeface="Arial" charset="0"/>
              </a:rPr>
              <a:t>d</a:t>
            </a:r>
          </a:p>
        </p:txBody>
      </p:sp>
      <p:sp>
        <p:nvSpPr>
          <p:cNvPr id="1001497" name="Text Box 25" descr="Light upward diagonal"/>
          <p:cNvSpPr txBox="1">
            <a:spLocks noChangeArrowheads="1"/>
          </p:cNvSpPr>
          <p:nvPr/>
        </p:nvSpPr>
        <p:spPr bwMode="auto">
          <a:xfrm>
            <a:off x="7829550" y="1733550"/>
            <a:ext cx="1162050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ea typeface="Arial" charset="0"/>
                <a:cs typeface="Arial" charset="0"/>
              </a:rPr>
              <a:t>or to wall</a:t>
            </a:r>
          </a:p>
        </p:txBody>
      </p:sp>
      <p:sp>
        <p:nvSpPr>
          <p:cNvPr id="1001498" name="Text Box 26" descr="Light upward diagonal"/>
          <p:cNvSpPr txBox="1">
            <a:spLocks noChangeArrowheads="1"/>
          </p:cNvSpPr>
          <p:nvPr/>
        </p:nvSpPr>
        <p:spPr bwMode="auto">
          <a:xfrm>
            <a:off x="3514725" y="752475"/>
            <a:ext cx="184785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tx2"/>
                </a:solidFill>
                <a:latin typeface="Symbol" charset="2"/>
                <a:ea typeface="Arial" charset="0"/>
                <a:cs typeface="Arial" charset="0"/>
              </a:rPr>
              <a:t>m</a:t>
            </a:r>
            <a:r>
              <a:rPr lang="en-US" sz="1400">
                <a:solidFill>
                  <a:schemeClr val="tx2"/>
                </a:solidFill>
                <a:ea typeface="Arial" charset="0"/>
                <a:cs typeface="Arial" charset="0"/>
              </a:rPr>
              <a:t>-e impact par cut</a:t>
            </a:r>
          </a:p>
        </p:txBody>
      </p:sp>
      <p:sp>
        <p:nvSpPr>
          <p:cNvPr id="1001499" name="Rectangle 27"/>
          <p:cNvSpPr>
            <a:spLocks noChangeArrowheads="1"/>
          </p:cNvSpPr>
          <p:nvPr/>
        </p:nvSpPr>
        <p:spPr bwMode="auto">
          <a:xfrm>
            <a:off x="4572000" y="2228850"/>
            <a:ext cx="4289425" cy="4605338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Monotype Sorts" charset="2"/>
              <a:buNone/>
            </a:pPr>
            <a:endParaRPr lang="en-US" sz="2000">
              <a:solidFill>
                <a:srgbClr val="0000FF"/>
              </a:solidFill>
            </a:endParaRPr>
          </a:p>
          <a:p>
            <a:pPr lvl="1" algn="l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120000"/>
            </a:pPr>
            <a:endParaRPr lang="en-US" sz="1600">
              <a:ea typeface="ＭＳ Ｐゴシック" charset="-128"/>
            </a:endParaRPr>
          </a:p>
          <a:p>
            <a:pPr lvl="1" algn="l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120000"/>
            </a:pPr>
            <a:endParaRPr lang="en-US" sz="1600">
              <a:ea typeface="ＭＳ Ｐゴシック" charset="-128"/>
            </a:endParaRPr>
          </a:p>
          <a:p>
            <a:pPr lvl="1" algn="l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120000"/>
            </a:pPr>
            <a:endParaRPr lang="en-US" sz="1600">
              <a:ea typeface="ＭＳ Ｐゴシック" charset="-128"/>
            </a:endParaRPr>
          </a:p>
          <a:p>
            <a:pPr lvl="1" algn="l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120000"/>
            </a:pPr>
            <a:endParaRPr lang="en-US">
              <a:ea typeface="ＭＳ Ｐゴシック" charset="-128"/>
            </a:endParaRPr>
          </a:p>
          <a:p>
            <a:pPr lvl="1" algn="l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120000"/>
            </a:pPr>
            <a:endParaRPr lang="en-US">
              <a:ea typeface="ＭＳ Ｐゴシック" charset="-128"/>
            </a:endParaRPr>
          </a:p>
          <a:p>
            <a:pPr lvl="1" algn="l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120000"/>
            </a:pPr>
            <a:endParaRPr lang="en-US">
              <a:ea typeface="ＭＳ Ｐゴシック" charset="-128"/>
            </a:endParaRPr>
          </a:p>
          <a:p>
            <a:pPr lvl="1" algn="l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120000"/>
            </a:pPr>
            <a:endParaRPr lang="en-US">
              <a:ea typeface="ＭＳ Ｐゴシック" charset="-128"/>
            </a:endParaRPr>
          </a:p>
          <a:p>
            <a:pPr lvl="1" algn="l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120000"/>
            </a:pPr>
            <a:endParaRPr lang="en-US">
              <a:ea typeface="ＭＳ Ｐゴシック" charset="-128"/>
            </a:endParaRPr>
          </a:p>
          <a:p>
            <a:pPr lvl="1" algn="l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120000"/>
            </a:pPr>
            <a:endParaRPr lang="en-US">
              <a:ea typeface="ＭＳ Ｐゴシック" charset="-128"/>
            </a:endParaRPr>
          </a:p>
          <a:p>
            <a:pPr lvl="1" algn="l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120000"/>
            </a:pPr>
            <a:endParaRPr lang="en-US">
              <a:ea typeface="ＭＳ Ｐゴシック" charset="-128"/>
            </a:endParaRPr>
          </a:p>
          <a:p>
            <a:pPr lvl="1" algn="l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120000"/>
            </a:pPr>
            <a:endParaRPr lang="en-US">
              <a:ea typeface="ＭＳ Ｐゴシック" charset="-128"/>
            </a:endParaRPr>
          </a:p>
          <a:p>
            <a:pPr lvl="1" algn="l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120000"/>
            </a:pPr>
            <a:r>
              <a:rPr lang="en-US">
                <a:ea typeface="ＭＳ Ｐゴシック" charset="-128"/>
              </a:rPr>
              <a:t>AMS, ETH Zurich</a:t>
            </a:r>
          </a:p>
          <a:p>
            <a:pPr lvl="1" algn="l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120000"/>
            </a:pPr>
            <a:endParaRPr lang="en-US">
              <a:ea typeface="ＭＳ Ｐゴシック" charset="-128"/>
            </a:endParaRPr>
          </a:p>
        </p:txBody>
      </p:sp>
      <p:pic>
        <p:nvPicPr>
          <p:cNvPr id="1001500" name="Picture 28" descr="Comm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8838" y="2489200"/>
            <a:ext cx="4062412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2B9D7-2583-E546-A919-A01C97150358}" type="slidenum">
              <a:rPr lang="en-US"/>
              <a:pPr/>
              <a:t>35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28650" y="760413"/>
            <a:ext cx="7686675" cy="5594350"/>
            <a:chOff x="396" y="479"/>
            <a:chExt cx="4842" cy="3524"/>
          </a:xfrm>
        </p:grpSpPr>
        <p:pic>
          <p:nvPicPr>
            <p:cNvPr id="997379" name="Picture 3" descr="Light upward diagonal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9" y="479"/>
              <a:ext cx="4699" cy="352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</p:pic>
        <p:sp>
          <p:nvSpPr>
            <p:cNvPr id="997380" name="Text Box 4"/>
            <p:cNvSpPr txBox="1">
              <a:spLocks noChangeArrowheads="1"/>
            </p:cNvSpPr>
            <p:nvPr/>
          </p:nvSpPr>
          <p:spPr bwMode="auto">
            <a:xfrm>
              <a:off x="396" y="518"/>
              <a:ext cx="1395" cy="28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FFFF00"/>
                  </a:solidFill>
                  <a:latin typeface="Comic Sans MS" charset="0"/>
                  <a:ea typeface="Arial" charset="0"/>
                  <a:cs typeface="Arial" charset="0"/>
                </a:rPr>
                <a:t>CHUPS</a:t>
              </a:r>
            </a:p>
          </p:txBody>
        </p:sp>
      </p:grpSp>
      <p:sp>
        <p:nvSpPr>
          <p:cNvPr id="99738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59300" y="685800"/>
            <a:ext cx="4441825" cy="6134100"/>
          </a:xfrm>
          <a:solidFill>
            <a:srgbClr val="FFCC00"/>
          </a:solidFill>
          <a:ln>
            <a:solidFill>
              <a:schemeClr val="tx2"/>
            </a:solidFill>
          </a:ln>
        </p:spPr>
        <p:txBody>
          <a:bodyPr/>
          <a:lstStyle/>
          <a:p>
            <a:pPr marL="0" indent="0"/>
            <a:r>
              <a:rPr lang="en-US" sz="2000"/>
              <a:t>FADC upgrade on all TPC channels</a:t>
            </a:r>
          </a:p>
        </p:txBody>
      </p:sp>
      <p:sp>
        <p:nvSpPr>
          <p:cNvPr id="997382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114300"/>
            <a:ext cx="9144000" cy="485775"/>
          </a:xfrm>
        </p:spPr>
        <p:txBody>
          <a:bodyPr/>
          <a:lstStyle/>
          <a:p>
            <a:r>
              <a:rPr lang="en-US" sz="3200"/>
              <a:t>Z&gt;1 Impurities Reduced and Measured</a:t>
            </a:r>
          </a:p>
        </p:txBody>
      </p:sp>
      <p:sp>
        <p:nvSpPr>
          <p:cNvPr id="997383" name="Rectangle 7"/>
          <p:cNvSpPr>
            <a:spLocks noChangeArrowheads="1"/>
          </p:cNvSpPr>
          <p:nvPr/>
        </p:nvSpPr>
        <p:spPr bwMode="auto">
          <a:xfrm>
            <a:off x="152400" y="838200"/>
            <a:ext cx="4191000" cy="1819275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Monotype Sorts" charset="2"/>
              <a:buNone/>
            </a:pPr>
            <a:r>
              <a:rPr lang="en-US" sz="1600">
                <a:solidFill>
                  <a:srgbClr val="FF0000"/>
                </a:solidFill>
              </a:rPr>
              <a:t>C</a:t>
            </a:r>
            <a:r>
              <a:rPr lang="en-US" sz="1600">
                <a:solidFill>
                  <a:srgbClr val="0000FF"/>
                </a:solidFill>
              </a:rPr>
              <a:t>irculating </a:t>
            </a:r>
            <a:r>
              <a:rPr lang="en-US" sz="1600">
                <a:solidFill>
                  <a:srgbClr val="FF0000"/>
                </a:solidFill>
              </a:rPr>
              <a:t>H</a:t>
            </a:r>
            <a:r>
              <a:rPr lang="en-US" sz="1600">
                <a:solidFill>
                  <a:srgbClr val="0000FF"/>
                </a:solidFill>
              </a:rPr>
              <a:t>ydrogen </a:t>
            </a:r>
            <a:r>
              <a:rPr lang="en-US" sz="1600">
                <a:solidFill>
                  <a:srgbClr val="FF0000"/>
                </a:solidFill>
              </a:rPr>
              <a:t>U</a:t>
            </a:r>
            <a:r>
              <a:rPr lang="en-US" sz="1600">
                <a:solidFill>
                  <a:srgbClr val="0000FF"/>
                </a:solidFill>
              </a:rPr>
              <a:t>ltrahigh </a:t>
            </a:r>
            <a:br>
              <a:rPr lang="en-US" sz="1600">
                <a:solidFill>
                  <a:srgbClr val="0000FF"/>
                </a:solidFill>
              </a:rPr>
            </a:br>
            <a:r>
              <a:rPr lang="en-US" sz="1600">
                <a:solidFill>
                  <a:srgbClr val="0000FF"/>
                </a:solidFill>
              </a:rPr>
              <a:t>  </a:t>
            </a:r>
            <a:r>
              <a:rPr lang="en-US" sz="1600">
                <a:solidFill>
                  <a:srgbClr val="FF0000"/>
                </a:solidFill>
              </a:rPr>
              <a:t>P</a:t>
            </a:r>
            <a:r>
              <a:rPr lang="en-US" sz="1600">
                <a:solidFill>
                  <a:srgbClr val="0000FF"/>
                </a:solidFill>
              </a:rPr>
              <a:t>urification </a:t>
            </a:r>
            <a:r>
              <a:rPr lang="en-US" sz="1600">
                <a:solidFill>
                  <a:srgbClr val="FF0000"/>
                </a:solidFill>
              </a:rPr>
              <a:t>S</a:t>
            </a:r>
            <a:r>
              <a:rPr lang="en-US" sz="1600">
                <a:solidFill>
                  <a:srgbClr val="0000FF"/>
                </a:solidFill>
              </a:rPr>
              <a:t>ystem</a:t>
            </a:r>
            <a:r>
              <a:rPr lang="en-US" sz="1600" b="0">
                <a:solidFill>
                  <a:srgbClr val="0000FF"/>
                </a:solidFill>
              </a:rPr>
              <a:t>  </a:t>
            </a:r>
            <a:r>
              <a:rPr lang="en-US" sz="1600">
                <a:solidFill>
                  <a:srgbClr val="FF3300"/>
                </a:solidFill>
              </a:rPr>
              <a:t>(CHUPS)</a:t>
            </a:r>
          </a:p>
          <a:p>
            <a:pPr algn="l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Monotype Sorts" charset="2"/>
              <a:buNone/>
            </a:pPr>
            <a:r>
              <a:rPr lang="en-US" sz="1600" b="0">
                <a:solidFill>
                  <a:srgbClr val="0000FF"/>
                </a:solidFill>
              </a:rPr>
              <a:t> Gas chromatography</a:t>
            </a:r>
            <a:endParaRPr lang="en-US" sz="1600">
              <a:solidFill>
                <a:srgbClr val="0000FF"/>
              </a:solidFill>
            </a:endParaRPr>
          </a:p>
          <a:p>
            <a:pPr algn="l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Monotype Sorts" charset="2"/>
              <a:buNone/>
            </a:pPr>
            <a:r>
              <a:rPr lang="en-US" sz="1600">
                <a:solidFill>
                  <a:srgbClr val="0000FF"/>
                </a:solidFill>
              </a:rPr>
              <a:t>c</a:t>
            </a:r>
            <a:r>
              <a:rPr lang="en-US" sz="1600" baseline="-25000">
                <a:solidFill>
                  <a:srgbClr val="0000FF"/>
                </a:solidFill>
              </a:rPr>
              <a:t>N</a:t>
            </a:r>
            <a:r>
              <a:rPr lang="en-US" sz="1600">
                <a:solidFill>
                  <a:srgbClr val="0000FF"/>
                </a:solidFill>
              </a:rPr>
              <a:t>, c</a:t>
            </a:r>
            <a:r>
              <a:rPr lang="en-US" sz="1600" baseline="-25000">
                <a:solidFill>
                  <a:srgbClr val="0000FF"/>
                </a:solidFill>
              </a:rPr>
              <a:t>O</a:t>
            </a:r>
            <a:r>
              <a:rPr lang="en-US" sz="1600">
                <a:solidFill>
                  <a:srgbClr val="0000FF"/>
                </a:solidFill>
              </a:rPr>
              <a:t> &lt; 5 ppb, c</a:t>
            </a:r>
            <a:r>
              <a:rPr lang="en-US" sz="1600" baseline="-25000">
                <a:solidFill>
                  <a:srgbClr val="0000FF"/>
                </a:solidFill>
              </a:rPr>
              <a:t>H2O</a:t>
            </a:r>
            <a:r>
              <a:rPr lang="en-US" sz="1600">
                <a:solidFill>
                  <a:srgbClr val="0000FF"/>
                </a:solidFill>
              </a:rPr>
              <a:t> &lt;10 ppb</a:t>
            </a:r>
          </a:p>
          <a:p>
            <a:pPr algn="l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Monotype Sorts" charset="2"/>
              <a:buNone/>
            </a:pPr>
            <a:r>
              <a:rPr lang="en-US" sz="1600">
                <a:solidFill>
                  <a:srgbClr val="0000FF"/>
                </a:solidFill>
              </a:rPr>
              <a:t/>
            </a:r>
            <a:br>
              <a:rPr lang="en-US" sz="1600">
                <a:solidFill>
                  <a:srgbClr val="0000FF"/>
                </a:solidFill>
              </a:rPr>
            </a:br>
            <a:r>
              <a:rPr lang="en-US" sz="1600"/>
              <a:t>CRDF support</a:t>
            </a:r>
          </a:p>
        </p:txBody>
      </p:sp>
      <p:sp>
        <p:nvSpPr>
          <p:cNvPr id="997384" name="Rectangle 8"/>
          <p:cNvSpPr>
            <a:spLocks noChangeArrowheads="1"/>
          </p:cNvSpPr>
          <p:nvPr/>
        </p:nvSpPr>
        <p:spPr bwMode="auto">
          <a:xfrm>
            <a:off x="57150" y="2743200"/>
            <a:ext cx="4289425" cy="40767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Monotype Sorts" charset="2"/>
              <a:buNone/>
            </a:pPr>
            <a:r>
              <a:rPr lang="en-US" sz="2000">
                <a:solidFill>
                  <a:srgbClr val="0000FF"/>
                </a:solidFill>
              </a:rPr>
              <a:t>Diagnostic in TPC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54000" y="3200400"/>
            <a:ext cx="3567113" cy="3454400"/>
            <a:chOff x="98" y="1640"/>
            <a:chExt cx="2440" cy="2548"/>
          </a:xfrm>
        </p:grpSpPr>
        <p:graphicFrame>
          <p:nvGraphicFramePr>
            <p:cNvPr id="997386" name="Object 10"/>
            <p:cNvGraphicFramePr>
              <a:graphicFrameLocks noChangeAspect="1"/>
            </p:cNvGraphicFramePr>
            <p:nvPr/>
          </p:nvGraphicFramePr>
          <p:xfrm>
            <a:off x="340" y="1640"/>
            <a:ext cx="2090" cy="2548"/>
          </p:xfrm>
          <a:graphic>
            <a:graphicData uri="http://schemas.openxmlformats.org/presentationml/2006/ole">
              <p:oleObj spid="_x0000_s107522" name="Acrobat Document" r:id="rId5" imgW="5401429" imgH="6601746" progId="AcroExch.Document.7">
                <p:embed/>
              </p:oleObj>
            </a:graphicData>
          </a:graphic>
        </p:graphicFrame>
        <p:sp>
          <p:nvSpPr>
            <p:cNvPr id="997387" name="Line 11"/>
            <p:cNvSpPr>
              <a:spLocks noChangeShapeType="1"/>
            </p:cNvSpPr>
            <p:nvPr/>
          </p:nvSpPr>
          <p:spPr bwMode="auto">
            <a:xfrm flipH="1">
              <a:off x="1422" y="2868"/>
              <a:ext cx="276" cy="252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7388" name="Text Box 12" descr="Light upward diagonal"/>
            <p:cNvSpPr txBox="1">
              <a:spLocks noChangeArrowheads="1"/>
            </p:cNvSpPr>
            <p:nvPr/>
          </p:nvSpPr>
          <p:spPr bwMode="auto">
            <a:xfrm>
              <a:off x="1308" y="2658"/>
              <a:ext cx="1081" cy="27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ea typeface="Arial" charset="0"/>
                  <a:cs typeface="Arial" charset="0"/>
                </a:rPr>
                <a:t>Imp. Capture</a:t>
              </a:r>
            </a:p>
          </p:txBody>
        </p:sp>
        <p:sp>
          <p:nvSpPr>
            <p:cNvPr id="997389" name="Line 13"/>
            <p:cNvSpPr>
              <a:spLocks noChangeShapeType="1"/>
            </p:cNvSpPr>
            <p:nvPr/>
          </p:nvSpPr>
          <p:spPr bwMode="auto">
            <a:xfrm flipV="1">
              <a:off x="318" y="1860"/>
              <a:ext cx="0" cy="59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7390" name="Text Box 14" descr="Light upward diagonal"/>
            <p:cNvSpPr txBox="1">
              <a:spLocks noChangeArrowheads="1"/>
            </p:cNvSpPr>
            <p:nvPr/>
          </p:nvSpPr>
          <p:spPr bwMode="auto">
            <a:xfrm>
              <a:off x="98" y="1799"/>
              <a:ext cx="212" cy="27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ea typeface="Arial" charset="0"/>
                  <a:cs typeface="Arial" charset="0"/>
                </a:rPr>
                <a:t>x</a:t>
              </a:r>
            </a:p>
          </p:txBody>
        </p:sp>
        <p:sp>
          <p:nvSpPr>
            <p:cNvPr id="997391" name="Line 15"/>
            <p:cNvSpPr>
              <a:spLocks noChangeShapeType="1"/>
            </p:cNvSpPr>
            <p:nvPr/>
          </p:nvSpPr>
          <p:spPr bwMode="auto">
            <a:xfrm flipV="1">
              <a:off x="312" y="2658"/>
              <a:ext cx="0" cy="11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7392" name="Text Box 16" descr="Light upward diagonal"/>
            <p:cNvSpPr txBox="1">
              <a:spLocks noChangeArrowheads="1"/>
            </p:cNvSpPr>
            <p:nvPr/>
          </p:nvSpPr>
          <p:spPr bwMode="auto">
            <a:xfrm>
              <a:off x="103" y="2579"/>
              <a:ext cx="204" cy="27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ea typeface="Arial" charset="0"/>
                  <a:cs typeface="Arial" charset="0"/>
                </a:rPr>
                <a:t>z</a:t>
              </a:r>
            </a:p>
          </p:txBody>
        </p:sp>
        <p:sp>
          <p:nvSpPr>
            <p:cNvPr id="997393" name="Line 17"/>
            <p:cNvSpPr>
              <a:spLocks noChangeShapeType="1"/>
            </p:cNvSpPr>
            <p:nvPr/>
          </p:nvSpPr>
          <p:spPr bwMode="auto">
            <a:xfrm flipV="1">
              <a:off x="384" y="2514"/>
              <a:ext cx="19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7394" name="Text Box 18" descr="Light upward diagonal"/>
            <p:cNvSpPr txBox="1">
              <a:spLocks noChangeArrowheads="1"/>
            </p:cNvSpPr>
            <p:nvPr/>
          </p:nvSpPr>
          <p:spPr bwMode="auto">
            <a:xfrm>
              <a:off x="2359" y="2387"/>
              <a:ext cx="179" cy="27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ea typeface="Arial" charset="0"/>
                  <a:cs typeface="Arial" charset="0"/>
                </a:rPr>
                <a:t>t</a:t>
              </a:r>
            </a:p>
          </p:txBody>
        </p:sp>
        <p:sp>
          <p:nvSpPr>
            <p:cNvPr id="997395" name="Line 19"/>
            <p:cNvSpPr>
              <a:spLocks noChangeShapeType="1"/>
            </p:cNvSpPr>
            <p:nvPr/>
          </p:nvSpPr>
          <p:spPr bwMode="auto">
            <a:xfrm flipH="1" flipV="1">
              <a:off x="1398" y="2244"/>
              <a:ext cx="288" cy="438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997396" name="Picture 20" descr="2007-06-09_16-39-56-89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7800" y="1600200"/>
            <a:ext cx="3200400" cy="25415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997397" name="Picture 21" descr="2007-06-09_16-42-48-96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6800" y="3949700"/>
            <a:ext cx="3581400" cy="26828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997398" name="Freeform 22" descr="Light upward diagonal"/>
          <p:cNvSpPr>
            <a:spLocks/>
          </p:cNvSpPr>
          <p:nvPr/>
        </p:nvSpPr>
        <p:spPr bwMode="auto">
          <a:xfrm rot="10800000" flipV="1">
            <a:off x="2286000" y="2286000"/>
            <a:ext cx="5410200" cy="1600200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525" y="137"/>
              </a:cxn>
              <a:cxn ang="0">
                <a:pos x="984" y="837"/>
              </a:cxn>
            </a:cxnLst>
            <a:rect l="0" t="0" r="r" b="b"/>
            <a:pathLst>
              <a:path w="984" h="837">
                <a:moveTo>
                  <a:pt x="0" y="13"/>
                </a:moveTo>
                <a:cubicBezTo>
                  <a:pt x="180" y="6"/>
                  <a:pt x="361" y="0"/>
                  <a:pt x="525" y="137"/>
                </a:cubicBezTo>
                <a:cubicBezTo>
                  <a:pt x="689" y="274"/>
                  <a:pt x="907" y="720"/>
                  <a:pt x="984" y="837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9738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97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97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97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97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97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7381" grpId="0" build="p" animBg="1"/>
      <p:bldP spid="997381" grpId="1" build="p" animBg="1"/>
      <p:bldP spid="997384" grpId="0" animBg="1"/>
      <p:bldP spid="99739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0" y="13652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de-CH" sz="2800" b="1">
                <a:solidFill>
                  <a:srgbClr val="0033CC"/>
                </a:solidFill>
                <a:latin typeface="Comic Sans MS" charset="0"/>
              </a:rPr>
              <a:t>Argon doped run for</a:t>
            </a:r>
            <a:r>
              <a:rPr lang="de-CH"/>
              <a:t> </a:t>
            </a:r>
            <a:r>
              <a:rPr lang="el-GR" sz="2800" b="1">
                <a:solidFill>
                  <a:srgbClr val="0033CC"/>
                </a:solidFill>
                <a:latin typeface="Comic Sans MS" charset="0"/>
              </a:rPr>
              <a:t>Λ</a:t>
            </a:r>
            <a:r>
              <a:rPr lang="en-US" sz="2800" b="1" baseline="-12000">
                <a:solidFill>
                  <a:srgbClr val="0033CC"/>
                </a:solidFill>
                <a:latin typeface="Comic Sans MS" charset="0"/>
              </a:rPr>
              <a:t>pp</a:t>
            </a:r>
            <a:r>
              <a:rPr lang="el-GR" sz="2800" b="1" baseline="-12000">
                <a:solidFill>
                  <a:srgbClr val="0033CC"/>
                </a:solidFill>
                <a:latin typeface="Comic Sans MS" charset="0"/>
              </a:rPr>
              <a:t>μ</a:t>
            </a:r>
            <a:r>
              <a:rPr lang="de-CH"/>
              <a:t> </a:t>
            </a:r>
            <a:r>
              <a:rPr lang="de-CH" sz="2800" b="1">
                <a:solidFill>
                  <a:srgbClr val="0033CC"/>
                </a:solidFill>
                <a:latin typeface="Comic Sans MS" charset="0"/>
              </a:rPr>
              <a:t>measurement</a:t>
            </a:r>
            <a:endParaRPr lang="el-GR" sz="2800" b="1">
              <a:solidFill>
                <a:srgbClr val="0033CC"/>
              </a:solidFill>
              <a:latin typeface="Comic Sans MS" charset="0"/>
            </a:endParaRPr>
          </a:p>
        </p:txBody>
      </p:sp>
      <p:pic>
        <p:nvPicPr>
          <p:cNvPr id="93189" name="Picture 5" descr="latex-image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6613"/>
            <a:ext cx="4572000" cy="3297237"/>
          </a:xfrm>
          <a:prstGeom prst="rect">
            <a:avLst/>
          </a:prstGeom>
          <a:noFill/>
        </p:spPr>
      </p:pic>
      <p:pic>
        <p:nvPicPr>
          <p:cNvPr id="93190" name="Picture 6" descr="ArElectronInf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37063"/>
            <a:ext cx="2735263" cy="1854200"/>
          </a:xfrm>
          <a:prstGeom prst="rect">
            <a:avLst/>
          </a:prstGeom>
          <a:noFill/>
        </p:spPr>
      </p:pic>
      <p:pic>
        <p:nvPicPr>
          <p:cNvPr id="93191" name="Picture 7" descr="ArNeutronInf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4437063"/>
            <a:ext cx="3025775" cy="1812925"/>
          </a:xfrm>
          <a:prstGeom prst="rect">
            <a:avLst/>
          </a:prstGeom>
          <a:noFill/>
        </p:spPr>
      </p:pic>
      <p:pic>
        <p:nvPicPr>
          <p:cNvPr id="93192" name="Picture 8" descr="ArCaptureInf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4437063"/>
            <a:ext cx="2843212" cy="1927225"/>
          </a:xfrm>
          <a:prstGeom prst="rect">
            <a:avLst/>
          </a:prstGeom>
          <a:noFill/>
        </p:spPr>
      </p:pic>
      <p:sp>
        <p:nvSpPr>
          <p:cNvPr id="93193" name="Text Box 9"/>
          <p:cNvSpPr txBox="1">
            <a:spLocks noChangeArrowheads="1"/>
          </p:cNvSpPr>
          <p:nvPr/>
        </p:nvSpPr>
        <p:spPr bwMode="auto">
          <a:xfrm>
            <a:off x="0" y="640080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CH" b="1">
                <a:solidFill>
                  <a:srgbClr val="0033CC"/>
                </a:solidFill>
                <a:latin typeface="Comic Sans MS" charset="0"/>
              </a:rPr>
              <a:t>e</a:t>
            </a:r>
            <a:r>
              <a:rPr lang="de-CH" b="1" baseline="30000">
                <a:solidFill>
                  <a:srgbClr val="0033CC"/>
                </a:solidFill>
                <a:latin typeface="Comic Sans MS" charset="0"/>
              </a:rPr>
              <a:t>-</a:t>
            </a:r>
            <a:r>
              <a:rPr lang="de-CH" b="1">
                <a:solidFill>
                  <a:srgbClr val="0033CC"/>
                </a:solidFill>
                <a:latin typeface="Comic Sans MS" charset="0"/>
              </a:rPr>
              <a:t> time spectrum</a:t>
            </a:r>
            <a:r>
              <a:rPr lang="de-CH" b="1">
                <a:solidFill>
                  <a:srgbClr val="0033CC"/>
                </a:solidFill>
                <a:latin typeface="Comic Sans MS" charset="0"/>
                <a:sym typeface="Wingdings" charset="2"/>
              </a:rPr>
              <a:t> </a:t>
            </a:r>
            <a:r>
              <a:rPr lang="de-CH" b="1">
                <a:solidFill>
                  <a:srgbClr val="0033CC"/>
                </a:solidFill>
                <a:latin typeface="Comic Sans MS" charset="0"/>
              </a:rPr>
              <a:t>yields </a:t>
            </a:r>
            <a:r>
              <a:rPr lang="el-GR" b="1">
                <a:solidFill>
                  <a:srgbClr val="0033CC"/>
                </a:solidFill>
                <a:latin typeface="Times New Roman" charset="0"/>
                <a:sym typeface="Wingdings" charset="2"/>
              </a:rPr>
              <a:t>λ</a:t>
            </a:r>
            <a:r>
              <a:rPr lang="de-CH" b="1" baseline="-16000">
                <a:solidFill>
                  <a:srgbClr val="0033CC"/>
                </a:solidFill>
                <a:latin typeface="Comic Sans MS" charset="0"/>
                <a:sym typeface="Wingdings" charset="2"/>
              </a:rPr>
              <a:t>e</a:t>
            </a:r>
            <a:r>
              <a:rPr lang="de-CH" b="1">
                <a:solidFill>
                  <a:srgbClr val="0033CC"/>
                </a:solidFill>
                <a:latin typeface="Comic Sans MS" charset="0"/>
                <a:sym typeface="Wingdings" charset="2"/>
              </a:rPr>
              <a:t>   neutron time spectrum   Ar capture time spectrum</a:t>
            </a:r>
            <a:endParaRPr lang="el-GR" b="1">
              <a:solidFill>
                <a:srgbClr val="0033CC"/>
              </a:solidFill>
              <a:latin typeface="Comic Sans MS" charset="0"/>
              <a:sym typeface="Wingdings" charset="2"/>
            </a:endParaRPr>
          </a:p>
        </p:txBody>
      </p:sp>
      <p:sp>
        <p:nvSpPr>
          <p:cNvPr id="93194" name="Text Box 10"/>
          <p:cNvSpPr txBox="1">
            <a:spLocks noChangeArrowheads="1"/>
          </p:cNvSpPr>
          <p:nvPr/>
        </p:nvSpPr>
        <p:spPr bwMode="auto">
          <a:xfrm>
            <a:off x="4067175" y="692150"/>
            <a:ext cx="5076825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CH" b="1">
                <a:solidFill>
                  <a:srgbClr val="0033CC"/>
                </a:solidFill>
                <a:latin typeface="Comic Sans MS" charset="0"/>
              </a:rPr>
              <a:t>- protium run with 20 ppm Argon doping</a:t>
            </a:r>
          </a:p>
          <a:p>
            <a:r>
              <a:rPr lang="de-CH" b="1">
                <a:solidFill>
                  <a:srgbClr val="0033CC"/>
                </a:solidFill>
                <a:latin typeface="Comic Sans MS" charset="0"/>
              </a:rPr>
              <a:t>- electron spectrum </a:t>
            </a:r>
            <a:r>
              <a:rPr lang="de-CH" b="1">
                <a:solidFill>
                  <a:srgbClr val="0033CC"/>
                </a:solidFill>
                <a:latin typeface="Comic Sans MS" charset="0"/>
                <a:sym typeface="Wingdings" charset="2"/>
              </a:rPr>
              <a:t>5.5*10</a:t>
            </a:r>
            <a:r>
              <a:rPr lang="de-CH" b="1" baseline="44000">
                <a:solidFill>
                  <a:srgbClr val="0033CC"/>
                </a:solidFill>
                <a:latin typeface="Comic Sans MS" charset="0"/>
                <a:sym typeface="Wingdings" charset="2"/>
              </a:rPr>
              <a:t>8</a:t>
            </a:r>
            <a:r>
              <a:rPr lang="de-CH" b="1">
                <a:solidFill>
                  <a:srgbClr val="0033CC"/>
                </a:solidFill>
                <a:latin typeface="Comic Sans MS" charset="0"/>
                <a:sym typeface="Wingdings" charset="2"/>
              </a:rPr>
              <a:t> events</a:t>
            </a:r>
          </a:p>
          <a:p>
            <a:r>
              <a:rPr lang="de-CH" b="1">
                <a:solidFill>
                  <a:srgbClr val="0033CC"/>
                </a:solidFill>
                <a:latin typeface="Comic Sans MS" charset="0"/>
                <a:sym typeface="Wingdings" charset="2"/>
              </a:rPr>
              <a:t>- neutrons from </a:t>
            </a:r>
            <a:r>
              <a:rPr lang="el-GR" b="1">
                <a:solidFill>
                  <a:srgbClr val="0033CC"/>
                </a:solidFill>
                <a:latin typeface="Comic Sans MS" charset="0"/>
              </a:rPr>
              <a:t>μ</a:t>
            </a:r>
            <a:r>
              <a:rPr lang="de-CH" b="1">
                <a:solidFill>
                  <a:srgbClr val="0033CC"/>
                </a:solidFill>
                <a:latin typeface="Comic Sans MS" charset="0"/>
              </a:rPr>
              <a:t>Ar capture 3*10</a:t>
            </a:r>
            <a:r>
              <a:rPr lang="de-CH" b="1" baseline="40000">
                <a:solidFill>
                  <a:srgbClr val="0033CC"/>
                </a:solidFill>
                <a:latin typeface="Comic Sans MS" charset="0"/>
              </a:rPr>
              <a:t>5</a:t>
            </a:r>
            <a:r>
              <a:rPr lang="de-CH" b="1">
                <a:solidFill>
                  <a:srgbClr val="0033CC"/>
                </a:solidFill>
                <a:latin typeface="Comic Sans MS" charset="0"/>
              </a:rPr>
              <a:t> events</a:t>
            </a:r>
          </a:p>
          <a:p>
            <a:r>
              <a:rPr lang="de-CH" b="1">
                <a:solidFill>
                  <a:srgbClr val="0033CC"/>
                </a:solidFill>
                <a:latin typeface="Comic Sans MS" charset="0"/>
              </a:rPr>
              <a:t>- tpc data </a:t>
            </a:r>
            <a:r>
              <a:rPr lang="de-CH" b="1">
                <a:solidFill>
                  <a:srgbClr val="0033CC"/>
                </a:solidFill>
                <a:latin typeface="Comic Sans MS" charset="0"/>
                <a:sym typeface="Wingdings" charset="2"/>
              </a:rPr>
              <a:t>from </a:t>
            </a:r>
            <a:r>
              <a:rPr lang="el-GR" b="1">
                <a:solidFill>
                  <a:srgbClr val="0033CC"/>
                </a:solidFill>
                <a:latin typeface="Comic Sans MS" charset="0"/>
              </a:rPr>
              <a:t>μ</a:t>
            </a:r>
            <a:r>
              <a:rPr lang="de-CH" b="1">
                <a:solidFill>
                  <a:srgbClr val="0033CC"/>
                </a:solidFill>
                <a:latin typeface="Comic Sans MS" charset="0"/>
              </a:rPr>
              <a:t>-Ar capture 4*10</a:t>
            </a:r>
            <a:r>
              <a:rPr lang="de-CH" b="1" baseline="42000">
                <a:solidFill>
                  <a:srgbClr val="0033CC"/>
                </a:solidFill>
                <a:latin typeface="Comic Sans MS" charset="0"/>
              </a:rPr>
              <a:t>6</a:t>
            </a:r>
            <a:r>
              <a:rPr lang="de-CH" b="1">
                <a:solidFill>
                  <a:srgbClr val="0033CC"/>
                </a:solidFill>
                <a:latin typeface="Comic Sans MS" charset="0"/>
              </a:rPr>
              <a:t> evts</a:t>
            </a:r>
          </a:p>
          <a:p>
            <a:endParaRPr lang="de-CH" sz="800" b="1">
              <a:solidFill>
                <a:srgbClr val="0033CC"/>
              </a:solidFill>
              <a:latin typeface="Comic Sans MS" charset="0"/>
            </a:endParaRPr>
          </a:p>
          <a:p>
            <a:r>
              <a:rPr lang="de-CH" b="1">
                <a:solidFill>
                  <a:srgbClr val="FF0000"/>
                </a:solidFill>
                <a:latin typeface="Comic Sans MS" charset="0"/>
              </a:rPr>
              <a:t>combined analysis of time spectra yields</a:t>
            </a:r>
          </a:p>
          <a:p>
            <a:endParaRPr lang="de-CH" sz="800" b="1">
              <a:solidFill>
                <a:srgbClr val="FF0000"/>
              </a:solidFill>
              <a:latin typeface="Comic Sans MS" charset="0"/>
            </a:endParaRPr>
          </a:p>
          <a:p>
            <a:r>
              <a:rPr lang="el-GR" b="1">
                <a:solidFill>
                  <a:srgbClr val="0033CC"/>
                </a:solidFill>
                <a:latin typeface="Times New Roman" charset="0"/>
                <a:sym typeface="Wingdings" charset="2"/>
              </a:rPr>
              <a:t>λ</a:t>
            </a:r>
            <a:r>
              <a:rPr lang="de-CH" b="1" baseline="50000">
                <a:solidFill>
                  <a:srgbClr val="0033CC"/>
                </a:solidFill>
                <a:latin typeface="Comic Sans MS" charset="0"/>
                <a:sym typeface="Wingdings" charset="2"/>
              </a:rPr>
              <a:t>capt</a:t>
            </a:r>
            <a:r>
              <a:rPr lang="de-CH" b="1" baseline="-16000">
                <a:solidFill>
                  <a:srgbClr val="0033CC"/>
                </a:solidFill>
                <a:latin typeface="Comic Sans MS" charset="0"/>
                <a:sym typeface="Wingdings" charset="2"/>
              </a:rPr>
              <a:t>Ar</a:t>
            </a:r>
            <a:r>
              <a:rPr lang="de-CH" b="1">
                <a:solidFill>
                  <a:srgbClr val="0033CC"/>
                </a:solidFill>
                <a:latin typeface="Comic Sans MS" charset="0"/>
                <a:sym typeface="Wingdings" charset="2"/>
              </a:rPr>
              <a:t> , </a:t>
            </a:r>
            <a:r>
              <a:rPr lang="el-GR" b="1">
                <a:solidFill>
                  <a:srgbClr val="0033CC"/>
                </a:solidFill>
                <a:latin typeface="Times New Roman" charset="0"/>
                <a:sym typeface="Wingdings" charset="2"/>
              </a:rPr>
              <a:t>λ</a:t>
            </a:r>
            <a:r>
              <a:rPr lang="de-CH" b="1" baseline="46000">
                <a:solidFill>
                  <a:srgbClr val="0033CC"/>
                </a:solidFill>
                <a:latin typeface="Comic Sans MS" charset="0"/>
                <a:sym typeface="Wingdings" charset="2"/>
              </a:rPr>
              <a:t>transfer</a:t>
            </a:r>
            <a:r>
              <a:rPr lang="de-CH" b="1" baseline="-16000">
                <a:solidFill>
                  <a:srgbClr val="0033CC"/>
                </a:solidFill>
                <a:latin typeface="Comic Sans MS" charset="0"/>
              </a:rPr>
              <a:t>p</a:t>
            </a:r>
            <a:r>
              <a:rPr lang="de-CH" b="1" baseline="-16000">
                <a:solidFill>
                  <a:srgbClr val="0033CC"/>
                </a:solidFill>
                <a:latin typeface="Comic Sans MS" charset="0"/>
                <a:sym typeface="Wingdings" charset="2"/>
              </a:rPr>
              <a:t>Ar</a:t>
            </a:r>
            <a:r>
              <a:rPr lang="de-CH" b="1">
                <a:solidFill>
                  <a:srgbClr val="0033CC"/>
                </a:solidFill>
                <a:latin typeface="Comic Sans MS" charset="0"/>
                <a:sym typeface="Wingdings" charset="2"/>
              </a:rPr>
              <a:t> ,   </a:t>
            </a:r>
            <a:r>
              <a:rPr lang="el-GR" sz="2400" b="1">
                <a:solidFill>
                  <a:srgbClr val="FF0000"/>
                </a:solidFill>
                <a:latin typeface="Times New Roman" charset="0"/>
                <a:sym typeface="Wingdings" charset="2"/>
              </a:rPr>
              <a:t>λ</a:t>
            </a:r>
            <a:r>
              <a:rPr lang="de-CH" sz="2400" b="1" baseline="-16000">
                <a:solidFill>
                  <a:srgbClr val="FF0000"/>
                </a:solidFill>
                <a:latin typeface="Comic Sans MS" charset="0"/>
                <a:sym typeface="Wingdings" charset="2"/>
              </a:rPr>
              <a:t>pp</a:t>
            </a:r>
            <a:r>
              <a:rPr lang="el-GR" sz="2400" b="1" baseline="-16000">
                <a:solidFill>
                  <a:srgbClr val="FF0000"/>
                </a:solidFill>
              </a:rPr>
              <a:t>μ</a:t>
            </a:r>
            <a:r>
              <a:rPr lang="de-CH" sz="2400" b="1">
                <a:solidFill>
                  <a:srgbClr val="FF0000"/>
                </a:solidFill>
                <a:latin typeface="Comic Sans MS" charset="0"/>
                <a:sym typeface="Wingdings" charset="2"/>
              </a:rPr>
              <a:t> to ~2%</a:t>
            </a:r>
          </a:p>
          <a:p>
            <a:endParaRPr lang="de-CH" sz="800" b="1">
              <a:solidFill>
                <a:srgbClr val="FF0000"/>
              </a:solidFill>
              <a:latin typeface="Comic Sans MS" charset="0"/>
              <a:sym typeface="Wingdings" charset="2"/>
            </a:endParaRPr>
          </a:p>
          <a:p>
            <a:pPr algn="ctr"/>
            <a:r>
              <a:rPr lang="de-CH" b="1">
                <a:solidFill>
                  <a:srgbClr val="FF0000"/>
                </a:solidFill>
                <a:latin typeface="Comic Sans MS" charset="0"/>
                <a:sym typeface="Wingdings" charset="2"/>
              </a:rPr>
              <a:t>reduces error of </a:t>
            </a:r>
            <a:r>
              <a:rPr lang="el-GR" b="1">
                <a:solidFill>
                  <a:srgbClr val="FF0000"/>
                </a:solidFill>
                <a:latin typeface="Comic Sans MS" charset="0"/>
                <a:sym typeface="Wingdings" charset="2"/>
              </a:rPr>
              <a:t>Λ</a:t>
            </a:r>
            <a:r>
              <a:rPr lang="de-CH" b="1" baseline="-16000">
                <a:solidFill>
                  <a:srgbClr val="FF0000"/>
                </a:solidFill>
                <a:latin typeface="Comic Sans MS" charset="0"/>
                <a:sym typeface="Wingdings" charset="2"/>
              </a:rPr>
              <a:t>S</a:t>
            </a:r>
            <a:r>
              <a:rPr lang="de-CH" b="1">
                <a:solidFill>
                  <a:srgbClr val="FF0000"/>
                </a:solidFill>
                <a:latin typeface="Comic Sans MS" charset="0"/>
                <a:sym typeface="Wingdings" charset="2"/>
              </a:rPr>
              <a:t> to 0.5 s</a:t>
            </a:r>
            <a:r>
              <a:rPr lang="de-CH" b="1" baseline="46000">
                <a:solidFill>
                  <a:srgbClr val="FF0000"/>
                </a:solidFill>
                <a:latin typeface="Comic Sans MS" charset="0"/>
                <a:sym typeface="Wingdings" charset="2"/>
              </a:rPr>
              <a:t>-1</a:t>
            </a:r>
            <a:r>
              <a:rPr lang="de-CH" b="1">
                <a:solidFill>
                  <a:srgbClr val="FF0000"/>
                </a:solidFill>
                <a:latin typeface="Comic Sans MS" charset="0"/>
                <a:sym typeface="Wingdings" charset="2"/>
              </a:rPr>
              <a:t> !</a:t>
            </a:r>
          </a:p>
          <a:p>
            <a:pPr algn="ctr"/>
            <a:endParaRPr lang="de-CH" sz="800" b="1">
              <a:solidFill>
                <a:srgbClr val="FF0000"/>
              </a:solidFill>
              <a:latin typeface="Comic Sans MS" charset="0"/>
              <a:sym typeface="Wingdings" charset="2"/>
            </a:endParaRPr>
          </a:p>
          <a:p>
            <a:pPr algn="ctr"/>
            <a:r>
              <a:rPr lang="de-CH" b="1">
                <a:solidFill>
                  <a:srgbClr val="0033CC"/>
                </a:solidFill>
                <a:latin typeface="Comic Sans MS" charset="0"/>
                <a:sym typeface="Wingdings" charset="2"/>
              </a:rPr>
              <a:t>(analysis in progress at Urbana)</a:t>
            </a:r>
            <a:endParaRPr lang="el-GR" b="1">
              <a:solidFill>
                <a:srgbClr val="0033CC"/>
              </a:solidFill>
              <a:latin typeface="Comic Sans MS" charset="0"/>
              <a:sym typeface="Wingdings" charset="2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15FC6-578C-DC42-81BB-35B20BDAA572}" type="slidenum">
              <a:rPr lang="en-US"/>
              <a:pPr/>
              <a:t>37</a:t>
            </a:fld>
            <a:endParaRPr lang="en-US"/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5027613" y="4681538"/>
            <a:ext cx="3670300" cy="1868487"/>
            <a:chOff x="3167" y="2949"/>
            <a:chExt cx="2312" cy="1177"/>
          </a:xfrm>
        </p:grpSpPr>
        <p:sp>
          <p:nvSpPr>
            <p:cNvPr id="87075" name="Text Box 35"/>
            <p:cNvSpPr txBox="1">
              <a:spLocks noChangeArrowheads="1"/>
            </p:cNvSpPr>
            <p:nvPr/>
          </p:nvSpPr>
          <p:spPr bwMode="auto">
            <a:xfrm>
              <a:off x="3792" y="3072"/>
              <a:ext cx="16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b="1">
                  <a:solidFill>
                    <a:srgbClr val="2A6C00"/>
                  </a:solidFill>
                </a:rPr>
                <a:t>slope = </a:t>
              </a:r>
              <a:r>
                <a:rPr lang="en-US" b="1">
                  <a:solidFill>
                    <a:srgbClr val="2A6C00"/>
                  </a:solidFill>
                  <a:latin typeface="Symbol" charset="2"/>
                </a:rPr>
                <a:t>l</a:t>
              </a:r>
              <a:r>
                <a:rPr lang="en-US" b="1" baseline="-25000">
                  <a:solidFill>
                    <a:srgbClr val="2A6C00"/>
                  </a:solidFill>
                  <a:latin typeface="Symbol" charset="2"/>
                </a:rPr>
                <a:t></a:t>
              </a:r>
              <a:r>
                <a:rPr lang="en-US" b="1" baseline="30000">
                  <a:solidFill>
                    <a:srgbClr val="2A6C00"/>
                  </a:solidFill>
                  <a:latin typeface="Symbol" charset="2"/>
                </a:rPr>
                <a:t></a:t>
              </a:r>
              <a:r>
                <a:rPr lang="en-US" b="1">
                  <a:solidFill>
                    <a:srgbClr val="2A6C00"/>
                  </a:solidFill>
                  <a:latin typeface="Symbol" charset="2"/>
                </a:rPr>
                <a:t> </a:t>
              </a:r>
              <a:r>
                <a:rPr lang="en-US" b="1">
                  <a:solidFill>
                    <a:srgbClr val="2A6C00"/>
                  </a:solidFill>
                  <a:ea typeface="Arial" charset="0"/>
                  <a:cs typeface="Arial" charset="0"/>
                </a:rPr>
                <a:t>≡</a:t>
              </a:r>
              <a:r>
                <a:rPr lang="en-US" b="1">
                  <a:solidFill>
                    <a:srgbClr val="2A6C00"/>
                  </a:solidFill>
                </a:rPr>
                <a:t> 1/</a:t>
              </a:r>
              <a:r>
                <a:rPr lang="en-US" b="1">
                  <a:solidFill>
                    <a:srgbClr val="2A6C00"/>
                  </a:solidFill>
                  <a:latin typeface="Symbol" charset="2"/>
                </a:rPr>
                <a:t>t</a:t>
              </a:r>
              <a:r>
                <a:rPr lang="en-US" b="1" baseline="-25000">
                  <a:solidFill>
                    <a:srgbClr val="2A6C00"/>
                  </a:solidFill>
                  <a:latin typeface="Symbol" charset="2"/>
                </a:rPr>
                <a:t></a:t>
              </a:r>
              <a:r>
                <a:rPr lang="en-US" b="1" baseline="30000">
                  <a:solidFill>
                    <a:srgbClr val="2A6C00"/>
                  </a:solidFill>
                  <a:latin typeface="Symbol" charset="2"/>
                </a:rPr>
                <a:t></a:t>
              </a:r>
              <a:endParaRPr lang="en-US" b="1">
                <a:solidFill>
                  <a:srgbClr val="2A6C00"/>
                </a:solidFill>
                <a:latin typeface="Symbol" charset="2"/>
              </a:endParaRPr>
            </a:p>
          </p:txBody>
        </p:sp>
        <p:grpSp>
          <p:nvGrpSpPr>
            <p:cNvPr id="3" name="Group 47"/>
            <p:cNvGrpSpPr>
              <a:grpSpLocks/>
            </p:cNvGrpSpPr>
            <p:nvPr/>
          </p:nvGrpSpPr>
          <p:grpSpPr bwMode="auto">
            <a:xfrm>
              <a:off x="3167" y="2949"/>
              <a:ext cx="1644" cy="1177"/>
              <a:chOff x="3440" y="3139"/>
              <a:chExt cx="1381" cy="994"/>
            </a:xfrm>
          </p:grpSpPr>
          <p:sp>
            <p:nvSpPr>
              <p:cNvPr id="87074" name="Line 34"/>
              <p:cNvSpPr>
                <a:spLocks noChangeShapeType="1"/>
              </p:cNvSpPr>
              <p:nvPr/>
            </p:nvSpPr>
            <p:spPr bwMode="auto">
              <a:xfrm>
                <a:off x="3743" y="3264"/>
                <a:ext cx="865" cy="672"/>
              </a:xfrm>
              <a:prstGeom prst="line">
                <a:avLst/>
              </a:prstGeom>
              <a:noFill/>
              <a:ln w="19050">
                <a:solidFill>
                  <a:srgbClr val="2A6C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70" name="Line 30"/>
              <p:cNvSpPr>
                <a:spLocks noChangeShapeType="1"/>
              </p:cNvSpPr>
              <p:nvPr/>
            </p:nvSpPr>
            <p:spPr bwMode="auto">
              <a:xfrm>
                <a:off x="3743" y="3936"/>
                <a:ext cx="105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71" name="Line 31"/>
              <p:cNvSpPr>
                <a:spLocks noChangeShapeType="1"/>
              </p:cNvSpPr>
              <p:nvPr/>
            </p:nvSpPr>
            <p:spPr bwMode="auto">
              <a:xfrm flipV="1">
                <a:off x="3743" y="3168"/>
                <a:ext cx="0" cy="7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72" name="Text Box 32"/>
              <p:cNvSpPr txBox="1">
                <a:spLocks noChangeArrowheads="1"/>
              </p:cNvSpPr>
              <p:nvPr/>
            </p:nvSpPr>
            <p:spPr bwMode="auto">
              <a:xfrm>
                <a:off x="4559" y="3922"/>
                <a:ext cx="262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2000" b="1">
                    <a:solidFill>
                      <a:srgbClr val="2A6C00"/>
                    </a:solidFill>
                    <a:latin typeface="Symbol" charset="2"/>
                  </a:rPr>
                  <a:t>D</a:t>
                </a:r>
                <a:r>
                  <a:rPr lang="en-US" sz="2000" b="1">
                    <a:solidFill>
                      <a:srgbClr val="2A6C00"/>
                    </a:solidFill>
                  </a:rPr>
                  <a:t>T</a:t>
                </a:r>
                <a:endParaRPr lang="en-US" sz="2000" b="1">
                  <a:solidFill>
                    <a:srgbClr val="008000"/>
                  </a:solidFill>
                </a:endParaRPr>
              </a:p>
            </p:txBody>
          </p:sp>
          <p:sp>
            <p:nvSpPr>
              <p:cNvPr id="87073" name="Text Box 33"/>
              <p:cNvSpPr txBox="1">
                <a:spLocks noChangeArrowheads="1"/>
              </p:cNvSpPr>
              <p:nvPr/>
            </p:nvSpPr>
            <p:spPr bwMode="auto">
              <a:xfrm rot="16200000">
                <a:off x="3165" y="3414"/>
                <a:ext cx="759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2000" b="1"/>
                  <a:t>Log N</a:t>
                </a:r>
                <a:r>
                  <a:rPr lang="en-US" sz="2000" b="1" baseline="-25000"/>
                  <a:t>events</a:t>
                </a:r>
              </a:p>
            </p:txBody>
          </p:sp>
        </p:grpSp>
      </p:grp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5638800" y="2286000"/>
            <a:ext cx="3276600" cy="1371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en-US" sz="3200" b="1">
                <a:latin typeface="Symbol" charset="2"/>
              </a:rPr>
              <a:t>m</a:t>
            </a:r>
            <a:r>
              <a:rPr lang="en-US" sz="3200" b="1"/>
              <a:t>Cap Method: Lifetime Technique</a:t>
            </a:r>
            <a:endParaRPr lang="en-US" sz="3200"/>
          </a:p>
        </p:txBody>
      </p:sp>
      <p:sp>
        <p:nvSpPr>
          <p:cNvPr id="87044" name="AutoShape 4"/>
          <p:cNvSpPr>
            <a:spLocks noChangeArrowheads="1"/>
          </p:cNvSpPr>
          <p:nvPr/>
        </p:nvSpPr>
        <p:spPr bwMode="auto">
          <a:xfrm flipH="1">
            <a:off x="1371600" y="1600200"/>
            <a:ext cx="2819400" cy="457200"/>
          </a:xfrm>
          <a:prstGeom prst="parallelogram">
            <a:avLst>
              <a:gd name="adj" fmla="val 154167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45" name="AutoShape 5"/>
          <p:cNvSpPr>
            <a:spLocks noChangeArrowheads="1"/>
          </p:cNvSpPr>
          <p:nvPr/>
        </p:nvSpPr>
        <p:spPr bwMode="auto">
          <a:xfrm rot="16200000">
            <a:off x="2057400" y="1676400"/>
            <a:ext cx="1524000" cy="2590800"/>
          </a:xfrm>
          <a:prstGeom prst="can">
            <a:avLst>
              <a:gd name="adj" fmla="val 42500"/>
            </a:avLst>
          </a:prstGeom>
          <a:solidFill>
            <a:srgbClr val="E39582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/>
          </a:p>
        </p:txBody>
      </p:sp>
      <p:sp>
        <p:nvSpPr>
          <p:cNvPr id="87046" name="AutoShape 6"/>
          <p:cNvSpPr>
            <a:spLocks noChangeArrowheads="1"/>
          </p:cNvSpPr>
          <p:nvPr/>
        </p:nvSpPr>
        <p:spPr bwMode="auto">
          <a:xfrm rot="5400000">
            <a:off x="781050" y="2876550"/>
            <a:ext cx="762000" cy="190500"/>
          </a:xfrm>
          <a:prstGeom prst="parallelogram">
            <a:avLst>
              <a:gd name="adj" fmla="val 100000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533400" y="6858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b="1">
                <a:latin typeface="Symbol" charset="2"/>
              </a:rPr>
              <a:t>m</a:t>
            </a:r>
            <a:r>
              <a:rPr lang="en-US" b="1"/>
              <a:t>Cap measures the lifetime of </a:t>
            </a:r>
            <a:r>
              <a:rPr lang="en-US" b="1">
                <a:latin typeface="Symbol" charset="2"/>
              </a:rPr>
              <a:t>m</a:t>
            </a:r>
            <a:r>
              <a:rPr lang="en-US" b="1" baseline="30000"/>
              <a:t>-</a:t>
            </a:r>
            <a:r>
              <a:rPr lang="en-US" b="1"/>
              <a:t> in 10 bar Hydrogen.</a:t>
            </a:r>
          </a:p>
        </p:txBody>
      </p:sp>
      <p:sp>
        <p:nvSpPr>
          <p:cNvPr id="87048" name="Line 8"/>
          <p:cNvSpPr>
            <a:spLocks noChangeShapeType="1"/>
          </p:cNvSpPr>
          <p:nvPr/>
        </p:nvSpPr>
        <p:spPr bwMode="auto">
          <a:xfrm>
            <a:off x="533400" y="2971800"/>
            <a:ext cx="23622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49" name="Text Box 9"/>
          <p:cNvSpPr txBox="1">
            <a:spLocks noChangeArrowheads="1"/>
          </p:cNvSpPr>
          <p:nvPr/>
        </p:nvSpPr>
        <p:spPr bwMode="auto">
          <a:xfrm>
            <a:off x="152400" y="2743200"/>
            <a:ext cx="366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b="1">
                <a:latin typeface="Symbol" charset="2"/>
              </a:rPr>
              <a:t>m</a:t>
            </a:r>
            <a:r>
              <a:rPr lang="en-US" sz="1800" b="1" baseline="30000"/>
              <a:t>-</a:t>
            </a:r>
          </a:p>
        </p:txBody>
      </p:sp>
      <p:sp>
        <p:nvSpPr>
          <p:cNvPr id="87050" name="Line 10"/>
          <p:cNvSpPr>
            <a:spLocks noChangeShapeType="1"/>
          </p:cNvSpPr>
          <p:nvPr/>
        </p:nvSpPr>
        <p:spPr bwMode="auto">
          <a:xfrm flipV="1">
            <a:off x="2895600" y="1219200"/>
            <a:ext cx="533400" cy="1752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51" name="Text Box 11"/>
          <p:cNvSpPr txBox="1">
            <a:spLocks noChangeArrowheads="1"/>
          </p:cNvSpPr>
          <p:nvPr/>
        </p:nvSpPr>
        <p:spPr bwMode="auto">
          <a:xfrm>
            <a:off x="3505200" y="1295400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b="1"/>
              <a:t>e</a:t>
            </a:r>
            <a:r>
              <a:rPr lang="en-US" sz="1800" b="1" baseline="30000"/>
              <a:t>-</a:t>
            </a:r>
          </a:p>
        </p:txBody>
      </p:sp>
      <p:sp>
        <p:nvSpPr>
          <p:cNvPr id="87052" name="Freeform 12"/>
          <p:cNvSpPr>
            <a:spLocks/>
          </p:cNvSpPr>
          <p:nvPr/>
        </p:nvSpPr>
        <p:spPr bwMode="auto">
          <a:xfrm>
            <a:off x="1143000" y="3276600"/>
            <a:ext cx="4495800" cy="838200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5" y="225"/>
              </a:cxn>
              <a:cxn ang="0">
                <a:pos x="320" y="438"/>
              </a:cxn>
              <a:cxn ang="0">
                <a:pos x="664" y="433"/>
              </a:cxn>
              <a:cxn ang="0">
                <a:pos x="958" y="360"/>
              </a:cxn>
              <a:cxn ang="0">
                <a:pos x="1004" y="336"/>
              </a:cxn>
              <a:cxn ang="0">
                <a:pos x="1120" y="254"/>
              </a:cxn>
              <a:cxn ang="0">
                <a:pos x="1146" y="225"/>
              </a:cxn>
              <a:cxn ang="0">
                <a:pos x="1166" y="210"/>
              </a:cxn>
              <a:cxn ang="0">
                <a:pos x="1308" y="79"/>
              </a:cxn>
              <a:cxn ang="0">
                <a:pos x="1353" y="50"/>
              </a:cxn>
              <a:cxn ang="0">
                <a:pos x="1541" y="21"/>
              </a:cxn>
            </a:cxnLst>
            <a:rect l="0" t="0" r="r" b="b"/>
            <a:pathLst>
              <a:path w="1541" h="438">
                <a:moveTo>
                  <a:pt x="11" y="0"/>
                </a:moveTo>
                <a:cubicBezTo>
                  <a:pt x="0" y="50"/>
                  <a:pt x="7" y="163"/>
                  <a:pt x="15" y="225"/>
                </a:cubicBezTo>
                <a:cubicBezTo>
                  <a:pt x="33" y="358"/>
                  <a:pt x="201" y="422"/>
                  <a:pt x="320" y="438"/>
                </a:cubicBezTo>
                <a:cubicBezTo>
                  <a:pt x="434" y="436"/>
                  <a:pt x="549" y="436"/>
                  <a:pt x="664" y="433"/>
                </a:cubicBezTo>
                <a:cubicBezTo>
                  <a:pt x="769" y="431"/>
                  <a:pt x="861" y="391"/>
                  <a:pt x="958" y="360"/>
                </a:cubicBezTo>
                <a:cubicBezTo>
                  <a:pt x="975" y="355"/>
                  <a:pt x="987" y="342"/>
                  <a:pt x="1004" y="336"/>
                </a:cubicBezTo>
                <a:cubicBezTo>
                  <a:pt x="1038" y="304"/>
                  <a:pt x="1081" y="281"/>
                  <a:pt x="1120" y="254"/>
                </a:cubicBezTo>
                <a:cubicBezTo>
                  <a:pt x="1149" y="234"/>
                  <a:pt x="1124" y="246"/>
                  <a:pt x="1146" y="225"/>
                </a:cubicBezTo>
                <a:cubicBezTo>
                  <a:pt x="1152" y="219"/>
                  <a:pt x="1160" y="216"/>
                  <a:pt x="1166" y="210"/>
                </a:cubicBezTo>
                <a:cubicBezTo>
                  <a:pt x="1214" y="164"/>
                  <a:pt x="1245" y="109"/>
                  <a:pt x="1308" y="79"/>
                </a:cubicBezTo>
                <a:cubicBezTo>
                  <a:pt x="1321" y="60"/>
                  <a:pt x="1332" y="62"/>
                  <a:pt x="1353" y="50"/>
                </a:cubicBezTo>
                <a:cubicBezTo>
                  <a:pt x="1413" y="18"/>
                  <a:pt x="1473" y="21"/>
                  <a:pt x="1541" y="21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53" name="Freeform 13"/>
          <p:cNvSpPr>
            <a:spLocks/>
          </p:cNvSpPr>
          <p:nvPr/>
        </p:nvSpPr>
        <p:spPr bwMode="auto">
          <a:xfrm>
            <a:off x="3962400" y="1905000"/>
            <a:ext cx="1676400" cy="685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2" y="12"/>
              </a:cxn>
              <a:cxn ang="0">
                <a:pos x="216" y="42"/>
              </a:cxn>
              <a:cxn ang="0">
                <a:pos x="258" y="90"/>
              </a:cxn>
              <a:cxn ang="0">
                <a:pos x="300" y="138"/>
              </a:cxn>
              <a:cxn ang="0">
                <a:pos x="384" y="246"/>
              </a:cxn>
              <a:cxn ang="0">
                <a:pos x="444" y="330"/>
              </a:cxn>
              <a:cxn ang="0">
                <a:pos x="630" y="432"/>
              </a:cxn>
              <a:cxn ang="0">
                <a:pos x="750" y="456"/>
              </a:cxn>
            </a:cxnLst>
            <a:rect l="0" t="0" r="r" b="b"/>
            <a:pathLst>
              <a:path w="750" h="456">
                <a:moveTo>
                  <a:pt x="0" y="0"/>
                </a:moveTo>
                <a:cubicBezTo>
                  <a:pt x="46" y="2"/>
                  <a:pt x="111" y="2"/>
                  <a:pt x="162" y="12"/>
                </a:cubicBezTo>
                <a:cubicBezTo>
                  <a:pt x="182" y="16"/>
                  <a:pt x="216" y="42"/>
                  <a:pt x="216" y="42"/>
                </a:cubicBezTo>
                <a:cubicBezTo>
                  <a:pt x="224" y="66"/>
                  <a:pt x="237" y="76"/>
                  <a:pt x="258" y="90"/>
                </a:cubicBezTo>
                <a:cubicBezTo>
                  <a:pt x="266" y="114"/>
                  <a:pt x="279" y="124"/>
                  <a:pt x="300" y="138"/>
                </a:cubicBezTo>
                <a:cubicBezTo>
                  <a:pt x="326" y="177"/>
                  <a:pt x="358" y="207"/>
                  <a:pt x="384" y="246"/>
                </a:cubicBezTo>
                <a:cubicBezTo>
                  <a:pt x="404" y="276"/>
                  <a:pt x="412" y="309"/>
                  <a:pt x="444" y="330"/>
                </a:cubicBezTo>
                <a:cubicBezTo>
                  <a:pt x="491" y="400"/>
                  <a:pt x="547" y="422"/>
                  <a:pt x="630" y="432"/>
                </a:cubicBezTo>
                <a:cubicBezTo>
                  <a:pt x="677" y="448"/>
                  <a:pt x="700" y="456"/>
                  <a:pt x="750" y="456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54" name="Freeform 14"/>
          <p:cNvSpPr>
            <a:spLocks/>
          </p:cNvSpPr>
          <p:nvPr/>
        </p:nvSpPr>
        <p:spPr bwMode="auto">
          <a:xfrm>
            <a:off x="5791200" y="3276600"/>
            <a:ext cx="411163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0"/>
              </a:cxn>
              <a:cxn ang="0">
                <a:pos x="96" y="96"/>
              </a:cxn>
              <a:cxn ang="0">
                <a:pos x="192" y="96"/>
              </a:cxn>
              <a:cxn ang="0">
                <a:pos x="192" y="0"/>
              </a:cxn>
              <a:cxn ang="0">
                <a:pos x="288" y="0"/>
              </a:cxn>
            </a:cxnLst>
            <a:rect l="0" t="0" r="r" b="b"/>
            <a:pathLst>
              <a:path w="288" h="96">
                <a:moveTo>
                  <a:pt x="0" y="0"/>
                </a:moveTo>
                <a:lnTo>
                  <a:pt x="96" y="0"/>
                </a:lnTo>
                <a:lnTo>
                  <a:pt x="96" y="96"/>
                </a:lnTo>
                <a:lnTo>
                  <a:pt x="192" y="96"/>
                </a:lnTo>
                <a:lnTo>
                  <a:pt x="192" y="0"/>
                </a:lnTo>
                <a:lnTo>
                  <a:pt x="288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55" name="Freeform 15"/>
          <p:cNvSpPr>
            <a:spLocks/>
          </p:cNvSpPr>
          <p:nvPr/>
        </p:nvSpPr>
        <p:spPr bwMode="auto">
          <a:xfrm>
            <a:off x="7567613" y="2590800"/>
            <a:ext cx="4032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0" y="0"/>
              </a:cxn>
              <a:cxn ang="0">
                <a:pos x="90" y="96"/>
              </a:cxn>
              <a:cxn ang="0">
                <a:pos x="186" y="96"/>
              </a:cxn>
              <a:cxn ang="0">
                <a:pos x="186" y="0"/>
              </a:cxn>
              <a:cxn ang="0">
                <a:pos x="282" y="0"/>
              </a:cxn>
            </a:cxnLst>
            <a:rect l="0" t="0" r="r" b="b"/>
            <a:pathLst>
              <a:path w="282" h="96">
                <a:moveTo>
                  <a:pt x="0" y="0"/>
                </a:moveTo>
                <a:lnTo>
                  <a:pt x="90" y="0"/>
                </a:lnTo>
                <a:lnTo>
                  <a:pt x="90" y="96"/>
                </a:lnTo>
                <a:lnTo>
                  <a:pt x="186" y="96"/>
                </a:lnTo>
                <a:lnTo>
                  <a:pt x="186" y="0"/>
                </a:lnTo>
                <a:lnTo>
                  <a:pt x="282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56" name="Text Box 16"/>
          <p:cNvSpPr txBox="1">
            <a:spLocks noChangeArrowheads="1"/>
          </p:cNvSpPr>
          <p:nvPr/>
        </p:nvSpPr>
        <p:spPr bwMode="auto">
          <a:xfrm>
            <a:off x="8001000" y="3200400"/>
            <a:ext cx="636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b="1"/>
              <a:t>T</a:t>
            </a:r>
            <a:r>
              <a:rPr lang="en-US" sz="1800" b="1" baseline="-25000"/>
              <a:t>zero</a:t>
            </a:r>
          </a:p>
        </p:txBody>
      </p:sp>
      <p:sp>
        <p:nvSpPr>
          <p:cNvPr id="87057" name="Text Box 17"/>
          <p:cNvSpPr txBox="1">
            <a:spLocks noChangeArrowheads="1"/>
          </p:cNvSpPr>
          <p:nvPr/>
        </p:nvSpPr>
        <p:spPr bwMode="auto">
          <a:xfrm>
            <a:off x="8001000" y="2438400"/>
            <a:ext cx="915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b="1"/>
              <a:t>T</a:t>
            </a:r>
            <a:r>
              <a:rPr lang="en-US" sz="1800" b="1" baseline="-25000"/>
              <a:t>electron</a:t>
            </a:r>
          </a:p>
        </p:txBody>
      </p:sp>
      <p:sp>
        <p:nvSpPr>
          <p:cNvPr id="87058" name="Line 18"/>
          <p:cNvSpPr>
            <a:spLocks noChangeShapeType="1"/>
          </p:cNvSpPr>
          <p:nvPr/>
        </p:nvSpPr>
        <p:spPr bwMode="auto">
          <a:xfrm flipH="1">
            <a:off x="5791200" y="2590800"/>
            <a:ext cx="41116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59" name="Freeform 19"/>
          <p:cNvSpPr>
            <a:spLocks/>
          </p:cNvSpPr>
          <p:nvPr/>
        </p:nvSpPr>
        <p:spPr bwMode="auto">
          <a:xfrm>
            <a:off x="7620000" y="3276600"/>
            <a:ext cx="350838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6" y="1"/>
              </a:cxn>
            </a:cxnLst>
            <a:rect l="0" t="0" r="r" b="b"/>
            <a:pathLst>
              <a:path w="246" h="1">
                <a:moveTo>
                  <a:pt x="0" y="0"/>
                </a:moveTo>
                <a:lnTo>
                  <a:pt x="246" y="1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60" name="Freeform 20"/>
          <p:cNvSpPr>
            <a:spLocks/>
          </p:cNvSpPr>
          <p:nvPr/>
        </p:nvSpPr>
        <p:spPr bwMode="auto">
          <a:xfrm>
            <a:off x="6170613" y="2590800"/>
            <a:ext cx="14224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96" y="0"/>
              </a:cxn>
            </a:cxnLst>
            <a:rect l="0" t="0" r="r" b="b"/>
            <a:pathLst>
              <a:path w="996" h="1">
                <a:moveTo>
                  <a:pt x="0" y="0"/>
                </a:moveTo>
                <a:lnTo>
                  <a:pt x="996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61" name="Line 21"/>
          <p:cNvSpPr>
            <a:spLocks noChangeShapeType="1"/>
          </p:cNvSpPr>
          <p:nvPr/>
        </p:nvSpPr>
        <p:spPr bwMode="auto">
          <a:xfrm>
            <a:off x="6172200" y="3276600"/>
            <a:ext cx="143986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5594350" y="4908550"/>
            <a:ext cx="3573463" cy="1279525"/>
            <a:chOff x="3504" y="3072"/>
            <a:chExt cx="2270" cy="816"/>
          </a:xfrm>
        </p:grpSpPr>
        <p:sp>
          <p:nvSpPr>
            <p:cNvPr id="87083" name="Line 43"/>
            <p:cNvSpPr>
              <a:spLocks noChangeShapeType="1"/>
            </p:cNvSpPr>
            <p:nvPr/>
          </p:nvSpPr>
          <p:spPr bwMode="auto">
            <a:xfrm>
              <a:off x="3504" y="3072"/>
              <a:ext cx="1104" cy="816"/>
            </a:xfrm>
            <a:prstGeom prst="line">
              <a:avLst/>
            </a:prstGeom>
            <a:noFill/>
            <a:ln w="19050">
              <a:solidFill>
                <a:srgbClr val="AE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85" name="Text Box 45"/>
            <p:cNvSpPr txBox="1">
              <a:spLocks noChangeArrowheads="1"/>
            </p:cNvSpPr>
            <p:nvPr/>
          </p:nvSpPr>
          <p:spPr bwMode="auto">
            <a:xfrm>
              <a:off x="4073" y="3312"/>
              <a:ext cx="1701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b="1">
                  <a:solidFill>
                    <a:srgbClr val="AE0000"/>
                  </a:solidFill>
                </a:rPr>
                <a:t>slope = </a:t>
              </a:r>
              <a:r>
                <a:rPr lang="en-US" b="1">
                  <a:solidFill>
                    <a:srgbClr val="AE0000"/>
                  </a:solidFill>
                  <a:latin typeface="Symbol" charset="2"/>
                </a:rPr>
                <a:t>l</a:t>
              </a:r>
              <a:r>
                <a:rPr lang="en-US" b="1" baseline="-25000">
                  <a:solidFill>
                    <a:srgbClr val="AE0000"/>
                  </a:solidFill>
                  <a:latin typeface="Symbol" charset="2"/>
                </a:rPr>
                <a:t></a:t>
              </a:r>
              <a:r>
                <a:rPr lang="en-US" b="1" baseline="30000">
                  <a:solidFill>
                    <a:srgbClr val="AE0000"/>
                  </a:solidFill>
                  <a:latin typeface="Symbol" charset="2"/>
                </a:rPr>
                <a:t></a:t>
              </a:r>
              <a:r>
                <a:rPr lang="en-US" b="1">
                  <a:solidFill>
                    <a:srgbClr val="AE0000"/>
                  </a:solidFill>
                  <a:latin typeface="Symbol" charset="2"/>
                </a:rPr>
                <a:t> </a:t>
              </a:r>
              <a:r>
                <a:rPr lang="en-US" b="1">
                  <a:solidFill>
                    <a:srgbClr val="AE0000"/>
                  </a:solidFill>
                  <a:ea typeface="Arial" charset="0"/>
                  <a:cs typeface="Arial" charset="0"/>
                </a:rPr>
                <a:t>≡</a:t>
              </a:r>
              <a:r>
                <a:rPr lang="en-US" b="1">
                  <a:solidFill>
                    <a:srgbClr val="AE0000"/>
                  </a:solidFill>
                </a:rPr>
                <a:t> 1/</a:t>
              </a:r>
              <a:r>
                <a:rPr lang="en-US" b="1">
                  <a:solidFill>
                    <a:srgbClr val="AE0000"/>
                  </a:solidFill>
                  <a:latin typeface="Symbol" charset="2"/>
                </a:rPr>
                <a:t>t</a:t>
              </a:r>
              <a:r>
                <a:rPr lang="en-US" b="1" baseline="-25000">
                  <a:solidFill>
                    <a:srgbClr val="AE0000"/>
                  </a:solidFill>
                  <a:latin typeface="Symbol" charset="2"/>
                </a:rPr>
                <a:t></a:t>
              </a:r>
              <a:r>
                <a:rPr lang="en-US" b="1" baseline="30000">
                  <a:solidFill>
                    <a:srgbClr val="AE0000"/>
                  </a:solidFill>
                  <a:latin typeface="Symbol" charset="2"/>
                </a:rPr>
                <a:t></a:t>
              </a:r>
              <a:endParaRPr lang="en-US" b="1">
                <a:solidFill>
                  <a:srgbClr val="AE0000"/>
                </a:solidFill>
                <a:latin typeface="Symbol" charset="2"/>
              </a:endParaRPr>
            </a:p>
          </p:txBody>
        </p:sp>
      </p:grpSp>
      <p:sp>
        <p:nvSpPr>
          <p:cNvPr id="87062" name="Text Box 22"/>
          <p:cNvSpPr txBox="1">
            <a:spLocks noChangeArrowheads="1"/>
          </p:cNvSpPr>
          <p:nvPr/>
        </p:nvSpPr>
        <p:spPr bwMode="auto">
          <a:xfrm>
            <a:off x="5715000" y="1905000"/>
            <a:ext cx="2187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1"/>
              <a:t>Data Acquisition</a:t>
            </a:r>
          </a:p>
        </p:txBody>
      </p:sp>
      <p:sp>
        <p:nvSpPr>
          <p:cNvPr id="87063" name="Line 23"/>
          <p:cNvSpPr>
            <a:spLocks noChangeShapeType="1"/>
          </p:cNvSpPr>
          <p:nvPr/>
        </p:nvSpPr>
        <p:spPr bwMode="auto">
          <a:xfrm>
            <a:off x="5897563" y="3505200"/>
            <a:ext cx="1587" cy="60960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64" name="Line 24"/>
          <p:cNvSpPr>
            <a:spLocks noChangeShapeType="1"/>
          </p:cNvSpPr>
          <p:nvPr/>
        </p:nvSpPr>
        <p:spPr bwMode="auto">
          <a:xfrm>
            <a:off x="7666038" y="2819400"/>
            <a:ext cx="1587" cy="129540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65" name="Line 25"/>
          <p:cNvSpPr>
            <a:spLocks noChangeShapeType="1"/>
          </p:cNvSpPr>
          <p:nvPr/>
        </p:nvSpPr>
        <p:spPr bwMode="auto">
          <a:xfrm>
            <a:off x="5867400" y="3965575"/>
            <a:ext cx="1782763" cy="1588"/>
          </a:xfrm>
          <a:prstGeom prst="line">
            <a:avLst/>
          </a:prstGeom>
          <a:noFill/>
          <a:ln w="15875">
            <a:solidFill>
              <a:srgbClr val="2A6C00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66" name="Text Box 26"/>
          <p:cNvSpPr txBox="1">
            <a:spLocks noChangeArrowheads="1"/>
          </p:cNvSpPr>
          <p:nvPr/>
        </p:nvSpPr>
        <p:spPr bwMode="auto">
          <a:xfrm>
            <a:off x="6400800" y="3962400"/>
            <a:ext cx="46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b="1">
                <a:solidFill>
                  <a:srgbClr val="2A6C00"/>
                </a:solidFill>
                <a:latin typeface="Symbol" charset="2"/>
              </a:rPr>
              <a:t>D</a:t>
            </a:r>
            <a:r>
              <a:rPr lang="en-US" sz="1800" b="1">
                <a:solidFill>
                  <a:srgbClr val="2A6C00"/>
                </a:solidFill>
              </a:rPr>
              <a:t>T</a:t>
            </a:r>
            <a:endParaRPr lang="en-US" sz="1800" b="1">
              <a:solidFill>
                <a:srgbClr val="008000"/>
              </a:solidFill>
            </a:endParaRPr>
          </a:p>
        </p:txBody>
      </p:sp>
      <p:sp>
        <p:nvSpPr>
          <p:cNvPr id="87067" name="Text Box 27"/>
          <p:cNvSpPr txBox="1">
            <a:spLocks noChangeArrowheads="1"/>
          </p:cNvSpPr>
          <p:nvPr/>
        </p:nvSpPr>
        <p:spPr bwMode="auto">
          <a:xfrm>
            <a:off x="228600" y="4267200"/>
            <a:ext cx="4876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b="1"/>
              <a:t>Repeat 10</a:t>
            </a:r>
            <a:r>
              <a:rPr lang="en-US" b="1" baseline="30000"/>
              <a:t>10</a:t>
            </a:r>
            <a:r>
              <a:rPr lang="en-US" b="1"/>
              <a:t> times for a 10 ppm precision lifetime measurement.</a:t>
            </a:r>
          </a:p>
        </p:txBody>
      </p:sp>
      <p:sp>
        <p:nvSpPr>
          <p:cNvPr id="87068" name="Text Box 28"/>
          <p:cNvSpPr txBox="1">
            <a:spLocks noChangeArrowheads="1"/>
          </p:cNvSpPr>
          <p:nvPr/>
        </p:nvSpPr>
        <p:spPr bwMode="auto">
          <a:xfrm>
            <a:off x="3505200" y="2362200"/>
            <a:ext cx="433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b="1"/>
              <a:t>H</a:t>
            </a:r>
            <a:r>
              <a:rPr lang="en-US" sz="1800" b="1" baseline="-25000"/>
              <a:t>2</a:t>
            </a:r>
          </a:p>
        </p:txBody>
      </p: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1828800" y="2590800"/>
            <a:ext cx="1828800" cy="855663"/>
            <a:chOff x="3696" y="757"/>
            <a:chExt cx="1791" cy="827"/>
          </a:xfrm>
        </p:grpSpPr>
        <p:sp>
          <p:nvSpPr>
            <p:cNvPr id="87079" name="AutoShape 39"/>
            <p:cNvSpPr>
              <a:spLocks noChangeArrowheads="1"/>
            </p:cNvSpPr>
            <p:nvPr/>
          </p:nvSpPr>
          <p:spPr bwMode="auto">
            <a:xfrm flipH="1">
              <a:off x="3717" y="757"/>
              <a:ext cx="1755" cy="203"/>
            </a:xfrm>
            <a:prstGeom prst="parallelogram">
              <a:avLst>
                <a:gd name="adj" fmla="val 216133"/>
              </a:avLst>
            </a:prstGeom>
            <a:noFill/>
            <a:ln w="19050">
              <a:solidFill>
                <a:srgbClr val="AE0000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80" name="Rectangle 40"/>
            <p:cNvSpPr>
              <a:spLocks noChangeArrowheads="1"/>
            </p:cNvSpPr>
            <p:nvPr/>
          </p:nvSpPr>
          <p:spPr bwMode="auto">
            <a:xfrm>
              <a:off x="4128" y="960"/>
              <a:ext cx="1359" cy="624"/>
            </a:xfrm>
            <a:prstGeom prst="rect">
              <a:avLst/>
            </a:prstGeom>
            <a:noFill/>
            <a:ln w="25400">
              <a:solidFill>
                <a:srgbClr val="AE0000"/>
              </a:solidFill>
              <a:prstDash val="dash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81" name="Line 41"/>
            <p:cNvSpPr>
              <a:spLocks noChangeShapeType="1"/>
            </p:cNvSpPr>
            <p:nvPr/>
          </p:nvSpPr>
          <p:spPr bwMode="auto">
            <a:xfrm flipH="1" flipV="1">
              <a:off x="3696" y="1344"/>
              <a:ext cx="480" cy="240"/>
            </a:xfrm>
            <a:prstGeom prst="line">
              <a:avLst/>
            </a:prstGeom>
            <a:noFill/>
            <a:ln w="25400">
              <a:solidFill>
                <a:srgbClr val="AE0000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82" name="Line 42"/>
            <p:cNvSpPr>
              <a:spLocks noChangeShapeType="1"/>
            </p:cNvSpPr>
            <p:nvPr/>
          </p:nvSpPr>
          <p:spPr bwMode="auto">
            <a:xfrm flipH="1">
              <a:off x="3696" y="768"/>
              <a:ext cx="0" cy="576"/>
            </a:xfrm>
            <a:prstGeom prst="line">
              <a:avLst/>
            </a:prstGeom>
            <a:noFill/>
            <a:ln w="25400">
              <a:solidFill>
                <a:srgbClr val="AE0000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533400" y="5562600"/>
            <a:ext cx="4656138" cy="1112838"/>
            <a:chOff x="192" y="3456"/>
            <a:chExt cx="2933" cy="701"/>
          </a:xfrm>
        </p:grpSpPr>
        <p:sp>
          <p:nvSpPr>
            <p:cNvPr id="87091" name="Text Box 51"/>
            <p:cNvSpPr txBox="1">
              <a:spLocks noChangeArrowheads="1"/>
            </p:cNvSpPr>
            <p:nvPr/>
          </p:nvSpPr>
          <p:spPr bwMode="auto">
            <a:xfrm>
              <a:off x="192" y="3456"/>
              <a:ext cx="160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200">
                  <a:solidFill>
                    <a:srgbClr val="2A6C00"/>
                  </a:solidFill>
                  <a:latin typeface="Symbol" charset="2"/>
                  <a:sym typeface="Symbol" charset="2"/>
                </a:rPr>
                <a:t></a:t>
              </a:r>
              <a:r>
                <a:rPr lang="en-US" sz="3200" baseline="-25000">
                  <a:solidFill>
                    <a:srgbClr val="2A6C00"/>
                  </a:solidFill>
                  <a:latin typeface="Symbol" charset="2"/>
                  <a:sym typeface="Symbol" charset="2"/>
                </a:rPr>
                <a:t></a:t>
              </a:r>
              <a:r>
                <a:rPr lang="en-US" sz="3200" baseline="30000">
                  <a:solidFill>
                    <a:srgbClr val="2A6C00"/>
                  </a:solidFill>
                  <a:latin typeface="Symbol" charset="2"/>
                  <a:sym typeface="Symbol" charset="2"/>
                </a:rPr>
                <a:t></a:t>
              </a:r>
              <a:r>
                <a:rPr lang="en-US" sz="3200">
                  <a:latin typeface="Symbol" charset="2"/>
                  <a:sym typeface="Symbol" charset="2"/>
                </a:rPr>
                <a:t></a:t>
              </a:r>
              <a:r>
                <a:rPr lang="en-US" sz="3200">
                  <a:solidFill>
                    <a:srgbClr val="AE0000"/>
                  </a:solidFill>
                  <a:latin typeface="Symbol" charset="2"/>
                  <a:sym typeface="Symbol" charset="2"/>
                </a:rPr>
                <a:t></a:t>
              </a:r>
              <a:r>
                <a:rPr lang="en-US" sz="3200" baseline="-25000">
                  <a:solidFill>
                    <a:srgbClr val="AE0000"/>
                  </a:solidFill>
                  <a:latin typeface="Symbol" charset="2"/>
                  <a:sym typeface="Symbol" charset="2"/>
                </a:rPr>
                <a:t></a:t>
              </a:r>
              <a:r>
                <a:rPr lang="en-US" sz="3200" baseline="30000">
                  <a:solidFill>
                    <a:srgbClr val="AE0000"/>
                  </a:solidFill>
                  <a:latin typeface="Symbol" charset="2"/>
                  <a:sym typeface="Symbol" charset="2"/>
                </a:rPr>
                <a:t></a:t>
              </a:r>
              <a:r>
                <a:rPr lang="en-US" sz="3200">
                  <a:latin typeface="Symbol" charset="2"/>
                  <a:sym typeface="Symbol" charset="2"/>
                </a:rPr>
                <a:t></a:t>
              </a:r>
              <a:r>
                <a:rPr lang="en-US" sz="3200">
                  <a:solidFill>
                    <a:srgbClr val="0000B8"/>
                  </a:solidFill>
                  <a:latin typeface="Symbol" charset="2"/>
                  <a:sym typeface="Symbol" charset="2"/>
                </a:rPr>
                <a:t></a:t>
              </a:r>
              <a:r>
                <a:rPr lang="en-US" sz="3200" baseline="-25000">
                  <a:solidFill>
                    <a:srgbClr val="0000B8"/>
                  </a:solidFill>
                </a:rPr>
                <a:t>S</a:t>
              </a:r>
              <a:endParaRPr lang="en-US" sz="2800"/>
            </a:p>
          </p:txBody>
        </p:sp>
        <p:sp>
          <p:nvSpPr>
            <p:cNvPr id="87092" name="Text Box 52"/>
            <p:cNvSpPr txBox="1">
              <a:spLocks noChangeArrowheads="1"/>
            </p:cNvSpPr>
            <p:nvPr/>
          </p:nvSpPr>
          <p:spPr bwMode="auto">
            <a:xfrm>
              <a:off x="576" y="3792"/>
              <a:ext cx="254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200">
                  <a:sym typeface="Symbol" charset="2"/>
                </a:rPr>
                <a:t></a:t>
              </a:r>
              <a:r>
                <a:rPr lang="en-US" sz="3200">
                  <a:solidFill>
                    <a:srgbClr val="0000B8"/>
                  </a:solidFill>
                  <a:sym typeface="Symbol" charset="2"/>
                </a:rPr>
                <a:t> </a:t>
              </a:r>
              <a:r>
                <a:rPr lang="en-US" sz="3200">
                  <a:solidFill>
                    <a:srgbClr val="0000B8"/>
                  </a:solidFill>
                  <a:latin typeface="Symbol" charset="2"/>
                  <a:sym typeface="Symbol" charset="2"/>
                </a:rPr>
                <a:t></a:t>
              </a:r>
              <a:r>
                <a:rPr lang="en-US" sz="3200" baseline="-25000">
                  <a:solidFill>
                    <a:srgbClr val="0000B8"/>
                  </a:solidFill>
                </a:rPr>
                <a:t>S</a:t>
              </a:r>
              <a:r>
                <a:rPr lang="en-US" sz="3200">
                  <a:solidFill>
                    <a:srgbClr val="0000B8"/>
                  </a:solidFill>
                </a:rPr>
                <a:t> </a:t>
              </a:r>
              <a:r>
                <a:rPr lang="en-US" sz="3200"/>
                <a:t>to 1% precision</a:t>
              </a:r>
              <a:endParaRPr lang="en-US" sz="3200">
                <a:solidFill>
                  <a:srgbClr val="0000B8"/>
                </a:solidFill>
              </a:endParaRPr>
            </a:p>
          </p:txBody>
        </p:sp>
      </p:grpSp>
      <p:sp>
        <p:nvSpPr>
          <p:cNvPr id="87094" name="Text Box 54"/>
          <p:cNvSpPr txBox="1">
            <a:spLocks noChangeArrowheads="1"/>
          </p:cNvSpPr>
          <p:nvPr/>
        </p:nvSpPr>
        <p:spPr bwMode="auto">
          <a:xfrm>
            <a:off x="212725" y="5089525"/>
            <a:ext cx="3509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Compare to </a:t>
            </a:r>
            <a:r>
              <a:rPr lang="en-US" b="1">
                <a:solidFill>
                  <a:srgbClr val="AE0000"/>
                </a:solidFill>
                <a:latin typeface="Symbol" charset="2"/>
                <a:sym typeface="Symbol" charset="2"/>
              </a:rPr>
              <a:t></a:t>
            </a:r>
            <a:r>
              <a:rPr lang="en-US" b="1" baseline="30000">
                <a:solidFill>
                  <a:srgbClr val="AE0000"/>
                </a:solidFill>
              </a:rPr>
              <a:t>+</a:t>
            </a:r>
            <a:r>
              <a:rPr lang="en-US" b="1"/>
              <a:t> lifetime: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1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"/>
                            </p:stCondLst>
                            <p:childTnLst>
                              <p:par>
                                <p:cTn id="1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"/>
                            </p:stCondLst>
                            <p:childTnLst>
                              <p:par>
                                <p:cTn id="4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6" dur="1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8" grpId="0" animBg="1"/>
      <p:bldP spid="87048" grpId="1" animBg="1"/>
      <p:bldP spid="87049" grpId="0"/>
      <p:bldP spid="87049" grpId="1"/>
      <p:bldP spid="87050" grpId="0" animBg="1"/>
      <p:bldP spid="87051" grpId="0"/>
      <p:bldP spid="87054" grpId="0" animBg="1"/>
      <p:bldP spid="87055" grpId="0" animBg="1"/>
      <p:bldP spid="87058" grpId="0" animBg="1"/>
      <p:bldP spid="87059" grpId="0" animBg="1"/>
      <p:bldP spid="87060" grpId="0" animBg="1"/>
      <p:bldP spid="87061" grpId="0" animBg="1"/>
      <p:bldP spid="87063" grpId="0" animBg="1"/>
      <p:bldP spid="87064" grpId="0" animBg="1"/>
      <p:bldP spid="87065" grpId="0" animBg="1"/>
      <p:bldP spid="87066" grpId="0"/>
      <p:bldP spid="87067" grpId="0"/>
      <p:bldP spid="8709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6B90-6105-CC4F-B635-37613EEBF45D}" type="slidenum">
              <a:rPr lang="en-US"/>
              <a:pPr/>
              <a:t>38</a:t>
            </a:fld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534400" cy="838200"/>
          </a:xfrm>
        </p:spPr>
        <p:txBody>
          <a:bodyPr/>
          <a:lstStyle/>
          <a:p>
            <a:pPr algn="l"/>
            <a:r>
              <a:rPr lang="en-US" sz="3200" b="1">
                <a:solidFill>
                  <a:srgbClr val="CC0000"/>
                </a:solidFill>
              </a:rPr>
              <a:t>3D tracking w/o material in fiducial volume</a:t>
            </a:r>
            <a:br>
              <a:rPr lang="en-US" sz="3200" b="1">
                <a:solidFill>
                  <a:srgbClr val="CC0000"/>
                </a:solidFill>
              </a:rPr>
            </a:br>
            <a:endParaRPr lang="en-US" sz="2000" b="1">
              <a:solidFill>
                <a:srgbClr val="CC0000"/>
              </a:solidFill>
            </a:endParaRPr>
          </a:p>
        </p:txBody>
      </p:sp>
      <p:pic>
        <p:nvPicPr>
          <p:cNvPr id="67588" name="Picture 4" descr="Light upward diagon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371600"/>
            <a:ext cx="3602038" cy="26638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67589" name="Rectangle 5" descr="Light upward diagonal"/>
          <p:cNvSpPr>
            <a:spLocks noChangeArrowheads="1"/>
          </p:cNvSpPr>
          <p:nvPr/>
        </p:nvSpPr>
        <p:spPr bwMode="auto">
          <a:xfrm>
            <a:off x="4114800" y="1524000"/>
            <a:ext cx="4572000" cy="1311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10 bar ultra-pure hydrogen, 1% LH</a:t>
            </a:r>
            <a:r>
              <a:rPr lang="en-US" sz="2000" baseline="-25000"/>
              <a:t>2</a:t>
            </a:r>
          </a:p>
          <a:p>
            <a:r>
              <a:rPr lang="en-US" sz="2000"/>
              <a:t>2.0 kV/cm drift field </a:t>
            </a:r>
          </a:p>
          <a:p>
            <a:r>
              <a:rPr lang="en-US" sz="2000"/>
              <a:t>&gt;5 kV on 3.5 mm anode half gap</a:t>
            </a:r>
          </a:p>
          <a:p>
            <a:r>
              <a:rPr lang="en-US" sz="2000"/>
              <a:t>bakable glass/ceramic materials</a:t>
            </a: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228600" y="990600"/>
            <a:ext cx="3505200" cy="49530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800" b="1"/>
              <a:t>Time Projection Chamber (TPC)</a:t>
            </a:r>
          </a:p>
        </p:txBody>
      </p:sp>
      <p:pic>
        <p:nvPicPr>
          <p:cNvPr id="67591" name="Picture 7" descr="cMuEventDisplay_7"/>
          <p:cNvPicPr>
            <a:picLocks noChangeAspect="1" noChangeArrowheads="1"/>
          </p:cNvPicPr>
          <p:nvPr/>
        </p:nvPicPr>
        <p:blipFill>
          <a:blip r:embed="rId4"/>
          <a:srcRect l="10933" t="27573" r="69370" b="21693"/>
          <a:stretch>
            <a:fillRect/>
          </a:stretch>
        </p:blipFill>
        <p:spPr bwMode="auto">
          <a:xfrm>
            <a:off x="6019800" y="4572000"/>
            <a:ext cx="2284413" cy="16605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6400800" y="4191000"/>
            <a:ext cx="1390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b="1"/>
              <a:t>Beam View</a:t>
            </a:r>
          </a:p>
        </p:txBody>
      </p:sp>
      <p:pic>
        <p:nvPicPr>
          <p:cNvPr id="67594" name="Picture 10" descr="cMuEventDisplay_7"/>
          <p:cNvPicPr>
            <a:picLocks noChangeAspect="1" noChangeArrowheads="1"/>
          </p:cNvPicPr>
          <p:nvPr/>
        </p:nvPicPr>
        <p:blipFill>
          <a:blip r:embed="rId4"/>
          <a:srcRect l="33801" t="27568" r="25381" b="21690"/>
          <a:stretch>
            <a:fillRect/>
          </a:stretch>
        </p:blipFill>
        <p:spPr bwMode="auto">
          <a:xfrm flipH="1">
            <a:off x="1382713" y="4572000"/>
            <a:ext cx="3962400" cy="16684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7595" name="Text Box 11"/>
          <p:cNvSpPr txBox="1">
            <a:spLocks noChangeArrowheads="1"/>
          </p:cNvSpPr>
          <p:nvPr/>
        </p:nvSpPr>
        <p:spPr bwMode="auto">
          <a:xfrm flipH="1">
            <a:off x="2874963" y="4191000"/>
            <a:ext cx="125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b="1"/>
              <a:t>Side View</a:t>
            </a:r>
          </a:p>
        </p:txBody>
      </p:sp>
      <p:sp>
        <p:nvSpPr>
          <p:cNvPr id="67596" name="Line 12"/>
          <p:cNvSpPr>
            <a:spLocks noChangeShapeType="1"/>
          </p:cNvSpPr>
          <p:nvPr/>
        </p:nvSpPr>
        <p:spPr bwMode="auto">
          <a:xfrm>
            <a:off x="239713" y="5410200"/>
            <a:ext cx="914400" cy="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597" name="Text Box 13"/>
          <p:cNvSpPr txBox="1">
            <a:spLocks noChangeArrowheads="1"/>
          </p:cNvSpPr>
          <p:nvPr/>
        </p:nvSpPr>
        <p:spPr bwMode="auto">
          <a:xfrm flipH="1">
            <a:off x="152400" y="4953000"/>
            <a:ext cx="1001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b="1">
                <a:solidFill>
                  <a:srgbClr val="000099"/>
                </a:solidFill>
                <a:latin typeface="Symbol" charset="2"/>
              </a:rPr>
              <a:t>m</a:t>
            </a:r>
            <a:r>
              <a:rPr lang="en-US" sz="1800" b="1">
                <a:solidFill>
                  <a:srgbClr val="000099"/>
                </a:solidFill>
              </a:rPr>
              <a:t> Beam</a:t>
            </a:r>
          </a:p>
        </p:txBody>
      </p:sp>
      <p:sp>
        <p:nvSpPr>
          <p:cNvPr id="67598" name="Text Box 14"/>
          <p:cNvSpPr txBox="1">
            <a:spLocks noChangeArrowheads="1"/>
          </p:cNvSpPr>
          <p:nvPr/>
        </p:nvSpPr>
        <p:spPr bwMode="auto">
          <a:xfrm flipH="1">
            <a:off x="4802188" y="3894138"/>
            <a:ext cx="112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b="1">
                <a:solidFill>
                  <a:srgbClr val="000099"/>
                </a:solidFill>
                <a:latin typeface="Symbol" charset="2"/>
              </a:rPr>
              <a:t>m</a:t>
            </a:r>
            <a:r>
              <a:rPr lang="en-US" b="1">
                <a:solidFill>
                  <a:srgbClr val="000099"/>
                </a:solidFill>
              </a:rPr>
              <a:t> Stop</a:t>
            </a:r>
          </a:p>
        </p:txBody>
      </p:sp>
      <p:sp>
        <p:nvSpPr>
          <p:cNvPr id="67600" name="Line 16"/>
          <p:cNvSpPr>
            <a:spLocks noChangeShapeType="1"/>
          </p:cNvSpPr>
          <p:nvPr/>
        </p:nvSpPr>
        <p:spPr bwMode="auto">
          <a:xfrm flipH="1">
            <a:off x="4730750" y="4572000"/>
            <a:ext cx="0" cy="16764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601" name="Line 17"/>
          <p:cNvSpPr>
            <a:spLocks noChangeShapeType="1"/>
          </p:cNvSpPr>
          <p:nvPr/>
        </p:nvSpPr>
        <p:spPr bwMode="auto">
          <a:xfrm flipH="1">
            <a:off x="3844925" y="4572000"/>
            <a:ext cx="0" cy="16764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602" name="Line 18"/>
          <p:cNvSpPr>
            <a:spLocks noChangeShapeType="1"/>
          </p:cNvSpPr>
          <p:nvPr/>
        </p:nvSpPr>
        <p:spPr bwMode="auto">
          <a:xfrm flipH="1">
            <a:off x="2940050" y="4572000"/>
            <a:ext cx="0" cy="16764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603" name="Line 19"/>
          <p:cNvSpPr>
            <a:spLocks noChangeShapeType="1"/>
          </p:cNvSpPr>
          <p:nvPr/>
        </p:nvSpPr>
        <p:spPr bwMode="auto">
          <a:xfrm flipH="1">
            <a:off x="2052638" y="4572000"/>
            <a:ext cx="0" cy="16764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605" name="Line 21"/>
          <p:cNvSpPr>
            <a:spLocks noChangeShapeType="1"/>
          </p:cNvSpPr>
          <p:nvPr/>
        </p:nvSpPr>
        <p:spPr bwMode="auto">
          <a:xfrm>
            <a:off x="6096000" y="6172200"/>
            <a:ext cx="1295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606" name="Line 22"/>
          <p:cNvSpPr>
            <a:spLocks noChangeShapeType="1"/>
          </p:cNvSpPr>
          <p:nvPr/>
        </p:nvSpPr>
        <p:spPr bwMode="auto">
          <a:xfrm flipV="1">
            <a:off x="6096000" y="4876800"/>
            <a:ext cx="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608" name="Text Box 24"/>
          <p:cNvSpPr txBox="1">
            <a:spLocks noChangeArrowheads="1"/>
          </p:cNvSpPr>
          <p:nvPr/>
        </p:nvSpPr>
        <p:spPr bwMode="auto">
          <a:xfrm>
            <a:off x="6096000" y="4724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67609" name="Text Box 25"/>
          <p:cNvSpPr txBox="1">
            <a:spLocks noChangeArrowheads="1"/>
          </p:cNvSpPr>
          <p:nvPr/>
        </p:nvSpPr>
        <p:spPr bwMode="auto">
          <a:xfrm>
            <a:off x="7162800" y="6172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67612" name="Line 28"/>
          <p:cNvSpPr>
            <a:spLocks noChangeShapeType="1"/>
          </p:cNvSpPr>
          <p:nvPr/>
        </p:nvSpPr>
        <p:spPr bwMode="auto">
          <a:xfrm>
            <a:off x="1447800" y="6172200"/>
            <a:ext cx="1371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613" name="Line 29"/>
          <p:cNvSpPr>
            <a:spLocks noChangeShapeType="1"/>
          </p:cNvSpPr>
          <p:nvPr/>
        </p:nvSpPr>
        <p:spPr bwMode="auto">
          <a:xfrm flipV="1">
            <a:off x="1447800" y="4876800"/>
            <a:ext cx="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615" name="Text Box 31"/>
          <p:cNvSpPr txBox="1">
            <a:spLocks noChangeArrowheads="1"/>
          </p:cNvSpPr>
          <p:nvPr/>
        </p:nvSpPr>
        <p:spPr bwMode="auto">
          <a:xfrm>
            <a:off x="2590800" y="6172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z</a:t>
            </a:r>
          </a:p>
        </p:txBody>
      </p:sp>
      <p:sp>
        <p:nvSpPr>
          <p:cNvPr id="67617" name="Text Box 33"/>
          <p:cNvSpPr txBox="1">
            <a:spLocks noChangeArrowheads="1"/>
          </p:cNvSpPr>
          <p:nvPr/>
        </p:nvSpPr>
        <p:spPr bwMode="auto">
          <a:xfrm>
            <a:off x="1447800" y="4724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67599" name="Line 15"/>
          <p:cNvSpPr>
            <a:spLocks noChangeShapeType="1"/>
          </p:cNvSpPr>
          <p:nvPr/>
        </p:nvSpPr>
        <p:spPr bwMode="auto">
          <a:xfrm flipH="1">
            <a:off x="4343400" y="4343400"/>
            <a:ext cx="914400" cy="1524000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618" name="Line 34"/>
          <p:cNvSpPr>
            <a:spLocks noChangeShapeType="1"/>
          </p:cNvSpPr>
          <p:nvPr/>
        </p:nvSpPr>
        <p:spPr bwMode="auto">
          <a:xfrm>
            <a:off x="5562600" y="4343400"/>
            <a:ext cx="990600" cy="1524000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0507-57DB-2D4C-A311-88091E14A4EB}" type="slidenum">
              <a:rPr lang="en-US"/>
              <a:pPr/>
              <a:t>39</a:t>
            </a:fld>
            <a:endParaRPr lang="en-US"/>
          </a:p>
        </p:txBody>
      </p:sp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3276600" y="3714750"/>
            <a:ext cx="5743575" cy="3105150"/>
            <a:chOff x="1122" y="1014"/>
            <a:chExt cx="3618" cy="1956"/>
          </a:xfrm>
        </p:grpSpPr>
        <p:sp>
          <p:nvSpPr>
            <p:cNvPr id="211971" name="AutoShape 1027"/>
            <p:cNvSpPr>
              <a:spLocks noChangeArrowheads="1"/>
            </p:cNvSpPr>
            <p:nvPr/>
          </p:nvSpPr>
          <p:spPr bwMode="auto">
            <a:xfrm>
              <a:off x="1122" y="1020"/>
              <a:ext cx="3618" cy="1950"/>
            </a:xfrm>
            <a:prstGeom prst="cube">
              <a:avLst>
                <a:gd name="adj" fmla="val 34255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972" name="Line 1028"/>
            <p:cNvSpPr>
              <a:spLocks noChangeShapeType="1"/>
            </p:cNvSpPr>
            <p:nvPr/>
          </p:nvSpPr>
          <p:spPr bwMode="auto">
            <a:xfrm flipV="1">
              <a:off x="1134" y="2280"/>
              <a:ext cx="666" cy="67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973" name="Line 1029"/>
            <p:cNvSpPr>
              <a:spLocks noChangeShapeType="1"/>
            </p:cNvSpPr>
            <p:nvPr/>
          </p:nvSpPr>
          <p:spPr bwMode="auto">
            <a:xfrm>
              <a:off x="1794" y="1014"/>
              <a:ext cx="1" cy="12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974" name="Line 1030"/>
            <p:cNvSpPr>
              <a:spLocks noChangeShapeType="1"/>
            </p:cNvSpPr>
            <p:nvPr/>
          </p:nvSpPr>
          <p:spPr bwMode="auto">
            <a:xfrm flipH="1">
              <a:off x="1794" y="2292"/>
              <a:ext cx="2946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1977" name="Line 1033"/>
          <p:cNvSpPr>
            <a:spLocks noChangeShapeType="1"/>
          </p:cNvSpPr>
          <p:nvPr/>
        </p:nvSpPr>
        <p:spPr bwMode="auto">
          <a:xfrm>
            <a:off x="527050" y="4637088"/>
            <a:ext cx="2667000" cy="314325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978" name="Line 1034"/>
          <p:cNvSpPr>
            <a:spLocks noChangeShapeType="1"/>
          </p:cNvSpPr>
          <p:nvPr/>
        </p:nvSpPr>
        <p:spPr bwMode="auto">
          <a:xfrm flipV="1">
            <a:off x="593725" y="6208713"/>
            <a:ext cx="2600325" cy="161925"/>
          </a:xfrm>
          <a:prstGeom prst="line">
            <a:avLst/>
          </a:prstGeom>
          <a:noFill/>
          <a:ln w="63500">
            <a:solidFill>
              <a:srgbClr val="99CCFF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979" name="Oval 1035"/>
          <p:cNvSpPr>
            <a:spLocks noChangeArrowheads="1"/>
          </p:cNvSpPr>
          <p:nvPr/>
        </p:nvSpPr>
        <p:spPr bwMode="auto">
          <a:xfrm>
            <a:off x="3889375" y="4970463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980" name="Oval 1036"/>
          <p:cNvSpPr>
            <a:spLocks noChangeArrowheads="1"/>
          </p:cNvSpPr>
          <p:nvPr/>
        </p:nvSpPr>
        <p:spPr bwMode="auto">
          <a:xfrm>
            <a:off x="4041775" y="5027613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981" name="Oval 1037"/>
          <p:cNvSpPr>
            <a:spLocks noChangeArrowheads="1"/>
          </p:cNvSpPr>
          <p:nvPr/>
        </p:nvSpPr>
        <p:spPr bwMode="auto">
          <a:xfrm>
            <a:off x="4184650" y="5046663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982" name="Oval 1038"/>
          <p:cNvSpPr>
            <a:spLocks noChangeArrowheads="1"/>
          </p:cNvSpPr>
          <p:nvPr/>
        </p:nvSpPr>
        <p:spPr bwMode="auto">
          <a:xfrm>
            <a:off x="4318000" y="5075238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983" name="Oval 1039"/>
          <p:cNvSpPr>
            <a:spLocks noChangeArrowheads="1"/>
          </p:cNvSpPr>
          <p:nvPr/>
        </p:nvSpPr>
        <p:spPr bwMode="auto">
          <a:xfrm>
            <a:off x="4470400" y="5065713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984" name="Oval 1040"/>
          <p:cNvSpPr>
            <a:spLocks noChangeArrowheads="1"/>
          </p:cNvSpPr>
          <p:nvPr/>
        </p:nvSpPr>
        <p:spPr bwMode="auto">
          <a:xfrm>
            <a:off x="4603750" y="5094288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985" name="Oval 1041"/>
          <p:cNvSpPr>
            <a:spLocks noChangeArrowheads="1"/>
          </p:cNvSpPr>
          <p:nvPr/>
        </p:nvSpPr>
        <p:spPr bwMode="auto">
          <a:xfrm>
            <a:off x="4737100" y="5103813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986" name="Oval 1042"/>
          <p:cNvSpPr>
            <a:spLocks noChangeArrowheads="1"/>
          </p:cNvSpPr>
          <p:nvPr/>
        </p:nvSpPr>
        <p:spPr bwMode="auto">
          <a:xfrm>
            <a:off x="4889500" y="5103813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987" name="Oval 1043"/>
          <p:cNvSpPr>
            <a:spLocks noChangeArrowheads="1"/>
          </p:cNvSpPr>
          <p:nvPr/>
        </p:nvSpPr>
        <p:spPr bwMode="auto">
          <a:xfrm>
            <a:off x="5041900" y="5132388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988" name="Oval 1044"/>
          <p:cNvSpPr>
            <a:spLocks noChangeArrowheads="1"/>
          </p:cNvSpPr>
          <p:nvPr/>
        </p:nvSpPr>
        <p:spPr bwMode="auto">
          <a:xfrm>
            <a:off x="5165725" y="5132388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989" name="Oval 1045"/>
          <p:cNvSpPr>
            <a:spLocks noChangeArrowheads="1"/>
          </p:cNvSpPr>
          <p:nvPr/>
        </p:nvSpPr>
        <p:spPr bwMode="auto">
          <a:xfrm>
            <a:off x="5318125" y="5160963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990" name="Oval 1046"/>
          <p:cNvSpPr>
            <a:spLocks noChangeArrowheads="1"/>
          </p:cNvSpPr>
          <p:nvPr/>
        </p:nvSpPr>
        <p:spPr bwMode="auto">
          <a:xfrm>
            <a:off x="5461000" y="5180013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991" name="Oval 1047"/>
          <p:cNvSpPr>
            <a:spLocks noChangeArrowheads="1"/>
          </p:cNvSpPr>
          <p:nvPr/>
        </p:nvSpPr>
        <p:spPr bwMode="auto">
          <a:xfrm>
            <a:off x="5603875" y="5170488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992" name="Oval 1048"/>
          <p:cNvSpPr>
            <a:spLocks noChangeArrowheads="1"/>
          </p:cNvSpPr>
          <p:nvPr/>
        </p:nvSpPr>
        <p:spPr bwMode="auto">
          <a:xfrm>
            <a:off x="5708650" y="5199063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993" name="Oval 1049"/>
          <p:cNvSpPr>
            <a:spLocks noChangeArrowheads="1"/>
          </p:cNvSpPr>
          <p:nvPr/>
        </p:nvSpPr>
        <p:spPr bwMode="auto">
          <a:xfrm>
            <a:off x="5851525" y="5237163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994" name="Oval 1050"/>
          <p:cNvSpPr>
            <a:spLocks noChangeArrowheads="1"/>
          </p:cNvSpPr>
          <p:nvPr/>
        </p:nvSpPr>
        <p:spPr bwMode="auto">
          <a:xfrm>
            <a:off x="5975350" y="5218113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995" name="Oval 1051"/>
          <p:cNvSpPr>
            <a:spLocks noChangeArrowheads="1"/>
          </p:cNvSpPr>
          <p:nvPr/>
        </p:nvSpPr>
        <p:spPr bwMode="auto">
          <a:xfrm>
            <a:off x="6108700" y="5256213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996" name="Oval 1052"/>
          <p:cNvSpPr>
            <a:spLocks noChangeArrowheads="1"/>
          </p:cNvSpPr>
          <p:nvPr/>
        </p:nvSpPr>
        <p:spPr bwMode="auto">
          <a:xfrm>
            <a:off x="6232525" y="5275263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997" name="Oval 1053"/>
          <p:cNvSpPr>
            <a:spLocks noChangeArrowheads="1"/>
          </p:cNvSpPr>
          <p:nvPr/>
        </p:nvSpPr>
        <p:spPr bwMode="auto">
          <a:xfrm>
            <a:off x="6346825" y="5256213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998" name="Oval 1054"/>
          <p:cNvSpPr>
            <a:spLocks noChangeArrowheads="1"/>
          </p:cNvSpPr>
          <p:nvPr/>
        </p:nvSpPr>
        <p:spPr bwMode="auto">
          <a:xfrm>
            <a:off x="6451600" y="5294313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999" name="Text Box 1055"/>
          <p:cNvSpPr txBox="1">
            <a:spLocks noChangeArrowheads="1"/>
          </p:cNvSpPr>
          <p:nvPr/>
        </p:nvSpPr>
        <p:spPr bwMode="auto">
          <a:xfrm>
            <a:off x="6384925" y="4865688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p</a:t>
            </a:r>
          </a:p>
        </p:txBody>
      </p:sp>
      <p:grpSp>
        <p:nvGrpSpPr>
          <p:cNvPr id="3" name="Group 1056"/>
          <p:cNvGrpSpPr>
            <a:grpSpLocks/>
          </p:cNvGrpSpPr>
          <p:nvPr/>
        </p:nvGrpSpPr>
        <p:grpSpPr bwMode="auto">
          <a:xfrm>
            <a:off x="2778125" y="4446588"/>
            <a:ext cx="577850" cy="536575"/>
            <a:chOff x="1088" y="804"/>
            <a:chExt cx="364" cy="338"/>
          </a:xfrm>
        </p:grpSpPr>
        <p:sp>
          <p:nvSpPr>
            <p:cNvPr id="212001" name="Oval 1057"/>
            <p:cNvSpPr>
              <a:spLocks noChangeArrowheads="1"/>
            </p:cNvSpPr>
            <p:nvPr/>
          </p:nvSpPr>
          <p:spPr bwMode="auto">
            <a:xfrm>
              <a:off x="1260" y="1080"/>
              <a:ext cx="55" cy="6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002" name="Text Box 1058"/>
            <p:cNvSpPr txBox="1">
              <a:spLocks noChangeArrowheads="1"/>
            </p:cNvSpPr>
            <p:nvPr/>
          </p:nvSpPr>
          <p:spPr bwMode="auto">
            <a:xfrm>
              <a:off x="1088" y="804"/>
              <a:ext cx="3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  <a:latin typeface="Symbol" charset="2"/>
                </a:rPr>
                <a:t>m</a:t>
              </a:r>
              <a:r>
                <a:rPr lang="en-US" baseline="30000">
                  <a:solidFill>
                    <a:srgbClr val="0000FF"/>
                  </a:solidFill>
                </a:rPr>
                <a:t>-</a:t>
              </a:r>
              <a:endParaRPr lang="en-US">
                <a:solidFill>
                  <a:srgbClr val="0000FF"/>
                </a:solidFill>
                <a:latin typeface="Symbol" charset="2"/>
              </a:endParaRPr>
            </a:p>
          </p:txBody>
        </p:sp>
      </p:grpSp>
      <p:sp>
        <p:nvSpPr>
          <p:cNvPr id="212003" name="Line 1059"/>
          <p:cNvSpPr>
            <a:spLocks noChangeShapeType="1"/>
          </p:cNvSpPr>
          <p:nvPr/>
        </p:nvSpPr>
        <p:spPr bwMode="auto">
          <a:xfrm flipV="1">
            <a:off x="3422650" y="5703888"/>
            <a:ext cx="1038225" cy="1066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04" name="Line 1060"/>
          <p:cNvSpPr>
            <a:spLocks noChangeShapeType="1"/>
          </p:cNvSpPr>
          <p:nvPr/>
        </p:nvSpPr>
        <p:spPr bwMode="auto">
          <a:xfrm flipV="1">
            <a:off x="3527425" y="5694363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05" name="Line 1061"/>
          <p:cNvSpPr>
            <a:spLocks noChangeShapeType="1"/>
          </p:cNvSpPr>
          <p:nvPr/>
        </p:nvSpPr>
        <p:spPr bwMode="auto">
          <a:xfrm flipV="1">
            <a:off x="3651250" y="5675313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06" name="Line 1062"/>
          <p:cNvSpPr>
            <a:spLocks noChangeShapeType="1"/>
          </p:cNvSpPr>
          <p:nvPr/>
        </p:nvSpPr>
        <p:spPr bwMode="auto">
          <a:xfrm flipV="1">
            <a:off x="3746500" y="5675313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07" name="Line 1063"/>
          <p:cNvSpPr>
            <a:spLocks noChangeShapeType="1"/>
          </p:cNvSpPr>
          <p:nvPr/>
        </p:nvSpPr>
        <p:spPr bwMode="auto">
          <a:xfrm flipV="1">
            <a:off x="3841750" y="5684838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08" name="Line 1064"/>
          <p:cNvSpPr>
            <a:spLocks noChangeShapeType="1"/>
          </p:cNvSpPr>
          <p:nvPr/>
        </p:nvSpPr>
        <p:spPr bwMode="auto">
          <a:xfrm flipV="1">
            <a:off x="3937000" y="5694363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09" name="Line 1065"/>
          <p:cNvSpPr>
            <a:spLocks noChangeShapeType="1"/>
          </p:cNvSpPr>
          <p:nvPr/>
        </p:nvSpPr>
        <p:spPr bwMode="auto">
          <a:xfrm flipV="1">
            <a:off x="4032250" y="5703888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10" name="Line 1066"/>
          <p:cNvSpPr>
            <a:spLocks noChangeShapeType="1"/>
          </p:cNvSpPr>
          <p:nvPr/>
        </p:nvSpPr>
        <p:spPr bwMode="auto">
          <a:xfrm flipV="1">
            <a:off x="4127500" y="5703888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11" name="Line 1067"/>
          <p:cNvSpPr>
            <a:spLocks noChangeShapeType="1"/>
          </p:cNvSpPr>
          <p:nvPr/>
        </p:nvSpPr>
        <p:spPr bwMode="auto">
          <a:xfrm flipV="1">
            <a:off x="4222750" y="5703888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12" name="Line 1068"/>
          <p:cNvSpPr>
            <a:spLocks noChangeShapeType="1"/>
          </p:cNvSpPr>
          <p:nvPr/>
        </p:nvSpPr>
        <p:spPr bwMode="auto">
          <a:xfrm flipV="1">
            <a:off x="4318000" y="5703888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13" name="Line 1069"/>
          <p:cNvSpPr>
            <a:spLocks noChangeShapeType="1"/>
          </p:cNvSpPr>
          <p:nvPr/>
        </p:nvSpPr>
        <p:spPr bwMode="auto">
          <a:xfrm flipV="1">
            <a:off x="4413250" y="5703888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14" name="Line 1070"/>
          <p:cNvSpPr>
            <a:spLocks noChangeShapeType="1"/>
          </p:cNvSpPr>
          <p:nvPr/>
        </p:nvSpPr>
        <p:spPr bwMode="auto">
          <a:xfrm flipV="1">
            <a:off x="4508500" y="5703888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15" name="Line 1071"/>
          <p:cNvSpPr>
            <a:spLocks noChangeShapeType="1"/>
          </p:cNvSpPr>
          <p:nvPr/>
        </p:nvSpPr>
        <p:spPr bwMode="auto">
          <a:xfrm flipV="1">
            <a:off x="4603750" y="5703888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16" name="Line 1072"/>
          <p:cNvSpPr>
            <a:spLocks noChangeShapeType="1"/>
          </p:cNvSpPr>
          <p:nvPr/>
        </p:nvSpPr>
        <p:spPr bwMode="auto">
          <a:xfrm flipV="1">
            <a:off x="4699000" y="5703888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17" name="Line 1073"/>
          <p:cNvSpPr>
            <a:spLocks noChangeShapeType="1"/>
          </p:cNvSpPr>
          <p:nvPr/>
        </p:nvSpPr>
        <p:spPr bwMode="auto">
          <a:xfrm flipV="1">
            <a:off x="4794250" y="5703888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18" name="Line 1074"/>
          <p:cNvSpPr>
            <a:spLocks noChangeShapeType="1"/>
          </p:cNvSpPr>
          <p:nvPr/>
        </p:nvSpPr>
        <p:spPr bwMode="auto">
          <a:xfrm flipV="1">
            <a:off x="4889500" y="5703888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19" name="Line 1075"/>
          <p:cNvSpPr>
            <a:spLocks noChangeShapeType="1"/>
          </p:cNvSpPr>
          <p:nvPr/>
        </p:nvSpPr>
        <p:spPr bwMode="auto">
          <a:xfrm flipV="1">
            <a:off x="4984750" y="5703888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20" name="Line 1076"/>
          <p:cNvSpPr>
            <a:spLocks noChangeShapeType="1"/>
          </p:cNvSpPr>
          <p:nvPr/>
        </p:nvSpPr>
        <p:spPr bwMode="auto">
          <a:xfrm flipV="1">
            <a:off x="5080000" y="5703888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21" name="Line 1077"/>
          <p:cNvSpPr>
            <a:spLocks noChangeShapeType="1"/>
          </p:cNvSpPr>
          <p:nvPr/>
        </p:nvSpPr>
        <p:spPr bwMode="auto">
          <a:xfrm flipV="1">
            <a:off x="5175250" y="5703888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22" name="Line 1078"/>
          <p:cNvSpPr>
            <a:spLocks noChangeShapeType="1"/>
          </p:cNvSpPr>
          <p:nvPr/>
        </p:nvSpPr>
        <p:spPr bwMode="auto">
          <a:xfrm flipV="1">
            <a:off x="5270500" y="5703888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23" name="Line 1079"/>
          <p:cNvSpPr>
            <a:spLocks noChangeShapeType="1"/>
          </p:cNvSpPr>
          <p:nvPr/>
        </p:nvSpPr>
        <p:spPr bwMode="auto">
          <a:xfrm flipV="1">
            <a:off x="5365750" y="5703888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24" name="Line 1080"/>
          <p:cNvSpPr>
            <a:spLocks noChangeShapeType="1"/>
          </p:cNvSpPr>
          <p:nvPr/>
        </p:nvSpPr>
        <p:spPr bwMode="auto">
          <a:xfrm flipV="1">
            <a:off x="5461000" y="5703888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25" name="Line 1081"/>
          <p:cNvSpPr>
            <a:spLocks noChangeShapeType="1"/>
          </p:cNvSpPr>
          <p:nvPr/>
        </p:nvSpPr>
        <p:spPr bwMode="auto">
          <a:xfrm flipV="1">
            <a:off x="5556250" y="5703888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26" name="Line 1082"/>
          <p:cNvSpPr>
            <a:spLocks noChangeShapeType="1"/>
          </p:cNvSpPr>
          <p:nvPr/>
        </p:nvSpPr>
        <p:spPr bwMode="auto">
          <a:xfrm flipV="1">
            <a:off x="5651500" y="5703888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27" name="Line 1083"/>
          <p:cNvSpPr>
            <a:spLocks noChangeShapeType="1"/>
          </p:cNvSpPr>
          <p:nvPr/>
        </p:nvSpPr>
        <p:spPr bwMode="auto">
          <a:xfrm flipV="1">
            <a:off x="5746750" y="5703888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28" name="Line 1084"/>
          <p:cNvSpPr>
            <a:spLocks noChangeShapeType="1"/>
          </p:cNvSpPr>
          <p:nvPr/>
        </p:nvSpPr>
        <p:spPr bwMode="auto">
          <a:xfrm flipV="1">
            <a:off x="5842000" y="5703888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29" name="Line 1085"/>
          <p:cNvSpPr>
            <a:spLocks noChangeShapeType="1"/>
          </p:cNvSpPr>
          <p:nvPr/>
        </p:nvSpPr>
        <p:spPr bwMode="auto">
          <a:xfrm flipV="1">
            <a:off x="5937250" y="5703888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30" name="Line 1086"/>
          <p:cNvSpPr>
            <a:spLocks noChangeShapeType="1"/>
          </p:cNvSpPr>
          <p:nvPr/>
        </p:nvSpPr>
        <p:spPr bwMode="auto">
          <a:xfrm flipV="1">
            <a:off x="6032500" y="5703888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31" name="Line 1087"/>
          <p:cNvSpPr>
            <a:spLocks noChangeShapeType="1"/>
          </p:cNvSpPr>
          <p:nvPr/>
        </p:nvSpPr>
        <p:spPr bwMode="auto">
          <a:xfrm flipV="1">
            <a:off x="6127750" y="5703888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32" name="Line 1088"/>
          <p:cNvSpPr>
            <a:spLocks noChangeShapeType="1"/>
          </p:cNvSpPr>
          <p:nvPr/>
        </p:nvSpPr>
        <p:spPr bwMode="auto">
          <a:xfrm flipV="1">
            <a:off x="6223000" y="5703888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33" name="Line 1089"/>
          <p:cNvSpPr>
            <a:spLocks noChangeShapeType="1"/>
          </p:cNvSpPr>
          <p:nvPr/>
        </p:nvSpPr>
        <p:spPr bwMode="auto">
          <a:xfrm flipV="1">
            <a:off x="6318250" y="5703888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34" name="Line 1090"/>
          <p:cNvSpPr>
            <a:spLocks noChangeShapeType="1"/>
          </p:cNvSpPr>
          <p:nvPr/>
        </p:nvSpPr>
        <p:spPr bwMode="auto">
          <a:xfrm flipV="1">
            <a:off x="6413500" y="5703888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35" name="Line 1091"/>
          <p:cNvSpPr>
            <a:spLocks noChangeShapeType="1"/>
          </p:cNvSpPr>
          <p:nvPr/>
        </p:nvSpPr>
        <p:spPr bwMode="auto">
          <a:xfrm flipV="1">
            <a:off x="6508750" y="5703888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36" name="Line 1092"/>
          <p:cNvSpPr>
            <a:spLocks noChangeShapeType="1"/>
          </p:cNvSpPr>
          <p:nvPr/>
        </p:nvSpPr>
        <p:spPr bwMode="auto">
          <a:xfrm flipV="1">
            <a:off x="6604000" y="5703888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37" name="Line 1093"/>
          <p:cNvSpPr>
            <a:spLocks noChangeShapeType="1"/>
          </p:cNvSpPr>
          <p:nvPr/>
        </p:nvSpPr>
        <p:spPr bwMode="auto">
          <a:xfrm flipV="1">
            <a:off x="6699250" y="5703888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38" name="Line 1094"/>
          <p:cNvSpPr>
            <a:spLocks noChangeShapeType="1"/>
          </p:cNvSpPr>
          <p:nvPr/>
        </p:nvSpPr>
        <p:spPr bwMode="auto">
          <a:xfrm flipV="1">
            <a:off x="6794500" y="5703888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39" name="Line 1095"/>
          <p:cNvSpPr>
            <a:spLocks noChangeShapeType="1"/>
          </p:cNvSpPr>
          <p:nvPr/>
        </p:nvSpPr>
        <p:spPr bwMode="auto">
          <a:xfrm flipV="1">
            <a:off x="6889750" y="5703888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40" name="Line 1096"/>
          <p:cNvSpPr>
            <a:spLocks noChangeShapeType="1"/>
          </p:cNvSpPr>
          <p:nvPr/>
        </p:nvSpPr>
        <p:spPr bwMode="auto">
          <a:xfrm flipV="1">
            <a:off x="6985000" y="5703888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41" name="Line 1097"/>
          <p:cNvSpPr>
            <a:spLocks noChangeShapeType="1"/>
          </p:cNvSpPr>
          <p:nvPr/>
        </p:nvSpPr>
        <p:spPr bwMode="auto">
          <a:xfrm flipV="1">
            <a:off x="7080250" y="5703888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42" name="Line 1098"/>
          <p:cNvSpPr>
            <a:spLocks noChangeShapeType="1"/>
          </p:cNvSpPr>
          <p:nvPr/>
        </p:nvSpPr>
        <p:spPr bwMode="auto">
          <a:xfrm flipV="1">
            <a:off x="7175500" y="5703888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43" name="Line 1099"/>
          <p:cNvSpPr>
            <a:spLocks noChangeShapeType="1"/>
          </p:cNvSpPr>
          <p:nvPr/>
        </p:nvSpPr>
        <p:spPr bwMode="auto">
          <a:xfrm flipV="1">
            <a:off x="7270750" y="5703888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44" name="Line 1100"/>
          <p:cNvSpPr>
            <a:spLocks noChangeShapeType="1"/>
          </p:cNvSpPr>
          <p:nvPr/>
        </p:nvSpPr>
        <p:spPr bwMode="auto">
          <a:xfrm flipV="1">
            <a:off x="7366000" y="5703888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45" name="Line 1101"/>
          <p:cNvSpPr>
            <a:spLocks noChangeShapeType="1"/>
          </p:cNvSpPr>
          <p:nvPr/>
        </p:nvSpPr>
        <p:spPr bwMode="auto">
          <a:xfrm flipV="1">
            <a:off x="7461250" y="5703888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46" name="Line 1102"/>
          <p:cNvSpPr>
            <a:spLocks noChangeShapeType="1"/>
          </p:cNvSpPr>
          <p:nvPr/>
        </p:nvSpPr>
        <p:spPr bwMode="auto">
          <a:xfrm flipV="1">
            <a:off x="7556500" y="5703888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47" name="Line 1103"/>
          <p:cNvSpPr>
            <a:spLocks noChangeShapeType="1"/>
          </p:cNvSpPr>
          <p:nvPr/>
        </p:nvSpPr>
        <p:spPr bwMode="auto">
          <a:xfrm flipV="1">
            <a:off x="7651750" y="5703888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48" name="Line 1104"/>
          <p:cNvSpPr>
            <a:spLocks noChangeShapeType="1"/>
          </p:cNvSpPr>
          <p:nvPr/>
        </p:nvSpPr>
        <p:spPr bwMode="auto">
          <a:xfrm flipV="1">
            <a:off x="7747000" y="5781675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49" name="Line 1105"/>
          <p:cNvSpPr>
            <a:spLocks noChangeShapeType="1"/>
          </p:cNvSpPr>
          <p:nvPr/>
        </p:nvSpPr>
        <p:spPr bwMode="auto">
          <a:xfrm flipV="1">
            <a:off x="7842250" y="5703888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50" name="Line 1106"/>
          <p:cNvSpPr>
            <a:spLocks noChangeShapeType="1"/>
          </p:cNvSpPr>
          <p:nvPr/>
        </p:nvSpPr>
        <p:spPr bwMode="auto">
          <a:xfrm flipV="1">
            <a:off x="7937500" y="5703888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51" name="Line 1107"/>
          <p:cNvSpPr>
            <a:spLocks noChangeShapeType="1"/>
          </p:cNvSpPr>
          <p:nvPr/>
        </p:nvSpPr>
        <p:spPr bwMode="auto">
          <a:xfrm>
            <a:off x="3394075" y="6694488"/>
            <a:ext cx="4686300" cy="1587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52" name="Line 1108"/>
          <p:cNvSpPr>
            <a:spLocks noChangeShapeType="1"/>
          </p:cNvSpPr>
          <p:nvPr/>
        </p:nvSpPr>
        <p:spPr bwMode="auto">
          <a:xfrm>
            <a:off x="3479800" y="6608763"/>
            <a:ext cx="4686300" cy="1587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53" name="Line 1109"/>
          <p:cNvSpPr>
            <a:spLocks noChangeShapeType="1"/>
          </p:cNvSpPr>
          <p:nvPr/>
        </p:nvSpPr>
        <p:spPr bwMode="auto">
          <a:xfrm>
            <a:off x="3565525" y="6523038"/>
            <a:ext cx="4686300" cy="1587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54" name="Line 1110"/>
          <p:cNvSpPr>
            <a:spLocks noChangeShapeType="1"/>
          </p:cNvSpPr>
          <p:nvPr/>
        </p:nvSpPr>
        <p:spPr bwMode="auto">
          <a:xfrm>
            <a:off x="3651250" y="6437313"/>
            <a:ext cx="4686300" cy="1587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55" name="Line 1111"/>
          <p:cNvSpPr>
            <a:spLocks noChangeShapeType="1"/>
          </p:cNvSpPr>
          <p:nvPr/>
        </p:nvSpPr>
        <p:spPr bwMode="auto">
          <a:xfrm>
            <a:off x="3736975" y="6351588"/>
            <a:ext cx="4686300" cy="1587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56" name="Line 1112"/>
          <p:cNvSpPr>
            <a:spLocks noChangeShapeType="1"/>
          </p:cNvSpPr>
          <p:nvPr/>
        </p:nvSpPr>
        <p:spPr bwMode="auto">
          <a:xfrm>
            <a:off x="3822700" y="6265863"/>
            <a:ext cx="4686300" cy="1587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57" name="Line 1113"/>
          <p:cNvSpPr>
            <a:spLocks noChangeShapeType="1"/>
          </p:cNvSpPr>
          <p:nvPr/>
        </p:nvSpPr>
        <p:spPr bwMode="auto">
          <a:xfrm>
            <a:off x="3908425" y="6180138"/>
            <a:ext cx="4686300" cy="1587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58" name="Line 1114"/>
          <p:cNvSpPr>
            <a:spLocks noChangeShapeType="1"/>
          </p:cNvSpPr>
          <p:nvPr/>
        </p:nvSpPr>
        <p:spPr bwMode="auto">
          <a:xfrm>
            <a:off x="3994150" y="6094413"/>
            <a:ext cx="4686300" cy="1587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59" name="Line 1115"/>
          <p:cNvSpPr>
            <a:spLocks noChangeShapeType="1"/>
          </p:cNvSpPr>
          <p:nvPr/>
        </p:nvSpPr>
        <p:spPr bwMode="auto">
          <a:xfrm>
            <a:off x="4079875" y="6008688"/>
            <a:ext cx="4686300" cy="1587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60" name="Line 1116"/>
          <p:cNvSpPr>
            <a:spLocks noChangeShapeType="1"/>
          </p:cNvSpPr>
          <p:nvPr/>
        </p:nvSpPr>
        <p:spPr bwMode="auto">
          <a:xfrm>
            <a:off x="4165600" y="5922963"/>
            <a:ext cx="4686300" cy="1587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61" name="Line 1117"/>
          <p:cNvSpPr>
            <a:spLocks noChangeShapeType="1"/>
          </p:cNvSpPr>
          <p:nvPr/>
        </p:nvSpPr>
        <p:spPr bwMode="auto">
          <a:xfrm>
            <a:off x="4251325" y="5837238"/>
            <a:ext cx="4686300" cy="1587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62" name="Line 1118"/>
          <p:cNvSpPr>
            <a:spLocks noChangeShapeType="1"/>
          </p:cNvSpPr>
          <p:nvPr/>
        </p:nvSpPr>
        <p:spPr bwMode="auto">
          <a:xfrm>
            <a:off x="4337050" y="5751513"/>
            <a:ext cx="4686300" cy="1587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65" name="Text Box 1121"/>
          <p:cNvSpPr txBox="1">
            <a:spLocks noChangeArrowheads="1"/>
          </p:cNvSpPr>
          <p:nvPr/>
        </p:nvSpPr>
        <p:spPr bwMode="auto">
          <a:xfrm>
            <a:off x="4667250" y="3333750"/>
            <a:ext cx="4295775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Observed muon stopping distribution</a:t>
            </a:r>
          </a:p>
        </p:txBody>
      </p:sp>
      <p:sp>
        <p:nvSpPr>
          <p:cNvPr id="212066" name="Line 1122"/>
          <p:cNvSpPr>
            <a:spLocks noChangeShapeType="1"/>
          </p:cNvSpPr>
          <p:nvPr/>
        </p:nvSpPr>
        <p:spPr bwMode="auto">
          <a:xfrm>
            <a:off x="8620125" y="4324350"/>
            <a:ext cx="0" cy="150495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67" name="Text Box 1123" descr="Light upward diagonal"/>
          <p:cNvSpPr txBox="1">
            <a:spLocks noChangeArrowheads="1"/>
          </p:cNvSpPr>
          <p:nvPr/>
        </p:nvSpPr>
        <p:spPr bwMode="auto">
          <a:xfrm>
            <a:off x="8639175" y="4371975"/>
            <a:ext cx="30480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</a:rPr>
              <a:t>E</a:t>
            </a:r>
          </a:p>
        </p:txBody>
      </p:sp>
      <p:sp>
        <p:nvSpPr>
          <p:cNvPr id="212068" name="Text Box 1124" descr="Light upward diagonal"/>
          <p:cNvSpPr txBox="1">
            <a:spLocks noChangeArrowheads="1"/>
          </p:cNvSpPr>
          <p:nvPr/>
        </p:nvSpPr>
        <p:spPr bwMode="auto">
          <a:xfrm>
            <a:off x="5133975" y="4867275"/>
            <a:ext cx="43815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</a:rPr>
              <a:t>e</a:t>
            </a:r>
            <a:r>
              <a:rPr lang="en-US" sz="1600" b="1" baseline="30000">
                <a:solidFill>
                  <a:schemeClr val="accent2"/>
                </a:solidFill>
              </a:rPr>
              <a:t>-</a:t>
            </a:r>
          </a:p>
        </p:txBody>
      </p:sp>
      <p:pic>
        <p:nvPicPr>
          <p:cNvPr id="212069" name="Picture 1125" descr="Light upward diagon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7550" y="4791075"/>
            <a:ext cx="4678363" cy="20669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grpSp>
        <p:nvGrpSpPr>
          <p:cNvPr id="4" name="Group 1126"/>
          <p:cNvGrpSpPr>
            <a:grpSpLocks/>
          </p:cNvGrpSpPr>
          <p:nvPr/>
        </p:nvGrpSpPr>
        <p:grpSpPr bwMode="auto">
          <a:xfrm>
            <a:off x="3206750" y="3708400"/>
            <a:ext cx="6089650" cy="1089025"/>
            <a:chOff x="1440" y="374"/>
            <a:chExt cx="3836" cy="686"/>
          </a:xfrm>
        </p:grpSpPr>
        <p:pic>
          <p:nvPicPr>
            <p:cNvPr id="212071" name="Picture 112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40" y="384"/>
              <a:ext cx="3822" cy="66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</p:pic>
        <p:sp useBgFill="1">
          <p:nvSpPr>
            <p:cNvPr id="212072" name="Freeform 1128"/>
            <p:cNvSpPr>
              <a:spLocks/>
            </p:cNvSpPr>
            <p:nvPr/>
          </p:nvSpPr>
          <p:spPr bwMode="auto">
            <a:xfrm>
              <a:off x="1440" y="374"/>
              <a:ext cx="939" cy="686"/>
            </a:xfrm>
            <a:custGeom>
              <a:avLst/>
              <a:gdLst/>
              <a:ahLst/>
              <a:cxnLst>
                <a:cxn ang="0">
                  <a:pos x="0" y="686"/>
                </a:cxn>
                <a:cxn ang="0">
                  <a:pos x="939" y="6"/>
                </a:cxn>
                <a:cxn ang="0">
                  <a:pos x="0" y="0"/>
                </a:cxn>
                <a:cxn ang="0">
                  <a:pos x="0" y="686"/>
                </a:cxn>
              </a:cxnLst>
              <a:rect l="0" t="0" r="r" b="b"/>
              <a:pathLst>
                <a:path w="939" h="686">
                  <a:moveTo>
                    <a:pt x="0" y="686"/>
                  </a:moveTo>
                  <a:lnTo>
                    <a:pt x="939" y="6"/>
                  </a:lnTo>
                  <a:lnTo>
                    <a:pt x="0" y="0"/>
                  </a:lnTo>
                  <a:lnTo>
                    <a:pt x="0" y="686"/>
                  </a:lnTo>
                  <a:close/>
                </a:path>
              </a:pathLst>
            </a:custGeom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2073" name="Freeform 1129"/>
            <p:cNvSpPr>
              <a:spLocks/>
            </p:cNvSpPr>
            <p:nvPr/>
          </p:nvSpPr>
          <p:spPr bwMode="auto">
            <a:xfrm>
              <a:off x="4401" y="409"/>
              <a:ext cx="875" cy="639"/>
            </a:xfrm>
            <a:custGeom>
              <a:avLst/>
              <a:gdLst/>
              <a:ahLst/>
              <a:cxnLst>
                <a:cxn ang="0">
                  <a:pos x="875" y="0"/>
                </a:cxn>
                <a:cxn ang="0">
                  <a:pos x="0" y="639"/>
                </a:cxn>
                <a:cxn ang="0">
                  <a:pos x="875" y="639"/>
                </a:cxn>
                <a:cxn ang="0">
                  <a:pos x="875" y="0"/>
                </a:cxn>
              </a:cxnLst>
              <a:rect l="0" t="0" r="r" b="b"/>
              <a:pathLst>
                <a:path w="875" h="639">
                  <a:moveTo>
                    <a:pt x="875" y="0"/>
                  </a:moveTo>
                  <a:lnTo>
                    <a:pt x="0" y="639"/>
                  </a:lnTo>
                  <a:lnTo>
                    <a:pt x="875" y="639"/>
                  </a:lnTo>
                  <a:lnTo>
                    <a:pt x="875" y="0"/>
                  </a:lnTo>
                  <a:close/>
                </a:path>
              </a:pathLst>
            </a:custGeom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2075" name="Rectangle 1131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534400" cy="838200"/>
          </a:xfrm>
          <a:noFill/>
          <a:ln/>
        </p:spPr>
        <p:txBody>
          <a:bodyPr/>
          <a:lstStyle/>
          <a:p>
            <a:pPr algn="l"/>
            <a:r>
              <a:rPr lang="en-US" sz="3200" b="1">
                <a:solidFill>
                  <a:srgbClr val="CC0000"/>
                </a:solidFill>
              </a:rPr>
              <a:t>3D tracking w/o material in fiducial volume</a:t>
            </a:r>
            <a:br>
              <a:rPr lang="en-US" sz="3200" b="1">
                <a:solidFill>
                  <a:srgbClr val="CC0000"/>
                </a:solidFill>
              </a:rPr>
            </a:br>
            <a:endParaRPr lang="en-US" sz="2000" b="1">
              <a:solidFill>
                <a:srgbClr val="CC0000"/>
              </a:solidFill>
            </a:endParaRPr>
          </a:p>
        </p:txBody>
      </p:sp>
      <p:pic>
        <p:nvPicPr>
          <p:cNvPr id="212076" name="Picture 1132" descr="Light upward diagona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371600"/>
            <a:ext cx="3602038" cy="26638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212077" name="Rectangle 1133" descr="Light upward diagonal"/>
          <p:cNvSpPr>
            <a:spLocks noChangeArrowheads="1"/>
          </p:cNvSpPr>
          <p:nvPr/>
        </p:nvSpPr>
        <p:spPr bwMode="auto">
          <a:xfrm>
            <a:off x="4114800" y="1524000"/>
            <a:ext cx="4572000" cy="1311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10 bar ultra-pure hydrogen, 1% LH</a:t>
            </a:r>
            <a:r>
              <a:rPr lang="en-US" sz="2000" baseline="-25000"/>
              <a:t>2</a:t>
            </a:r>
          </a:p>
          <a:p>
            <a:r>
              <a:rPr lang="en-US" sz="2000"/>
              <a:t>2.0 kV/cm drift field </a:t>
            </a:r>
          </a:p>
          <a:p>
            <a:r>
              <a:rPr lang="en-US" sz="2000"/>
              <a:t>&gt;5 kV on 3.5 mm anode half gap</a:t>
            </a:r>
          </a:p>
          <a:p>
            <a:r>
              <a:rPr lang="en-US" sz="2000"/>
              <a:t>bakable glass/ceramic materials</a:t>
            </a:r>
          </a:p>
        </p:txBody>
      </p:sp>
      <p:sp>
        <p:nvSpPr>
          <p:cNvPr id="212078" name="Rectangle 1134"/>
          <p:cNvSpPr>
            <a:spLocks noChangeArrowheads="1"/>
          </p:cNvSpPr>
          <p:nvPr/>
        </p:nvSpPr>
        <p:spPr bwMode="auto">
          <a:xfrm>
            <a:off x="228600" y="990600"/>
            <a:ext cx="3505200" cy="49530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800" b="1"/>
              <a:t>Time Projection Chamber (TPC)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0.36771 0.0611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" y="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-0.00139 L 0.36979 0.05972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" y="3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 -2.22222E-6 L 0.36459 -0.03194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119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-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119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21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1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1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1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1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1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1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-4.44444E-6 0.09305 " pathEditMode="relative" rAng="0" ptsTypes="AA">
                                      <p:cBhvr>
                                        <p:cTn id="82" dur="2300" fill="hold"/>
                                        <p:tgtEl>
                                          <p:spTgt spid="2119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21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6 L 3.88889E-6 0.10278 " pathEditMode="relative" rAng="0" ptsTypes="AA">
                                      <p:cBhvr>
                                        <p:cTn id="86" dur="2390" fill="hold"/>
                                        <p:tgtEl>
                                          <p:spTgt spid="2119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5"/>
                                            </p:cond>
                                          </p:stCondLst>
                                        </p:cTn>
                                        <p:tgtEl>
                                          <p:spTgt spid="21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48148E-6 L 3.88889E-6 0.09861 " pathEditMode="relative" rAng="0" ptsTypes="AA">
                                      <p:cBhvr>
                                        <p:cTn id="88" dur="2480" fill="hold"/>
                                        <p:tgtEl>
                                          <p:spTgt spid="2119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21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9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6 L 0.00105 0.10556 " pathEditMode="relative" rAng="0" ptsTypes="AA">
                                      <p:cBhvr>
                                        <p:cTn id="90" dur="2570" fill="hold"/>
                                        <p:tgtEl>
                                          <p:spTgt spid="2119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5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21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1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-1.11111E-6 0.1125 " pathEditMode="relative" rAng="0" ptsTypes="AA">
                                      <p:cBhvr>
                                        <p:cTn id="92" dur="2660" fill="hold"/>
                                        <p:tgtEl>
                                          <p:spTgt spid="2119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1"/>
                                            </p:cond>
                                          </p:stCondLst>
                                        </p:cTn>
                                        <p:tgtEl>
                                          <p:spTgt spid="21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3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5.55556E-7 0.11111 " pathEditMode="relative" rAng="0" ptsTypes="AA">
                                      <p:cBhvr>
                                        <p:cTn id="94" dur="2750" fill="hold"/>
                                        <p:tgtEl>
                                          <p:spTgt spid="2119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3"/>
                                            </p:cond>
                                          </p:stCondLst>
                                        </p:cTn>
                                        <p:tgtEl>
                                          <p:spTgt spid="21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7 L -4.44444E-6 0.11806 " pathEditMode="relative" rAng="0" ptsTypes="AA">
                                      <p:cBhvr>
                                        <p:cTn id="96" dur="2840" fill="hold"/>
                                        <p:tgtEl>
                                          <p:spTgt spid="2119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21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6 L 3.88889E-6 0.12361 " pathEditMode="relative" rAng="0" ptsTypes="AA">
                                      <p:cBhvr>
                                        <p:cTn id="98" dur="2930" fill="hold"/>
                                        <p:tgtEl>
                                          <p:spTgt spid="2119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7"/>
                                            </p:cond>
                                          </p:stCondLst>
                                        </p:cTn>
                                        <p:tgtEl>
                                          <p:spTgt spid="21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9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-1.11111E-6 0.12222 " pathEditMode="relative" rAng="0" ptsTypes="AA">
                                      <p:cBhvr>
                                        <p:cTn id="100" dur="3020" fill="hold"/>
                                        <p:tgtEl>
                                          <p:spTgt spid="2119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9"/>
                                            </p:cond>
                                          </p:stCondLst>
                                        </p:cTn>
                                        <p:tgtEl>
                                          <p:spTgt spid="21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1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3.88889E-6 0.12778 " pathEditMode="relative" rAng="0" ptsTypes="AA">
                                      <p:cBhvr>
                                        <p:cTn id="102" dur="3110" fill="hold"/>
                                        <p:tgtEl>
                                          <p:spTgt spid="2119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21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3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85185E-6 L -0.00104 0.13333 " pathEditMode="relative" rAng="0" ptsTypes="AA">
                                      <p:cBhvr>
                                        <p:cTn id="104" dur="3190" fill="hold"/>
                                        <p:tgtEl>
                                          <p:spTgt spid="2119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6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3"/>
                                            </p:cond>
                                          </p:stCondLst>
                                        </p:cTn>
                                        <p:tgtEl>
                                          <p:spTgt spid="21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2.22222E-6 0.13333 " pathEditMode="relative" rAng="0" ptsTypes="AA">
                                      <p:cBhvr>
                                        <p:cTn id="106" dur="3280" fill="hold"/>
                                        <p:tgtEl>
                                          <p:spTgt spid="2119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5"/>
                                            </p:cond>
                                          </p:stCondLst>
                                        </p:cTn>
                                        <p:tgtEl>
                                          <p:spTgt spid="21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48148E-6 L -1.11111E-6 0.13889 " pathEditMode="relative" rAng="0" ptsTypes="AA">
                                      <p:cBhvr>
                                        <p:cTn id="108" dur="3370" fill="hold"/>
                                        <p:tgtEl>
                                          <p:spTgt spid="2119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21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9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8148E-6 L -4.44444E-6 0.14028 " pathEditMode="relative" rAng="0" ptsTypes="AA">
                                      <p:cBhvr>
                                        <p:cTn id="110" dur="3460" fill="hold"/>
                                        <p:tgtEl>
                                          <p:spTgt spid="2119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9"/>
                                            </p:cond>
                                          </p:stCondLst>
                                        </p:cTn>
                                        <p:tgtEl>
                                          <p:spTgt spid="21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1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0.00104 0.14167 " pathEditMode="relative" rAng="0" ptsTypes="AA">
                                      <p:cBhvr>
                                        <p:cTn id="112" dur="3550" fill="hold"/>
                                        <p:tgtEl>
                                          <p:spTgt spid="2119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7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21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3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07407E-6 L 2.22222E-6 0.14722 " pathEditMode="relative" rAng="0" ptsTypes="AA">
                                      <p:cBhvr>
                                        <p:cTn id="114" dur="3640" fill="hold"/>
                                        <p:tgtEl>
                                          <p:spTgt spid="2119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3"/>
                                            </p:cond>
                                          </p:stCondLst>
                                        </p:cTn>
                                        <p:tgtEl>
                                          <p:spTgt spid="21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481E-6 L 0.00104 0.14584 " pathEditMode="relative" rAng="0" ptsTypes="AA">
                                      <p:cBhvr>
                                        <p:cTn id="116" dur="3730" fill="hold"/>
                                        <p:tgtEl>
                                          <p:spTgt spid="2119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5"/>
                                            </p:cond>
                                          </p:stCondLst>
                                        </p:cTn>
                                        <p:tgtEl>
                                          <p:spTgt spid="21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2.22222E-6 0.15278 " pathEditMode="relative" rAng="0" ptsTypes="AA">
                                      <p:cBhvr>
                                        <p:cTn id="118" dur="3820" fill="hold"/>
                                        <p:tgtEl>
                                          <p:spTgt spid="2119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7"/>
                                            </p:cond>
                                          </p:stCondLst>
                                        </p:cTn>
                                        <p:tgtEl>
                                          <p:spTgt spid="211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9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7 L -2.77778E-6 0.15556 " pathEditMode="relative" rAng="0" ptsTypes="AA">
                                      <p:cBhvr>
                                        <p:cTn id="120" dur="3910" fill="hold"/>
                                        <p:tgtEl>
                                          <p:spTgt spid="2119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21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1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96296E-6 L 3.88889E-6 0.16944 " pathEditMode="relative" rAng="0" ptsTypes="AA">
                                      <p:cBhvr>
                                        <p:cTn id="122" dur="4000" fill="hold"/>
                                        <p:tgtEl>
                                          <p:spTgt spid="2119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1"/>
                                            </p:cond>
                                          </p:stCondLst>
                                        </p:cTn>
                                        <p:tgtEl>
                                          <p:spTgt spid="21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1000"/>
                                        <p:tgtEl>
                                          <p:spTgt spid="21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9" dur="1000"/>
                                        <p:tgtEl>
                                          <p:spTgt spid="21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7" grpId="0" animBg="1"/>
      <p:bldP spid="211977" grpId="1" animBg="1"/>
      <p:bldP spid="211978" grpId="0" animBg="1"/>
      <p:bldP spid="211979" grpId="0" animBg="1"/>
      <p:bldP spid="211979" grpId="1" animBg="1"/>
      <p:bldP spid="211980" grpId="0" animBg="1"/>
      <p:bldP spid="211980" grpId="1" animBg="1"/>
      <p:bldP spid="211981" grpId="0" animBg="1"/>
      <p:bldP spid="211981" grpId="1" animBg="1"/>
      <p:bldP spid="211982" grpId="0" animBg="1"/>
      <p:bldP spid="211982" grpId="1" animBg="1"/>
      <p:bldP spid="211983" grpId="0" animBg="1"/>
      <p:bldP spid="211983" grpId="1" animBg="1"/>
      <p:bldP spid="211984" grpId="0" animBg="1"/>
      <p:bldP spid="211984" grpId="1" animBg="1"/>
      <p:bldP spid="211985" grpId="0" animBg="1"/>
      <p:bldP spid="211985" grpId="1" animBg="1"/>
      <p:bldP spid="211986" grpId="0" animBg="1"/>
      <p:bldP spid="211986" grpId="1" animBg="1"/>
      <p:bldP spid="211987" grpId="0" animBg="1"/>
      <p:bldP spid="211987" grpId="1" animBg="1"/>
      <p:bldP spid="211988" grpId="0" animBg="1"/>
      <p:bldP spid="211988" grpId="1" animBg="1"/>
      <p:bldP spid="211989" grpId="0" animBg="1"/>
      <p:bldP spid="211989" grpId="1" animBg="1"/>
      <p:bldP spid="211990" grpId="0" animBg="1"/>
      <p:bldP spid="211990" grpId="1" animBg="1"/>
      <p:bldP spid="211991" grpId="0" animBg="1"/>
      <p:bldP spid="211991" grpId="1" animBg="1"/>
      <p:bldP spid="211992" grpId="0" animBg="1"/>
      <p:bldP spid="211992" grpId="1" animBg="1"/>
      <p:bldP spid="211993" grpId="0" animBg="1"/>
      <p:bldP spid="211993" grpId="1" animBg="1"/>
      <p:bldP spid="211994" grpId="0" animBg="1"/>
      <p:bldP spid="211994" grpId="1" animBg="1"/>
      <p:bldP spid="211995" grpId="0" animBg="1"/>
      <p:bldP spid="211995" grpId="1" animBg="1"/>
      <p:bldP spid="211996" grpId="0" animBg="1"/>
      <p:bldP spid="211996" grpId="1" animBg="1"/>
      <p:bldP spid="211997" grpId="0" animBg="1"/>
      <p:bldP spid="211997" grpId="1" animBg="1"/>
      <p:bldP spid="211998" grpId="0" animBg="1"/>
      <p:bldP spid="211998" grpId="1" animBg="1"/>
      <p:bldP spid="212068" grpId="0"/>
      <p:bldP spid="21206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D81A5-15E2-5443-8757-A1431A870BC0}" type="slidenum">
              <a:rPr lang="en-US"/>
              <a:pPr/>
              <a:t>4</a:t>
            </a:fld>
            <a:endParaRPr lang="en-US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639763"/>
          </a:xfrm>
        </p:spPr>
        <p:txBody>
          <a:bodyPr/>
          <a:lstStyle/>
          <a:p>
            <a:r>
              <a:rPr lang="en-US" sz="2400" b="1">
                <a:latin typeface="Symbol" charset="2"/>
              </a:rPr>
              <a:t>m</a:t>
            </a:r>
            <a:r>
              <a:rPr lang="en-US" sz="2400" b="1"/>
              <a:t>Cap Detailed Diagram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71600" y="1524000"/>
            <a:ext cx="6550025" cy="5334000"/>
            <a:chOff x="793" y="654"/>
            <a:chExt cx="4126" cy="3360"/>
          </a:xfrm>
        </p:grpSpPr>
        <p:pic>
          <p:nvPicPr>
            <p:cNvPr id="71684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93" y="654"/>
              <a:ext cx="4126" cy="336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71685" name="Line 5"/>
            <p:cNvSpPr>
              <a:spLocks noChangeShapeType="1"/>
            </p:cNvSpPr>
            <p:nvPr/>
          </p:nvSpPr>
          <p:spPr bwMode="auto">
            <a:xfrm>
              <a:off x="1996" y="2200"/>
              <a:ext cx="544" cy="16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686" name="Line 6"/>
            <p:cNvSpPr>
              <a:spLocks noChangeShapeType="1"/>
            </p:cNvSpPr>
            <p:nvPr/>
          </p:nvSpPr>
          <p:spPr bwMode="auto">
            <a:xfrm flipV="1">
              <a:off x="2520" y="936"/>
              <a:ext cx="932" cy="140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687" name="Oval 7"/>
            <p:cNvSpPr>
              <a:spLocks noChangeArrowheads="1"/>
            </p:cNvSpPr>
            <p:nvPr/>
          </p:nvSpPr>
          <p:spPr bwMode="auto">
            <a:xfrm>
              <a:off x="2728" y="1956"/>
              <a:ext cx="56" cy="56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688" name="Oval 8"/>
            <p:cNvSpPr>
              <a:spLocks noChangeArrowheads="1"/>
            </p:cNvSpPr>
            <p:nvPr/>
          </p:nvSpPr>
          <p:spPr bwMode="auto">
            <a:xfrm>
              <a:off x="2948" y="1632"/>
              <a:ext cx="56" cy="56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689" name="Oval 9"/>
            <p:cNvSpPr>
              <a:spLocks noChangeArrowheads="1"/>
            </p:cNvSpPr>
            <p:nvPr/>
          </p:nvSpPr>
          <p:spPr bwMode="auto">
            <a:xfrm>
              <a:off x="3048" y="1476"/>
              <a:ext cx="56" cy="56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690" name="Oval 10"/>
            <p:cNvSpPr>
              <a:spLocks noChangeArrowheads="1"/>
            </p:cNvSpPr>
            <p:nvPr/>
          </p:nvSpPr>
          <p:spPr bwMode="auto">
            <a:xfrm>
              <a:off x="2100" y="2221"/>
              <a:ext cx="27" cy="32"/>
            </a:xfrm>
            <a:prstGeom prst="ellipse">
              <a:avLst/>
            </a:prstGeom>
            <a:solidFill>
              <a:schemeClr val="tx2"/>
            </a:solidFill>
            <a:ln w="190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691" name="Oval 11"/>
            <p:cNvSpPr>
              <a:spLocks noChangeArrowheads="1"/>
            </p:cNvSpPr>
            <p:nvPr/>
          </p:nvSpPr>
          <p:spPr bwMode="auto">
            <a:xfrm>
              <a:off x="2176" y="2237"/>
              <a:ext cx="27" cy="32"/>
            </a:xfrm>
            <a:prstGeom prst="ellipse">
              <a:avLst/>
            </a:prstGeom>
            <a:solidFill>
              <a:schemeClr val="tx2"/>
            </a:solidFill>
            <a:ln w="190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692" name="Oval 12"/>
            <p:cNvSpPr>
              <a:spLocks noChangeArrowheads="1"/>
            </p:cNvSpPr>
            <p:nvPr/>
          </p:nvSpPr>
          <p:spPr bwMode="auto">
            <a:xfrm>
              <a:off x="2254" y="2267"/>
              <a:ext cx="27" cy="32"/>
            </a:xfrm>
            <a:prstGeom prst="ellipse">
              <a:avLst/>
            </a:prstGeom>
            <a:solidFill>
              <a:schemeClr val="tx2"/>
            </a:solidFill>
            <a:ln w="190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693" name="Oval 13"/>
            <p:cNvSpPr>
              <a:spLocks noChangeArrowheads="1"/>
            </p:cNvSpPr>
            <p:nvPr/>
          </p:nvSpPr>
          <p:spPr bwMode="auto">
            <a:xfrm>
              <a:off x="2335" y="2297"/>
              <a:ext cx="27" cy="32"/>
            </a:xfrm>
            <a:prstGeom prst="ellipse">
              <a:avLst/>
            </a:prstGeom>
            <a:solidFill>
              <a:schemeClr val="tx2"/>
            </a:solidFill>
            <a:ln w="190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694" name="Oval 14"/>
            <p:cNvSpPr>
              <a:spLocks noChangeArrowheads="1"/>
            </p:cNvSpPr>
            <p:nvPr/>
          </p:nvSpPr>
          <p:spPr bwMode="auto">
            <a:xfrm>
              <a:off x="2428" y="2318"/>
              <a:ext cx="27" cy="32"/>
            </a:xfrm>
            <a:prstGeom prst="ellipse">
              <a:avLst/>
            </a:prstGeom>
            <a:solidFill>
              <a:schemeClr val="tx2"/>
            </a:solidFill>
            <a:ln w="190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1695" name="Text Box 15"/>
          <p:cNvSpPr txBox="1">
            <a:spLocks noChangeArrowheads="1"/>
          </p:cNvSpPr>
          <p:nvPr/>
        </p:nvSpPr>
        <p:spPr bwMode="auto">
          <a:xfrm>
            <a:off x="914400" y="685800"/>
            <a:ext cx="6983413" cy="7016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buFont typeface="Wingdings" charset="2"/>
              <a:buChar char="Ø"/>
            </a:pPr>
            <a:r>
              <a:rPr lang="en-US" sz="2000"/>
              <a:t> </a:t>
            </a:r>
            <a:r>
              <a:rPr lang="en-US" sz="2000" b="1"/>
              <a:t>Tracking of Muon to Stop Position in Ultrapure H</a:t>
            </a:r>
            <a:r>
              <a:rPr lang="en-US" sz="2000" b="1" baseline="-25000"/>
              <a:t>2</a:t>
            </a:r>
            <a:r>
              <a:rPr lang="en-US" sz="2000" b="1"/>
              <a:t> Gas</a:t>
            </a:r>
          </a:p>
          <a:p>
            <a:pPr eaLnBrk="1" hangingPunct="1">
              <a:buFont typeface="Wingdings" charset="2"/>
              <a:buChar char="Ø"/>
            </a:pPr>
            <a:r>
              <a:rPr lang="en-US" sz="2000" b="1"/>
              <a:t> </a:t>
            </a:r>
            <a:r>
              <a:rPr lang="en-US" sz="2000" b="1">
                <a:solidFill>
                  <a:schemeClr val="accent2"/>
                </a:solidFill>
              </a:rPr>
              <a:t>Tracking of Decay Electron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59C9-47EC-4044-8DDE-98695FCE8FCC}" type="slidenum">
              <a:rPr lang="en-US"/>
              <a:pPr/>
              <a:t>40</a:t>
            </a:fld>
            <a:endParaRPr lang="en-US"/>
          </a:p>
        </p:txBody>
      </p:sp>
      <p:sp>
        <p:nvSpPr>
          <p:cNvPr id="89100" name="Freeform 12"/>
          <p:cNvSpPr>
            <a:spLocks/>
          </p:cNvSpPr>
          <p:nvPr/>
        </p:nvSpPr>
        <p:spPr bwMode="auto">
          <a:xfrm>
            <a:off x="1219200" y="3733800"/>
            <a:ext cx="3886200" cy="1371600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5" y="225"/>
              </a:cxn>
              <a:cxn ang="0">
                <a:pos x="320" y="438"/>
              </a:cxn>
              <a:cxn ang="0">
                <a:pos x="664" y="433"/>
              </a:cxn>
              <a:cxn ang="0">
                <a:pos x="958" y="360"/>
              </a:cxn>
              <a:cxn ang="0">
                <a:pos x="1004" y="336"/>
              </a:cxn>
              <a:cxn ang="0">
                <a:pos x="1120" y="254"/>
              </a:cxn>
              <a:cxn ang="0">
                <a:pos x="1146" y="225"/>
              </a:cxn>
              <a:cxn ang="0">
                <a:pos x="1166" y="210"/>
              </a:cxn>
              <a:cxn ang="0">
                <a:pos x="1308" y="79"/>
              </a:cxn>
              <a:cxn ang="0">
                <a:pos x="1353" y="50"/>
              </a:cxn>
              <a:cxn ang="0">
                <a:pos x="1541" y="21"/>
              </a:cxn>
            </a:cxnLst>
            <a:rect l="0" t="0" r="r" b="b"/>
            <a:pathLst>
              <a:path w="1541" h="438">
                <a:moveTo>
                  <a:pt x="11" y="0"/>
                </a:moveTo>
                <a:cubicBezTo>
                  <a:pt x="0" y="50"/>
                  <a:pt x="7" y="163"/>
                  <a:pt x="15" y="225"/>
                </a:cubicBezTo>
                <a:cubicBezTo>
                  <a:pt x="33" y="358"/>
                  <a:pt x="201" y="422"/>
                  <a:pt x="320" y="438"/>
                </a:cubicBezTo>
                <a:cubicBezTo>
                  <a:pt x="434" y="436"/>
                  <a:pt x="549" y="436"/>
                  <a:pt x="664" y="433"/>
                </a:cubicBezTo>
                <a:cubicBezTo>
                  <a:pt x="769" y="431"/>
                  <a:pt x="861" y="391"/>
                  <a:pt x="958" y="360"/>
                </a:cubicBezTo>
                <a:cubicBezTo>
                  <a:pt x="975" y="355"/>
                  <a:pt x="987" y="342"/>
                  <a:pt x="1004" y="336"/>
                </a:cubicBezTo>
                <a:cubicBezTo>
                  <a:pt x="1038" y="304"/>
                  <a:pt x="1081" y="281"/>
                  <a:pt x="1120" y="254"/>
                </a:cubicBezTo>
                <a:cubicBezTo>
                  <a:pt x="1149" y="234"/>
                  <a:pt x="1124" y="246"/>
                  <a:pt x="1146" y="225"/>
                </a:cubicBezTo>
                <a:cubicBezTo>
                  <a:pt x="1152" y="219"/>
                  <a:pt x="1160" y="216"/>
                  <a:pt x="1166" y="210"/>
                </a:cubicBezTo>
                <a:cubicBezTo>
                  <a:pt x="1214" y="164"/>
                  <a:pt x="1245" y="109"/>
                  <a:pt x="1308" y="79"/>
                </a:cubicBezTo>
                <a:cubicBezTo>
                  <a:pt x="1321" y="60"/>
                  <a:pt x="1332" y="62"/>
                  <a:pt x="1353" y="50"/>
                </a:cubicBezTo>
                <a:cubicBezTo>
                  <a:pt x="1413" y="18"/>
                  <a:pt x="1473" y="21"/>
                  <a:pt x="1541" y="21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01" name="Freeform 13"/>
          <p:cNvSpPr>
            <a:spLocks/>
          </p:cNvSpPr>
          <p:nvPr/>
        </p:nvSpPr>
        <p:spPr bwMode="auto">
          <a:xfrm flipV="1">
            <a:off x="4038600" y="2209800"/>
            <a:ext cx="1066800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2" y="12"/>
              </a:cxn>
              <a:cxn ang="0">
                <a:pos x="216" y="42"/>
              </a:cxn>
              <a:cxn ang="0">
                <a:pos x="258" y="90"/>
              </a:cxn>
              <a:cxn ang="0">
                <a:pos x="300" y="138"/>
              </a:cxn>
              <a:cxn ang="0">
                <a:pos x="384" y="246"/>
              </a:cxn>
              <a:cxn ang="0">
                <a:pos x="444" y="330"/>
              </a:cxn>
              <a:cxn ang="0">
                <a:pos x="630" y="432"/>
              </a:cxn>
              <a:cxn ang="0">
                <a:pos x="750" y="456"/>
              </a:cxn>
            </a:cxnLst>
            <a:rect l="0" t="0" r="r" b="b"/>
            <a:pathLst>
              <a:path w="750" h="456">
                <a:moveTo>
                  <a:pt x="0" y="0"/>
                </a:moveTo>
                <a:cubicBezTo>
                  <a:pt x="46" y="2"/>
                  <a:pt x="111" y="2"/>
                  <a:pt x="162" y="12"/>
                </a:cubicBezTo>
                <a:cubicBezTo>
                  <a:pt x="182" y="16"/>
                  <a:pt x="216" y="42"/>
                  <a:pt x="216" y="42"/>
                </a:cubicBezTo>
                <a:cubicBezTo>
                  <a:pt x="224" y="66"/>
                  <a:pt x="237" y="76"/>
                  <a:pt x="258" y="90"/>
                </a:cubicBezTo>
                <a:cubicBezTo>
                  <a:pt x="266" y="114"/>
                  <a:pt x="279" y="124"/>
                  <a:pt x="300" y="138"/>
                </a:cubicBezTo>
                <a:cubicBezTo>
                  <a:pt x="326" y="177"/>
                  <a:pt x="358" y="207"/>
                  <a:pt x="384" y="246"/>
                </a:cubicBezTo>
                <a:cubicBezTo>
                  <a:pt x="404" y="276"/>
                  <a:pt x="412" y="309"/>
                  <a:pt x="444" y="330"/>
                </a:cubicBezTo>
                <a:cubicBezTo>
                  <a:pt x="491" y="400"/>
                  <a:pt x="547" y="422"/>
                  <a:pt x="630" y="432"/>
                </a:cubicBezTo>
                <a:cubicBezTo>
                  <a:pt x="677" y="448"/>
                  <a:pt x="700" y="456"/>
                  <a:pt x="750" y="456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38" name="Freeform 50"/>
          <p:cNvSpPr>
            <a:spLocks/>
          </p:cNvSpPr>
          <p:nvPr/>
        </p:nvSpPr>
        <p:spPr bwMode="auto">
          <a:xfrm>
            <a:off x="3962400" y="3098800"/>
            <a:ext cx="1993900" cy="863600"/>
          </a:xfrm>
          <a:custGeom>
            <a:avLst/>
            <a:gdLst/>
            <a:ahLst/>
            <a:cxnLst>
              <a:cxn ang="0">
                <a:pos x="0" y="544"/>
              </a:cxn>
              <a:cxn ang="0">
                <a:pos x="384" y="448"/>
              </a:cxn>
              <a:cxn ang="0">
                <a:pos x="624" y="112"/>
              </a:cxn>
              <a:cxn ang="0">
                <a:pos x="1152" y="16"/>
              </a:cxn>
              <a:cxn ang="0">
                <a:pos x="1248" y="16"/>
              </a:cxn>
            </a:cxnLst>
            <a:rect l="0" t="0" r="r" b="b"/>
            <a:pathLst>
              <a:path w="1256" h="544">
                <a:moveTo>
                  <a:pt x="0" y="544"/>
                </a:moveTo>
                <a:cubicBezTo>
                  <a:pt x="140" y="532"/>
                  <a:pt x="280" y="520"/>
                  <a:pt x="384" y="448"/>
                </a:cubicBezTo>
                <a:cubicBezTo>
                  <a:pt x="488" y="376"/>
                  <a:pt x="496" y="184"/>
                  <a:pt x="624" y="112"/>
                </a:cubicBezTo>
                <a:cubicBezTo>
                  <a:pt x="752" y="40"/>
                  <a:pt x="1048" y="32"/>
                  <a:pt x="1152" y="16"/>
                </a:cubicBezTo>
                <a:cubicBezTo>
                  <a:pt x="1256" y="0"/>
                  <a:pt x="1252" y="8"/>
                  <a:pt x="1248" y="16"/>
                </a:cubicBezTo>
              </a:path>
            </a:pathLst>
          </a:custGeom>
          <a:noFill/>
          <a:ln w="1270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5029200" y="1676400"/>
            <a:ext cx="3962400" cy="426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en-US" sz="3200" b="1">
                <a:latin typeface="Symbol" charset="2"/>
              </a:rPr>
              <a:t>m</a:t>
            </a:r>
            <a:r>
              <a:rPr lang="en-US" sz="3200" b="1"/>
              <a:t>Cap Method: Clean </a:t>
            </a:r>
            <a:r>
              <a:rPr lang="en-US" sz="3200" b="1">
                <a:latin typeface="Symbol" charset="2"/>
                <a:sym typeface="Symbol" charset="2"/>
              </a:rPr>
              <a:t></a:t>
            </a:r>
            <a:r>
              <a:rPr lang="en-US" sz="3200" b="1"/>
              <a:t> Stop Definition</a:t>
            </a:r>
            <a:endParaRPr lang="en-US" sz="3200"/>
          </a:p>
        </p:txBody>
      </p:sp>
      <p:sp>
        <p:nvSpPr>
          <p:cNvPr id="89092" name="AutoShape 4"/>
          <p:cNvSpPr>
            <a:spLocks noChangeArrowheads="1"/>
          </p:cNvSpPr>
          <p:nvPr/>
        </p:nvSpPr>
        <p:spPr bwMode="auto">
          <a:xfrm flipH="1">
            <a:off x="1447800" y="2057400"/>
            <a:ext cx="2819400" cy="457200"/>
          </a:xfrm>
          <a:prstGeom prst="parallelogram">
            <a:avLst>
              <a:gd name="adj" fmla="val 154167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3" name="AutoShape 5"/>
          <p:cNvSpPr>
            <a:spLocks noChangeArrowheads="1"/>
          </p:cNvSpPr>
          <p:nvPr/>
        </p:nvSpPr>
        <p:spPr bwMode="auto">
          <a:xfrm rot="16200000">
            <a:off x="2133600" y="2133600"/>
            <a:ext cx="1524000" cy="2590800"/>
          </a:xfrm>
          <a:prstGeom prst="can">
            <a:avLst>
              <a:gd name="adj" fmla="val 42500"/>
            </a:avLst>
          </a:prstGeom>
          <a:solidFill>
            <a:srgbClr val="E39582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/>
          </a:p>
        </p:txBody>
      </p:sp>
      <p:sp>
        <p:nvSpPr>
          <p:cNvPr id="89094" name="AutoShape 6"/>
          <p:cNvSpPr>
            <a:spLocks noChangeArrowheads="1"/>
          </p:cNvSpPr>
          <p:nvPr/>
        </p:nvSpPr>
        <p:spPr bwMode="auto">
          <a:xfrm rot="5400000">
            <a:off x="857250" y="3333750"/>
            <a:ext cx="762000" cy="190500"/>
          </a:xfrm>
          <a:prstGeom prst="parallelogram">
            <a:avLst>
              <a:gd name="adj" fmla="val 100000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762000" y="6858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b="1"/>
              <a:t>Each muon is tracked in a time projection chamber.</a:t>
            </a:r>
          </a:p>
        </p:txBody>
      </p:sp>
      <p:sp>
        <p:nvSpPr>
          <p:cNvPr id="89096" name="Line 8"/>
          <p:cNvSpPr>
            <a:spLocks noChangeShapeType="1"/>
          </p:cNvSpPr>
          <p:nvPr/>
        </p:nvSpPr>
        <p:spPr bwMode="auto">
          <a:xfrm>
            <a:off x="609600" y="3429000"/>
            <a:ext cx="23622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7" name="Text Box 9"/>
          <p:cNvSpPr txBox="1">
            <a:spLocks noChangeArrowheads="1"/>
          </p:cNvSpPr>
          <p:nvPr/>
        </p:nvSpPr>
        <p:spPr bwMode="auto">
          <a:xfrm>
            <a:off x="228600" y="3200400"/>
            <a:ext cx="366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b="1">
                <a:latin typeface="Symbol" charset="2"/>
              </a:rPr>
              <a:t>m</a:t>
            </a:r>
            <a:r>
              <a:rPr lang="en-US" sz="1800" b="1" baseline="30000"/>
              <a:t>-</a:t>
            </a:r>
          </a:p>
        </p:txBody>
      </p:sp>
      <p:sp>
        <p:nvSpPr>
          <p:cNvPr id="89098" name="Line 10"/>
          <p:cNvSpPr>
            <a:spLocks noChangeShapeType="1"/>
          </p:cNvSpPr>
          <p:nvPr/>
        </p:nvSpPr>
        <p:spPr bwMode="auto">
          <a:xfrm flipV="1">
            <a:off x="2971800" y="1676400"/>
            <a:ext cx="533400" cy="1752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9" name="Text Box 11"/>
          <p:cNvSpPr txBox="1">
            <a:spLocks noChangeArrowheads="1"/>
          </p:cNvSpPr>
          <p:nvPr/>
        </p:nvSpPr>
        <p:spPr bwMode="auto">
          <a:xfrm>
            <a:off x="3581400" y="1752600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b="1"/>
              <a:t>e</a:t>
            </a:r>
            <a:r>
              <a:rPr lang="en-US" sz="1800" b="1" baseline="30000"/>
              <a:t>-</a:t>
            </a:r>
          </a:p>
        </p:txBody>
      </p:sp>
      <p:sp>
        <p:nvSpPr>
          <p:cNvPr id="89102" name="Freeform 14"/>
          <p:cNvSpPr>
            <a:spLocks/>
          </p:cNvSpPr>
          <p:nvPr/>
        </p:nvSpPr>
        <p:spPr bwMode="auto">
          <a:xfrm>
            <a:off x="5181600" y="5562600"/>
            <a:ext cx="411163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0"/>
              </a:cxn>
              <a:cxn ang="0">
                <a:pos x="96" y="96"/>
              </a:cxn>
              <a:cxn ang="0">
                <a:pos x="192" y="96"/>
              </a:cxn>
              <a:cxn ang="0">
                <a:pos x="192" y="0"/>
              </a:cxn>
              <a:cxn ang="0">
                <a:pos x="288" y="0"/>
              </a:cxn>
            </a:cxnLst>
            <a:rect l="0" t="0" r="r" b="b"/>
            <a:pathLst>
              <a:path w="288" h="96">
                <a:moveTo>
                  <a:pt x="0" y="0"/>
                </a:moveTo>
                <a:lnTo>
                  <a:pt x="96" y="0"/>
                </a:lnTo>
                <a:lnTo>
                  <a:pt x="96" y="96"/>
                </a:lnTo>
                <a:lnTo>
                  <a:pt x="192" y="96"/>
                </a:lnTo>
                <a:lnTo>
                  <a:pt x="192" y="0"/>
                </a:lnTo>
                <a:lnTo>
                  <a:pt x="288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03" name="Freeform 15"/>
          <p:cNvSpPr>
            <a:spLocks/>
          </p:cNvSpPr>
          <p:nvPr/>
        </p:nvSpPr>
        <p:spPr bwMode="auto">
          <a:xfrm>
            <a:off x="5791200" y="1828800"/>
            <a:ext cx="4032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0" y="0"/>
              </a:cxn>
              <a:cxn ang="0">
                <a:pos x="90" y="96"/>
              </a:cxn>
              <a:cxn ang="0">
                <a:pos x="186" y="96"/>
              </a:cxn>
              <a:cxn ang="0">
                <a:pos x="186" y="0"/>
              </a:cxn>
              <a:cxn ang="0">
                <a:pos x="282" y="0"/>
              </a:cxn>
            </a:cxnLst>
            <a:rect l="0" t="0" r="r" b="b"/>
            <a:pathLst>
              <a:path w="282" h="96">
                <a:moveTo>
                  <a:pt x="0" y="0"/>
                </a:moveTo>
                <a:lnTo>
                  <a:pt x="90" y="0"/>
                </a:lnTo>
                <a:lnTo>
                  <a:pt x="90" y="96"/>
                </a:lnTo>
                <a:lnTo>
                  <a:pt x="186" y="96"/>
                </a:lnTo>
                <a:lnTo>
                  <a:pt x="186" y="0"/>
                </a:lnTo>
                <a:lnTo>
                  <a:pt x="282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04" name="Text Box 16"/>
          <p:cNvSpPr txBox="1">
            <a:spLocks noChangeArrowheads="1"/>
          </p:cNvSpPr>
          <p:nvPr/>
        </p:nvSpPr>
        <p:spPr bwMode="auto">
          <a:xfrm>
            <a:off x="8305800" y="5486400"/>
            <a:ext cx="636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b="1"/>
              <a:t>T</a:t>
            </a:r>
            <a:r>
              <a:rPr lang="en-US" sz="1800" b="1" baseline="-25000"/>
              <a:t>zero</a:t>
            </a:r>
          </a:p>
        </p:txBody>
      </p:sp>
      <p:sp>
        <p:nvSpPr>
          <p:cNvPr id="89105" name="Text Box 17"/>
          <p:cNvSpPr txBox="1">
            <a:spLocks noChangeArrowheads="1"/>
          </p:cNvSpPr>
          <p:nvPr/>
        </p:nvSpPr>
        <p:spPr bwMode="auto">
          <a:xfrm>
            <a:off x="8228013" y="1676400"/>
            <a:ext cx="915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b="1"/>
              <a:t>T</a:t>
            </a:r>
            <a:r>
              <a:rPr lang="en-US" sz="1800" b="1" baseline="-25000"/>
              <a:t>electron</a:t>
            </a:r>
          </a:p>
        </p:txBody>
      </p:sp>
      <p:sp>
        <p:nvSpPr>
          <p:cNvPr id="89106" name="Line 18"/>
          <p:cNvSpPr>
            <a:spLocks noChangeShapeType="1"/>
          </p:cNvSpPr>
          <p:nvPr/>
        </p:nvSpPr>
        <p:spPr bwMode="auto">
          <a:xfrm flipH="1">
            <a:off x="5257800" y="1828800"/>
            <a:ext cx="3048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08" name="Freeform 20"/>
          <p:cNvSpPr>
            <a:spLocks/>
          </p:cNvSpPr>
          <p:nvPr/>
        </p:nvSpPr>
        <p:spPr bwMode="auto">
          <a:xfrm>
            <a:off x="5257800" y="1828800"/>
            <a:ext cx="685800" cy="76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96" y="0"/>
              </a:cxn>
            </a:cxnLst>
            <a:rect l="0" t="0" r="r" b="b"/>
            <a:pathLst>
              <a:path w="996" h="1">
                <a:moveTo>
                  <a:pt x="0" y="0"/>
                </a:moveTo>
                <a:lnTo>
                  <a:pt x="996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09" name="Line 21"/>
          <p:cNvSpPr>
            <a:spLocks noChangeShapeType="1"/>
          </p:cNvSpPr>
          <p:nvPr/>
        </p:nvSpPr>
        <p:spPr bwMode="auto">
          <a:xfrm>
            <a:off x="5562600" y="5562600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10" name="Text Box 22"/>
          <p:cNvSpPr txBox="1">
            <a:spLocks noChangeArrowheads="1"/>
          </p:cNvSpPr>
          <p:nvPr/>
        </p:nvSpPr>
        <p:spPr bwMode="auto">
          <a:xfrm>
            <a:off x="5715000" y="1219200"/>
            <a:ext cx="2187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1"/>
              <a:t>Data Acquisition</a:t>
            </a:r>
          </a:p>
        </p:txBody>
      </p:sp>
      <p:sp>
        <p:nvSpPr>
          <p:cNvPr id="89111" name="Line 23"/>
          <p:cNvSpPr>
            <a:spLocks noChangeShapeType="1"/>
          </p:cNvSpPr>
          <p:nvPr/>
        </p:nvSpPr>
        <p:spPr bwMode="auto">
          <a:xfrm>
            <a:off x="5319713" y="5791200"/>
            <a:ext cx="0" cy="593725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12" name="Line 24"/>
          <p:cNvSpPr>
            <a:spLocks noChangeShapeType="1"/>
          </p:cNvSpPr>
          <p:nvPr/>
        </p:nvSpPr>
        <p:spPr bwMode="auto">
          <a:xfrm>
            <a:off x="5867400" y="1981200"/>
            <a:ext cx="1588" cy="438785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13" name="Line 25"/>
          <p:cNvSpPr>
            <a:spLocks noChangeShapeType="1"/>
          </p:cNvSpPr>
          <p:nvPr/>
        </p:nvSpPr>
        <p:spPr bwMode="auto">
          <a:xfrm flipV="1">
            <a:off x="5334000" y="6248400"/>
            <a:ext cx="533400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14" name="Text Box 26"/>
          <p:cNvSpPr txBox="1">
            <a:spLocks noChangeArrowheads="1"/>
          </p:cNvSpPr>
          <p:nvPr/>
        </p:nvSpPr>
        <p:spPr bwMode="auto">
          <a:xfrm>
            <a:off x="5410200" y="6248400"/>
            <a:ext cx="46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b="1">
                <a:solidFill>
                  <a:srgbClr val="008000"/>
                </a:solidFill>
                <a:latin typeface="Symbol" charset="2"/>
              </a:rPr>
              <a:t>D</a:t>
            </a:r>
            <a:r>
              <a:rPr lang="en-US" sz="1800" b="1">
                <a:solidFill>
                  <a:srgbClr val="008000"/>
                </a:solidFill>
              </a:rPr>
              <a:t>T</a:t>
            </a:r>
          </a:p>
        </p:txBody>
      </p:sp>
      <p:sp>
        <p:nvSpPr>
          <p:cNvPr id="89115" name="Text Box 27"/>
          <p:cNvSpPr txBox="1">
            <a:spLocks noChangeArrowheads="1"/>
          </p:cNvSpPr>
          <p:nvPr/>
        </p:nvSpPr>
        <p:spPr bwMode="auto">
          <a:xfrm>
            <a:off x="0" y="5410200"/>
            <a:ext cx="5029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b="1">
                <a:solidFill>
                  <a:srgbClr val="CC0000"/>
                </a:solidFill>
              </a:rPr>
              <a:t>Only muons stopped well-away from non-hydrogen are accepted.</a:t>
            </a:r>
          </a:p>
        </p:txBody>
      </p:sp>
      <p:sp>
        <p:nvSpPr>
          <p:cNvPr id="89116" name="Text Box 28"/>
          <p:cNvSpPr txBox="1">
            <a:spLocks noChangeArrowheads="1"/>
          </p:cNvSpPr>
          <p:nvPr/>
        </p:nvSpPr>
        <p:spPr bwMode="auto">
          <a:xfrm>
            <a:off x="3657600" y="2819400"/>
            <a:ext cx="433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b="1"/>
              <a:t>H</a:t>
            </a:r>
            <a:r>
              <a:rPr lang="en-US" sz="1800" b="1" baseline="-25000"/>
              <a:t>2</a:t>
            </a:r>
          </a:p>
        </p:txBody>
      </p:sp>
      <p:sp>
        <p:nvSpPr>
          <p:cNvPr id="89142" name="Line 54"/>
          <p:cNvSpPr>
            <a:spLocks noChangeShapeType="1"/>
          </p:cNvSpPr>
          <p:nvPr/>
        </p:nvSpPr>
        <p:spPr bwMode="auto">
          <a:xfrm flipV="1">
            <a:off x="6248400" y="55626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43" name="Line 55"/>
          <p:cNvSpPr>
            <a:spLocks noChangeShapeType="1"/>
          </p:cNvSpPr>
          <p:nvPr/>
        </p:nvSpPr>
        <p:spPr bwMode="auto">
          <a:xfrm>
            <a:off x="6172200" y="1828800"/>
            <a:ext cx="1981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49" name="Line 61"/>
          <p:cNvSpPr>
            <a:spLocks noChangeShapeType="1"/>
          </p:cNvSpPr>
          <p:nvPr/>
        </p:nvSpPr>
        <p:spPr bwMode="auto">
          <a:xfrm>
            <a:off x="6705600" y="5562600"/>
            <a:ext cx="152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89"/>
          <p:cNvGrpSpPr>
            <a:grpSpLocks/>
          </p:cNvGrpSpPr>
          <p:nvPr/>
        </p:nvGrpSpPr>
        <p:grpSpPr bwMode="auto">
          <a:xfrm>
            <a:off x="2057400" y="3048000"/>
            <a:ext cx="1676400" cy="779463"/>
            <a:chOff x="-720" y="1056"/>
            <a:chExt cx="1152" cy="539"/>
          </a:xfrm>
        </p:grpSpPr>
        <p:sp>
          <p:nvSpPr>
            <p:cNvPr id="89127" name="AutoShape 39"/>
            <p:cNvSpPr>
              <a:spLocks noChangeArrowheads="1"/>
            </p:cNvSpPr>
            <p:nvPr/>
          </p:nvSpPr>
          <p:spPr bwMode="auto">
            <a:xfrm flipH="1">
              <a:off x="-706" y="1056"/>
              <a:ext cx="1128" cy="132"/>
            </a:xfrm>
            <a:prstGeom prst="parallelogram">
              <a:avLst>
                <a:gd name="adj" fmla="val 213636"/>
              </a:avLst>
            </a:prstGeom>
            <a:noFill/>
            <a:ln w="19050">
              <a:solidFill>
                <a:srgbClr val="AE0000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28" name="Rectangle 40"/>
            <p:cNvSpPr>
              <a:spLocks noChangeArrowheads="1"/>
            </p:cNvSpPr>
            <p:nvPr/>
          </p:nvSpPr>
          <p:spPr bwMode="auto">
            <a:xfrm>
              <a:off x="-442" y="1188"/>
              <a:ext cx="874" cy="407"/>
            </a:xfrm>
            <a:prstGeom prst="rect">
              <a:avLst/>
            </a:prstGeom>
            <a:noFill/>
            <a:ln w="25400">
              <a:solidFill>
                <a:srgbClr val="AE0000"/>
              </a:solidFill>
              <a:prstDash val="dash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75" name="AutoShape 87"/>
            <p:cNvSpPr>
              <a:spLocks noChangeArrowheads="1"/>
            </p:cNvSpPr>
            <p:nvPr/>
          </p:nvSpPr>
          <p:spPr bwMode="auto">
            <a:xfrm flipH="1">
              <a:off x="-720" y="1462"/>
              <a:ext cx="1128" cy="132"/>
            </a:xfrm>
            <a:prstGeom prst="parallelogram">
              <a:avLst>
                <a:gd name="adj" fmla="val 213636"/>
              </a:avLst>
            </a:prstGeom>
            <a:noFill/>
            <a:ln w="19050">
              <a:solidFill>
                <a:srgbClr val="AE0000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76" name="Rectangle 88"/>
            <p:cNvSpPr>
              <a:spLocks noChangeArrowheads="1"/>
            </p:cNvSpPr>
            <p:nvPr/>
          </p:nvSpPr>
          <p:spPr bwMode="auto">
            <a:xfrm>
              <a:off x="-720" y="1056"/>
              <a:ext cx="874" cy="407"/>
            </a:xfrm>
            <a:prstGeom prst="rect">
              <a:avLst/>
            </a:prstGeom>
            <a:noFill/>
            <a:ln w="25400">
              <a:solidFill>
                <a:srgbClr val="AE0000"/>
              </a:solidFill>
              <a:prstDash val="dash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9182" name="AutoShape 94"/>
          <p:cNvSpPr>
            <a:spLocks noChangeArrowheads="1"/>
          </p:cNvSpPr>
          <p:nvPr/>
        </p:nvSpPr>
        <p:spPr bwMode="auto">
          <a:xfrm flipH="1">
            <a:off x="1981200" y="2971800"/>
            <a:ext cx="1790700" cy="209550"/>
          </a:xfrm>
          <a:prstGeom prst="parallelogram">
            <a:avLst>
              <a:gd name="adj" fmla="val 213636"/>
            </a:avLst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98"/>
          <p:cNvGrpSpPr>
            <a:grpSpLocks/>
          </p:cNvGrpSpPr>
          <p:nvPr/>
        </p:nvGrpSpPr>
        <p:grpSpPr bwMode="auto">
          <a:xfrm>
            <a:off x="1981200" y="3733800"/>
            <a:ext cx="1790700" cy="285750"/>
            <a:chOff x="-1008" y="1824"/>
            <a:chExt cx="1128" cy="180"/>
          </a:xfrm>
        </p:grpSpPr>
        <p:sp>
          <p:nvSpPr>
            <p:cNvPr id="89184" name="AutoShape 96"/>
            <p:cNvSpPr>
              <a:spLocks noChangeArrowheads="1"/>
            </p:cNvSpPr>
            <p:nvPr/>
          </p:nvSpPr>
          <p:spPr bwMode="auto">
            <a:xfrm flipH="1">
              <a:off x="-1008" y="1824"/>
              <a:ext cx="1128" cy="132"/>
            </a:xfrm>
            <a:prstGeom prst="parallelogram">
              <a:avLst>
                <a:gd name="adj" fmla="val 213636"/>
              </a:avLst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85" name="AutoShape 97"/>
            <p:cNvSpPr>
              <a:spLocks noChangeArrowheads="1"/>
            </p:cNvSpPr>
            <p:nvPr/>
          </p:nvSpPr>
          <p:spPr bwMode="auto">
            <a:xfrm flipH="1">
              <a:off x="-1008" y="1872"/>
              <a:ext cx="1128" cy="132"/>
            </a:xfrm>
            <a:prstGeom prst="parallelogram">
              <a:avLst>
                <a:gd name="adj" fmla="val 213636"/>
              </a:avLst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04"/>
          <p:cNvGrpSpPr>
            <a:grpSpLocks/>
          </p:cNvGrpSpPr>
          <p:nvPr/>
        </p:nvGrpSpPr>
        <p:grpSpPr bwMode="auto">
          <a:xfrm>
            <a:off x="4953000" y="2057400"/>
            <a:ext cx="3886200" cy="3429000"/>
            <a:chOff x="3168" y="1296"/>
            <a:chExt cx="2064" cy="2160"/>
          </a:xfrm>
        </p:grpSpPr>
        <p:pic>
          <p:nvPicPr>
            <p:cNvPr id="89188" name="Picture 100" descr="mustop_ex"/>
            <p:cNvPicPr>
              <a:picLocks noChangeAspect="1" noChangeArrowheads="1"/>
            </p:cNvPicPr>
            <p:nvPr/>
          </p:nvPicPr>
          <p:blipFill>
            <a:blip r:embed="rId3"/>
            <a:srcRect l="22551" t="10130" r="26744" b="24579"/>
            <a:stretch>
              <a:fillRect/>
            </a:stretch>
          </p:blipFill>
          <p:spPr bwMode="auto">
            <a:xfrm>
              <a:off x="3360" y="1296"/>
              <a:ext cx="1872" cy="2160"/>
            </a:xfrm>
            <a:prstGeom prst="rect">
              <a:avLst/>
            </a:prstGeom>
            <a:noFill/>
          </p:spPr>
        </p:pic>
        <p:sp>
          <p:nvSpPr>
            <p:cNvPr id="89189" name="Text Box 101"/>
            <p:cNvSpPr txBox="1">
              <a:spLocks noChangeArrowheads="1"/>
            </p:cNvSpPr>
            <p:nvPr/>
          </p:nvSpPr>
          <p:spPr bwMode="auto">
            <a:xfrm rot="16200000">
              <a:off x="2933" y="2490"/>
              <a:ext cx="68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AE0000"/>
                  </a:solidFill>
                </a:rPr>
                <a:t>anodes</a:t>
              </a:r>
            </a:p>
          </p:txBody>
        </p:sp>
        <p:sp>
          <p:nvSpPr>
            <p:cNvPr id="89190" name="Text Box 102"/>
            <p:cNvSpPr txBox="1">
              <a:spLocks noChangeArrowheads="1"/>
            </p:cNvSpPr>
            <p:nvPr/>
          </p:nvSpPr>
          <p:spPr bwMode="auto">
            <a:xfrm rot="16200000">
              <a:off x="2982" y="1529"/>
              <a:ext cx="58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0000FF"/>
                  </a:solidFill>
                </a:rPr>
                <a:t>strips</a:t>
              </a:r>
              <a:endParaRPr lang="en-US" sz="2000" b="1">
                <a:solidFill>
                  <a:srgbClr val="AE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1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"/>
                            </p:stCondLst>
                            <p:childTnLst>
                              <p:par>
                                <p:cTn id="1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"/>
                            </p:stCondLst>
                            <p:childTnLst>
                              <p:par>
                                <p:cTn id="4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6" dur="1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6" grpId="0" animBg="1"/>
      <p:bldP spid="89096" grpId="1" animBg="1"/>
      <p:bldP spid="89097" grpId="0"/>
      <p:bldP spid="89097" grpId="1"/>
      <p:bldP spid="89098" grpId="0" animBg="1"/>
      <p:bldP spid="89098" grpId="1" animBg="1"/>
      <p:bldP spid="89099" grpId="0"/>
      <p:bldP spid="89102" grpId="0" animBg="1"/>
      <p:bldP spid="89103" grpId="0" animBg="1"/>
      <p:bldP spid="89106" grpId="0" animBg="1"/>
      <p:bldP spid="89108" grpId="0" animBg="1"/>
      <p:bldP spid="89109" grpId="0" animBg="1"/>
      <p:bldP spid="89111" grpId="0" animBg="1"/>
      <p:bldP spid="89112" grpId="0" animBg="1"/>
      <p:bldP spid="89113" grpId="0" animBg="1"/>
      <p:bldP spid="89114" grpId="0"/>
      <p:bldP spid="89142" grpId="0" animBg="1"/>
      <p:bldP spid="89143" grpId="0" animBg="1"/>
      <p:bldP spid="8914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3EDB-F100-9D4E-8D8B-8B52D5920794}" type="slidenum">
              <a:rPr lang="en-US"/>
              <a:pPr/>
              <a:t>41</a:t>
            </a:fld>
            <a:endParaRPr lang="en-US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639763"/>
          </a:xfrm>
        </p:spPr>
        <p:txBody>
          <a:bodyPr/>
          <a:lstStyle/>
          <a:p>
            <a:r>
              <a:rPr lang="en-US" sz="2400" b="1">
                <a:latin typeface="Symbol" charset="2"/>
              </a:rPr>
              <a:t>m</a:t>
            </a:r>
            <a:r>
              <a:rPr lang="en-US" sz="2400" b="1"/>
              <a:t>Cap Detailed Diagram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71600" y="1524000"/>
            <a:ext cx="6550025" cy="5334000"/>
            <a:chOff x="793" y="654"/>
            <a:chExt cx="4126" cy="3360"/>
          </a:xfrm>
        </p:grpSpPr>
        <p:pic>
          <p:nvPicPr>
            <p:cNvPr id="71684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93" y="654"/>
              <a:ext cx="4126" cy="336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71685" name="Line 5"/>
            <p:cNvSpPr>
              <a:spLocks noChangeShapeType="1"/>
            </p:cNvSpPr>
            <p:nvPr/>
          </p:nvSpPr>
          <p:spPr bwMode="auto">
            <a:xfrm>
              <a:off x="1996" y="2200"/>
              <a:ext cx="544" cy="16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686" name="Line 6"/>
            <p:cNvSpPr>
              <a:spLocks noChangeShapeType="1"/>
            </p:cNvSpPr>
            <p:nvPr/>
          </p:nvSpPr>
          <p:spPr bwMode="auto">
            <a:xfrm flipV="1">
              <a:off x="2520" y="936"/>
              <a:ext cx="932" cy="140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687" name="Oval 7"/>
            <p:cNvSpPr>
              <a:spLocks noChangeArrowheads="1"/>
            </p:cNvSpPr>
            <p:nvPr/>
          </p:nvSpPr>
          <p:spPr bwMode="auto">
            <a:xfrm>
              <a:off x="2728" y="1956"/>
              <a:ext cx="56" cy="56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688" name="Oval 8"/>
            <p:cNvSpPr>
              <a:spLocks noChangeArrowheads="1"/>
            </p:cNvSpPr>
            <p:nvPr/>
          </p:nvSpPr>
          <p:spPr bwMode="auto">
            <a:xfrm>
              <a:off x="2948" y="1632"/>
              <a:ext cx="56" cy="56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689" name="Oval 9"/>
            <p:cNvSpPr>
              <a:spLocks noChangeArrowheads="1"/>
            </p:cNvSpPr>
            <p:nvPr/>
          </p:nvSpPr>
          <p:spPr bwMode="auto">
            <a:xfrm>
              <a:off x="3048" y="1476"/>
              <a:ext cx="56" cy="56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690" name="Oval 10"/>
            <p:cNvSpPr>
              <a:spLocks noChangeArrowheads="1"/>
            </p:cNvSpPr>
            <p:nvPr/>
          </p:nvSpPr>
          <p:spPr bwMode="auto">
            <a:xfrm>
              <a:off x="2100" y="2221"/>
              <a:ext cx="27" cy="32"/>
            </a:xfrm>
            <a:prstGeom prst="ellipse">
              <a:avLst/>
            </a:prstGeom>
            <a:solidFill>
              <a:schemeClr val="tx2"/>
            </a:solidFill>
            <a:ln w="190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691" name="Oval 11"/>
            <p:cNvSpPr>
              <a:spLocks noChangeArrowheads="1"/>
            </p:cNvSpPr>
            <p:nvPr/>
          </p:nvSpPr>
          <p:spPr bwMode="auto">
            <a:xfrm>
              <a:off x="2176" y="2237"/>
              <a:ext cx="27" cy="32"/>
            </a:xfrm>
            <a:prstGeom prst="ellipse">
              <a:avLst/>
            </a:prstGeom>
            <a:solidFill>
              <a:schemeClr val="tx2"/>
            </a:solidFill>
            <a:ln w="190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692" name="Oval 12"/>
            <p:cNvSpPr>
              <a:spLocks noChangeArrowheads="1"/>
            </p:cNvSpPr>
            <p:nvPr/>
          </p:nvSpPr>
          <p:spPr bwMode="auto">
            <a:xfrm>
              <a:off x="2254" y="2267"/>
              <a:ext cx="27" cy="32"/>
            </a:xfrm>
            <a:prstGeom prst="ellipse">
              <a:avLst/>
            </a:prstGeom>
            <a:solidFill>
              <a:schemeClr val="tx2"/>
            </a:solidFill>
            <a:ln w="190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693" name="Oval 13"/>
            <p:cNvSpPr>
              <a:spLocks noChangeArrowheads="1"/>
            </p:cNvSpPr>
            <p:nvPr/>
          </p:nvSpPr>
          <p:spPr bwMode="auto">
            <a:xfrm>
              <a:off x="2335" y="2297"/>
              <a:ext cx="27" cy="32"/>
            </a:xfrm>
            <a:prstGeom prst="ellipse">
              <a:avLst/>
            </a:prstGeom>
            <a:solidFill>
              <a:schemeClr val="tx2"/>
            </a:solidFill>
            <a:ln w="190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694" name="Oval 14"/>
            <p:cNvSpPr>
              <a:spLocks noChangeArrowheads="1"/>
            </p:cNvSpPr>
            <p:nvPr/>
          </p:nvSpPr>
          <p:spPr bwMode="auto">
            <a:xfrm>
              <a:off x="2428" y="2318"/>
              <a:ext cx="27" cy="32"/>
            </a:xfrm>
            <a:prstGeom prst="ellipse">
              <a:avLst/>
            </a:prstGeom>
            <a:solidFill>
              <a:schemeClr val="tx2"/>
            </a:solidFill>
            <a:ln w="190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1695" name="Text Box 15"/>
          <p:cNvSpPr txBox="1">
            <a:spLocks noChangeArrowheads="1"/>
          </p:cNvSpPr>
          <p:nvPr/>
        </p:nvSpPr>
        <p:spPr bwMode="auto">
          <a:xfrm>
            <a:off x="914400" y="685800"/>
            <a:ext cx="6983413" cy="7016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buFont typeface="Wingdings" charset="2"/>
              <a:buChar char="Ø"/>
            </a:pPr>
            <a:r>
              <a:rPr lang="en-US" sz="2000"/>
              <a:t> </a:t>
            </a:r>
            <a:r>
              <a:rPr lang="en-US" sz="2000" b="1"/>
              <a:t>Tracking of Muon to Stop Position in Ultrapure H</a:t>
            </a:r>
            <a:r>
              <a:rPr lang="en-US" sz="2000" b="1" baseline="-25000"/>
              <a:t>2</a:t>
            </a:r>
            <a:r>
              <a:rPr lang="en-US" sz="2000" b="1"/>
              <a:t> Gas</a:t>
            </a:r>
          </a:p>
          <a:p>
            <a:pPr eaLnBrk="1" hangingPunct="1">
              <a:buFont typeface="Wingdings" charset="2"/>
              <a:buChar char="Ø"/>
            </a:pPr>
            <a:r>
              <a:rPr lang="en-US" sz="2000" b="1"/>
              <a:t> </a:t>
            </a:r>
            <a:r>
              <a:rPr lang="en-US" sz="2000" b="1">
                <a:solidFill>
                  <a:schemeClr val="accent2"/>
                </a:solidFill>
              </a:rPr>
              <a:t>Tracking of Decay Electron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F107B-E969-8F48-8158-7B41789023CE}" type="slidenum">
              <a:rPr lang="en-US"/>
              <a:pPr/>
              <a:t>42</a:t>
            </a:fld>
            <a:endParaRPr lang="en-US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991600" cy="639763"/>
          </a:xfrm>
        </p:spPr>
        <p:txBody>
          <a:bodyPr/>
          <a:lstStyle/>
          <a:p>
            <a:r>
              <a:rPr lang="en-US" sz="2800" b="1"/>
              <a:t>Commissioning and First Physics Data in 2004</a:t>
            </a:r>
            <a:endParaRPr lang="en-US" sz="2000" b="1"/>
          </a:p>
        </p:txBody>
      </p:sp>
      <p:pic>
        <p:nvPicPr>
          <p:cNvPr id="69635" name="Picture 3" descr="PICT0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914400"/>
            <a:ext cx="7431088" cy="5572125"/>
          </a:xfrm>
          <a:prstGeom prst="rect">
            <a:avLst/>
          </a:prstGeom>
          <a:noFill/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228600" y="1981200"/>
            <a:ext cx="2454275" cy="609600"/>
          </a:xfrm>
          <a:prstGeom prst="rect">
            <a:avLst/>
          </a:prstGeom>
          <a:solidFill>
            <a:schemeClr val="bg1"/>
          </a:solidFill>
          <a:ln w="1905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lang="en-US" sz="1800" b="1">
                <a:solidFill>
                  <a:srgbClr val="A50021"/>
                </a:solidFill>
              </a:rPr>
              <a:t>(Target Pressure Vessel, Pulled Back)</a:t>
            </a:r>
          </a:p>
        </p:txBody>
      </p:sp>
      <p:sp>
        <p:nvSpPr>
          <p:cNvPr id="69637" name="Line 5"/>
          <p:cNvSpPr>
            <a:spLocks noChangeShapeType="1"/>
          </p:cNvSpPr>
          <p:nvPr/>
        </p:nvSpPr>
        <p:spPr bwMode="auto">
          <a:xfrm>
            <a:off x="1524000" y="2590800"/>
            <a:ext cx="685800" cy="990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D7744-4DAB-9A47-8EE0-75B703B189A0}" type="slidenum">
              <a:rPr lang="en-US"/>
              <a:pPr/>
              <a:t>43</a:t>
            </a:fld>
            <a:endParaRPr lang="en-US"/>
          </a:p>
        </p:txBody>
      </p:sp>
      <p:pic>
        <p:nvPicPr>
          <p:cNvPr id="95243" name="Picture 11" descr="Snapshot 2007-06-13 11-16-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447800"/>
            <a:ext cx="4191000" cy="3643313"/>
          </a:xfrm>
          <a:prstGeom prst="rect">
            <a:avLst/>
          </a:prstGeom>
          <a:noFill/>
        </p:spPr>
      </p:pic>
      <p:pic>
        <p:nvPicPr>
          <p:cNvPr id="95242" name="Picture 10" descr="Snapshot 2007-06-13 11-15-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47800"/>
            <a:ext cx="4724400" cy="3689350"/>
          </a:xfrm>
          <a:prstGeom prst="rect">
            <a:avLst/>
          </a:prstGeom>
          <a:noFill/>
        </p:spPr>
      </p:pic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Symbol" charset="2"/>
                <a:sym typeface="Symbol" charset="2"/>
              </a:rPr>
              <a:t></a:t>
            </a:r>
            <a:r>
              <a:rPr lang="en-US" b="1"/>
              <a:t>d Diffusion into Z &gt; 1 Materials</a:t>
            </a:r>
            <a:endParaRPr lang="en-US"/>
          </a:p>
        </p:txBody>
      </p:sp>
      <p:sp>
        <p:nvSpPr>
          <p:cNvPr id="95239" name="Text Box 7"/>
          <p:cNvSpPr txBox="1">
            <a:spLocks noChangeArrowheads="1"/>
          </p:cNvSpPr>
          <p:nvPr/>
        </p:nvSpPr>
        <p:spPr bwMode="auto">
          <a:xfrm>
            <a:off x="1295400" y="990600"/>
            <a:ext cx="2674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Symbol" charset="2"/>
                <a:sym typeface="Symbol" charset="2"/>
              </a:rPr>
              <a:t></a:t>
            </a:r>
            <a:r>
              <a:rPr lang="en-US"/>
              <a:t>d scattering in H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95240" name="Text Box 8"/>
          <p:cNvSpPr txBox="1">
            <a:spLocks noChangeArrowheads="1"/>
          </p:cNvSpPr>
          <p:nvPr/>
        </p:nvSpPr>
        <p:spPr bwMode="auto">
          <a:xfrm>
            <a:off x="5105400" y="685800"/>
            <a:ext cx="37639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displacement (from </a:t>
            </a:r>
            <a:r>
              <a:rPr lang="en-US">
                <a:latin typeface="Symbol" charset="2"/>
                <a:sym typeface="Symbol" charset="2"/>
              </a:rPr>
              <a:t></a:t>
            </a:r>
            <a:r>
              <a:rPr lang="en-US" baseline="30000"/>
              <a:t>-</a:t>
            </a:r>
            <a:r>
              <a:rPr lang="en-US"/>
              <a:t> stop</a:t>
            </a:r>
          </a:p>
          <a:p>
            <a:r>
              <a:rPr lang="en-US"/>
              <a:t>position) at time of decay</a:t>
            </a:r>
          </a:p>
        </p:txBody>
      </p:sp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228600" y="5105400"/>
            <a:ext cx="87598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/>
              <a:t> Ramsauer-Townsend minimum in the scattering cross section</a:t>
            </a:r>
          </a:p>
          <a:p>
            <a:pPr>
              <a:buFontTx/>
              <a:buChar char="•"/>
            </a:pPr>
            <a:r>
              <a:rPr lang="en-US"/>
              <a:t> </a:t>
            </a:r>
            <a:r>
              <a:rPr lang="en-US">
                <a:latin typeface="Symbol" charset="2"/>
                <a:sym typeface="Symbol" charset="2"/>
              </a:rPr>
              <a:t></a:t>
            </a:r>
            <a:r>
              <a:rPr lang="en-US"/>
              <a:t>d can diffuse ~10 cm before muon decay, possibly into walls.</a:t>
            </a:r>
          </a:p>
          <a:p>
            <a:pPr>
              <a:buFontTx/>
              <a:buChar char="•"/>
            </a:pPr>
            <a:r>
              <a:rPr lang="en-US">
                <a:solidFill>
                  <a:srgbClr val="AE0000"/>
                </a:solidFill>
              </a:rPr>
              <a:t> MuCap uses deuterium-depleted hydrogen (c</a:t>
            </a:r>
            <a:r>
              <a:rPr lang="en-US" baseline="-25000">
                <a:solidFill>
                  <a:srgbClr val="AE0000"/>
                </a:solidFill>
              </a:rPr>
              <a:t>d</a:t>
            </a:r>
            <a:r>
              <a:rPr lang="en-US">
                <a:solidFill>
                  <a:srgbClr val="AE0000"/>
                </a:solidFill>
              </a:rPr>
              <a:t> </a:t>
            </a:r>
            <a:r>
              <a:rPr lang="en-US">
                <a:solidFill>
                  <a:srgbClr val="AE0000"/>
                </a:solidFill>
                <a:sym typeface="Symbol" charset="2"/>
              </a:rPr>
              <a:t> 1.5 ppm).</a:t>
            </a:r>
          </a:p>
          <a:p>
            <a:pPr>
              <a:buFontTx/>
              <a:buChar char="•"/>
            </a:pPr>
            <a:r>
              <a:rPr lang="en-US">
                <a:solidFill>
                  <a:srgbClr val="AE0000"/>
                </a:solidFill>
                <a:sym typeface="Symbol" charset="2"/>
              </a:rPr>
              <a:t> Residual effects are accounted for by a zero-extrapolation.</a:t>
            </a:r>
            <a:endParaRPr lang="en-US">
              <a:solidFill>
                <a:srgbClr val="AE0000"/>
              </a:solidFill>
            </a:endParaRPr>
          </a:p>
        </p:txBody>
      </p:sp>
      <p:sp>
        <p:nvSpPr>
          <p:cNvPr id="95244" name="Text Box 12"/>
          <p:cNvSpPr txBox="1">
            <a:spLocks noChangeArrowheads="1"/>
          </p:cNvSpPr>
          <p:nvPr/>
        </p:nvSpPr>
        <p:spPr bwMode="auto">
          <a:xfrm>
            <a:off x="6096000" y="1752600"/>
            <a:ext cx="173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(Monte Carlo)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D4A5-E2DC-1847-9B6C-81DF677E6023}" type="slidenum">
              <a:rPr lang="en-US"/>
              <a:pPr/>
              <a:t>44</a:t>
            </a:fld>
            <a:endParaRPr lang="en-US"/>
          </a:p>
        </p:txBody>
      </p:sp>
      <p:pic>
        <p:nvPicPr>
          <p:cNvPr id="135172" name="Picture 4" descr="can"/>
          <p:cNvPicPr>
            <a:picLocks noChangeAspect="1" noChangeArrowheads="1"/>
          </p:cNvPicPr>
          <p:nvPr/>
        </p:nvPicPr>
        <p:blipFill>
          <a:blip r:embed="rId3"/>
          <a:srcRect t="7793" b="8052"/>
          <a:stretch>
            <a:fillRect/>
          </a:stretch>
        </p:blipFill>
        <p:spPr bwMode="auto">
          <a:xfrm>
            <a:off x="152400" y="685800"/>
            <a:ext cx="7307263" cy="4114800"/>
          </a:xfrm>
          <a:prstGeom prst="rect">
            <a:avLst/>
          </a:prstGeom>
          <a:noFill/>
        </p:spPr>
      </p:pic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Lifetime vs. </a:t>
            </a:r>
            <a:r>
              <a:rPr lang="en-US" i="1"/>
              <a:t>e</a:t>
            </a:r>
            <a:r>
              <a:rPr lang="en-US"/>
              <a:t>-definition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190625" y="5789613"/>
            <a:ext cx="5943600" cy="933450"/>
            <a:chOff x="1104" y="3647"/>
            <a:chExt cx="3744" cy="588"/>
          </a:xfrm>
        </p:grpSpPr>
        <p:sp>
          <p:nvSpPr>
            <p:cNvPr id="135173" name="Text Box 5"/>
            <p:cNvSpPr txBox="1">
              <a:spLocks noChangeArrowheads="1"/>
            </p:cNvSpPr>
            <p:nvPr/>
          </p:nvSpPr>
          <p:spPr bwMode="auto">
            <a:xfrm>
              <a:off x="1104" y="3935"/>
              <a:ext cx="1872" cy="3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/>
                <a:t>All e accepted</a:t>
              </a:r>
            </a:p>
          </p:txBody>
        </p:sp>
        <p:sp>
          <p:nvSpPr>
            <p:cNvPr id="135174" name="Text Box 6"/>
            <p:cNvSpPr txBox="1">
              <a:spLocks noChangeArrowheads="1"/>
            </p:cNvSpPr>
            <p:nvPr/>
          </p:nvSpPr>
          <p:spPr bwMode="auto">
            <a:xfrm>
              <a:off x="2976" y="3935"/>
              <a:ext cx="1872" cy="3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/>
                <a:t>One e gated</a:t>
              </a:r>
            </a:p>
          </p:txBody>
        </p:sp>
        <p:sp>
          <p:nvSpPr>
            <p:cNvPr id="135175" name="Text Box 7"/>
            <p:cNvSpPr txBox="1">
              <a:spLocks noChangeArrowheads="1"/>
            </p:cNvSpPr>
            <p:nvPr/>
          </p:nvSpPr>
          <p:spPr bwMode="auto">
            <a:xfrm>
              <a:off x="1104" y="3647"/>
              <a:ext cx="816" cy="3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/>
                <a:t>b&lt;12cm</a:t>
              </a:r>
            </a:p>
          </p:txBody>
        </p:sp>
        <p:sp>
          <p:nvSpPr>
            <p:cNvPr id="135176" name="Text Box 8"/>
            <p:cNvSpPr txBox="1">
              <a:spLocks noChangeArrowheads="1"/>
            </p:cNvSpPr>
            <p:nvPr/>
          </p:nvSpPr>
          <p:spPr bwMode="auto">
            <a:xfrm>
              <a:off x="1920" y="3647"/>
              <a:ext cx="1056" cy="3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/>
                <a:t>no b-cut</a:t>
              </a:r>
            </a:p>
          </p:txBody>
        </p:sp>
        <p:sp>
          <p:nvSpPr>
            <p:cNvPr id="135177" name="Text Box 9"/>
            <p:cNvSpPr txBox="1">
              <a:spLocks noChangeArrowheads="1"/>
            </p:cNvSpPr>
            <p:nvPr/>
          </p:nvSpPr>
          <p:spPr bwMode="auto">
            <a:xfrm>
              <a:off x="2976" y="3647"/>
              <a:ext cx="816" cy="3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/>
                <a:t>b&lt;12cm</a:t>
              </a:r>
            </a:p>
          </p:txBody>
        </p:sp>
        <p:sp>
          <p:nvSpPr>
            <p:cNvPr id="135178" name="Text Box 10"/>
            <p:cNvSpPr txBox="1">
              <a:spLocks noChangeArrowheads="1"/>
            </p:cNvSpPr>
            <p:nvPr/>
          </p:nvSpPr>
          <p:spPr bwMode="auto">
            <a:xfrm>
              <a:off x="3792" y="3647"/>
              <a:ext cx="1056" cy="3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/>
                <a:t>no b-cut</a:t>
              </a:r>
            </a:p>
          </p:txBody>
        </p:sp>
      </p:grpSp>
      <p:sp>
        <p:nvSpPr>
          <p:cNvPr id="135179" name="Text Box 11"/>
          <p:cNvSpPr txBox="1">
            <a:spLocks noChangeArrowheads="1"/>
          </p:cNvSpPr>
          <p:nvPr/>
        </p:nvSpPr>
        <p:spPr bwMode="auto">
          <a:xfrm rot="-5400000">
            <a:off x="771525" y="4789488"/>
            <a:ext cx="1524000" cy="4762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CathOR</a:t>
            </a:r>
          </a:p>
        </p:txBody>
      </p:sp>
      <p:sp>
        <p:nvSpPr>
          <p:cNvPr id="135180" name="Text Box 12"/>
          <p:cNvSpPr txBox="1">
            <a:spLocks noChangeArrowheads="1"/>
          </p:cNvSpPr>
          <p:nvPr/>
        </p:nvSpPr>
        <p:spPr bwMode="auto">
          <a:xfrm rot="-5400000">
            <a:off x="1383506" y="4788694"/>
            <a:ext cx="1519238" cy="4762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CathAND</a:t>
            </a:r>
          </a:p>
        </p:txBody>
      </p:sp>
      <p:sp>
        <p:nvSpPr>
          <p:cNvPr id="135181" name="Text Box 13"/>
          <p:cNvSpPr txBox="1">
            <a:spLocks noChangeArrowheads="1"/>
          </p:cNvSpPr>
          <p:nvPr/>
        </p:nvSpPr>
        <p:spPr bwMode="auto">
          <a:xfrm rot="-5400000">
            <a:off x="3057525" y="4775200"/>
            <a:ext cx="1524000" cy="4762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eSC Only</a:t>
            </a:r>
          </a:p>
        </p:txBody>
      </p:sp>
      <p:sp>
        <p:nvSpPr>
          <p:cNvPr id="135182" name="Text Box 14"/>
          <p:cNvSpPr txBox="1">
            <a:spLocks noChangeArrowheads="1"/>
          </p:cNvSpPr>
          <p:nvPr/>
        </p:nvSpPr>
        <p:spPr bwMode="auto">
          <a:xfrm rot="-5400000">
            <a:off x="1990725" y="4789488"/>
            <a:ext cx="1524000" cy="4762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CathOR</a:t>
            </a:r>
          </a:p>
        </p:txBody>
      </p:sp>
      <p:sp>
        <p:nvSpPr>
          <p:cNvPr id="135183" name="Text Box 15"/>
          <p:cNvSpPr txBox="1">
            <a:spLocks noChangeArrowheads="1"/>
          </p:cNvSpPr>
          <p:nvPr/>
        </p:nvSpPr>
        <p:spPr bwMode="auto">
          <a:xfrm rot="-5400000">
            <a:off x="2526506" y="4788694"/>
            <a:ext cx="1519238" cy="4762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CathAND</a:t>
            </a:r>
          </a:p>
        </p:txBody>
      </p:sp>
      <p:sp>
        <p:nvSpPr>
          <p:cNvPr id="135184" name="Text Box 16"/>
          <p:cNvSpPr txBox="1">
            <a:spLocks noChangeArrowheads="1"/>
          </p:cNvSpPr>
          <p:nvPr/>
        </p:nvSpPr>
        <p:spPr bwMode="auto">
          <a:xfrm rot="-5400000">
            <a:off x="3667125" y="4759325"/>
            <a:ext cx="1524000" cy="4762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CathOR</a:t>
            </a:r>
          </a:p>
        </p:txBody>
      </p:sp>
      <p:sp>
        <p:nvSpPr>
          <p:cNvPr id="135185" name="Text Box 17"/>
          <p:cNvSpPr txBox="1">
            <a:spLocks noChangeArrowheads="1"/>
          </p:cNvSpPr>
          <p:nvPr/>
        </p:nvSpPr>
        <p:spPr bwMode="auto">
          <a:xfrm rot="-5400000">
            <a:off x="4279106" y="4788694"/>
            <a:ext cx="1519238" cy="4762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CathAND</a:t>
            </a:r>
          </a:p>
        </p:txBody>
      </p:sp>
      <p:sp>
        <p:nvSpPr>
          <p:cNvPr id="135186" name="Text Box 18"/>
          <p:cNvSpPr txBox="1">
            <a:spLocks noChangeArrowheads="1"/>
          </p:cNvSpPr>
          <p:nvPr/>
        </p:nvSpPr>
        <p:spPr bwMode="auto">
          <a:xfrm rot="-5400000">
            <a:off x="6029325" y="4789488"/>
            <a:ext cx="1524000" cy="4762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eSC Only</a:t>
            </a:r>
          </a:p>
        </p:txBody>
      </p:sp>
      <p:sp>
        <p:nvSpPr>
          <p:cNvPr id="135187" name="Text Box 19"/>
          <p:cNvSpPr txBox="1">
            <a:spLocks noChangeArrowheads="1"/>
          </p:cNvSpPr>
          <p:nvPr/>
        </p:nvSpPr>
        <p:spPr bwMode="auto">
          <a:xfrm rot="-5400000">
            <a:off x="4886325" y="4791075"/>
            <a:ext cx="1524000" cy="4762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CathOR</a:t>
            </a:r>
          </a:p>
        </p:txBody>
      </p:sp>
      <p:sp>
        <p:nvSpPr>
          <p:cNvPr id="135188" name="Text Box 20"/>
          <p:cNvSpPr txBox="1">
            <a:spLocks noChangeArrowheads="1"/>
          </p:cNvSpPr>
          <p:nvPr/>
        </p:nvSpPr>
        <p:spPr bwMode="auto">
          <a:xfrm rot="-5400000">
            <a:off x="5422106" y="4788694"/>
            <a:ext cx="1519238" cy="4762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CathAND</a:t>
            </a:r>
          </a:p>
        </p:txBody>
      </p:sp>
      <p:sp>
        <p:nvSpPr>
          <p:cNvPr id="135190" name="Text Box 22"/>
          <p:cNvSpPr txBox="1">
            <a:spLocks noChangeArrowheads="1"/>
          </p:cNvSpPr>
          <p:nvPr/>
        </p:nvSpPr>
        <p:spPr bwMode="auto">
          <a:xfrm>
            <a:off x="7162800" y="5791200"/>
            <a:ext cx="183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(impact par. cut)</a:t>
            </a:r>
          </a:p>
        </p:txBody>
      </p:sp>
      <p:sp>
        <p:nvSpPr>
          <p:cNvPr id="135191" name="Text Box 23"/>
          <p:cNvSpPr txBox="1">
            <a:spLocks noChangeArrowheads="1"/>
          </p:cNvSpPr>
          <p:nvPr/>
        </p:nvSpPr>
        <p:spPr bwMode="auto">
          <a:xfrm>
            <a:off x="7162800" y="4724400"/>
            <a:ext cx="1824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(treatment of</a:t>
            </a:r>
          </a:p>
          <a:p>
            <a:r>
              <a:rPr lang="en-US" sz="1800"/>
              <a:t>detector planes)</a:t>
            </a:r>
          </a:p>
        </p:txBody>
      </p:sp>
      <p:sp>
        <p:nvSpPr>
          <p:cNvPr id="135192" name="Text Box 24"/>
          <p:cNvSpPr txBox="1">
            <a:spLocks noChangeArrowheads="1"/>
          </p:cNvSpPr>
          <p:nvPr/>
        </p:nvSpPr>
        <p:spPr bwMode="auto">
          <a:xfrm>
            <a:off x="7162800" y="6324600"/>
            <a:ext cx="159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(</a:t>
            </a:r>
            <a:r>
              <a:rPr lang="en-US" sz="1800" i="1"/>
              <a:t>e</a:t>
            </a:r>
            <a:r>
              <a:rPr lang="en-US" sz="1800"/>
              <a:t>-multiplicity)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5614-6346-7748-8869-21D1E06C4920}" type="slidenum">
              <a:rPr lang="en-US"/>
              <a:pPr/>
              <a:t>45</a:t>
            </a:fld>
            <a:endParaRPr lang="en-US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762000"/>
          </a:xfrm>
        </p:spPr>
        <p:txBody>
          <a:bodyPr/>
          <a:lstStyle/>
          <a:p>
            <a:pPr algn="l"/>
            <a:r>
              <a:rPr lang="en-US"/>
              <a:t>Impurity correction scales with Z &gt; 1 capture yield.</a:t>
            </a:r>
          </a:p>
        </p:txBody>
      </p:sp>
      <p:sp>
        <p:nvSpPr>
          <p:cNvPr id="109577" name="Text Box 9"/>
          <p:cNvSpPr txBox="1">
            <a:spLocks noChangeArrowheads="1"/>
          </p:cNvSpPr>
          <p:nvPr/>
        </p:nvSpPr>
        <p:spPr bwMode="auto">
          <a:xfrm>
            <a:off x="1524000" y="5105400"/>
            <a:ext cx="604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2A6C00"/>
                </a:solidFill>
                <a:latin typeface="Symbol" charset="2"/>
                <a:sym typeface="Symbol" charset="2"/>
              </a:rPr>
              <a:t></a:t>
            </a:r>
            <a:r>
              <a:rPr lang="en-US" sz="2800" baseline="-25000">
                <a:solidFill>
                  <a:srgbClr val="2A6C00"/>
                </a:solidFill>
              </a:rPr>
              <a:t>Z</a:t>
            </a:r>
            <a:r>
              <a:rPr lang="en-US" sz="2800"/>
              <a:t> = </a:t>
            </a:r>
            <a:r>
              <a:rPr lang="en-US" sz="2800">
                <a:solidFill>
                  <a:srgbClr val="AE0000"/>
                </a:solidFill>
                <a:latin typeface="Symbol" charset="2"/>
                <a:sym typeface="Symbol" charset="2"/>
              </a:rPr>
              <a:t></a:t>
            </a:r>
            <a:r>
              <a:rPr lang="en-US" sz="2800" baseline="-25000">
                <a:solidFill>
                  <a:srgbClr val="AE0000"/>
                </a:solidFill>
              </a:rPr>
              <a:t>Z</a:t>
            </a:r>
            <a:r>
              <a:rPr lang="en-US" sz="2800"/>
              <a:t>/</a:t>
            </a:r>
            <a:r>
              <a:rPr lang="en-US" sz="2800">
                <a:solidFill>
                  <a:srgbClr val="0000B8"/>
                </a:solidFill>
              </a:rPr>
              <a:t>Y</a:t>
            </a:r>
            <a:r>
              <a:rPr lang="en-US" sz="2800" baseline="-25000">
                <a:solidFill>
                  <a:srgbClr val="0000B8"/>
                </a:solidFill>
              </a:rPr>
              <a:t>Z</a:t>
            </a:r>
            <a:r>
              <a:rPr lang="en-US" sz="2800"/>
              <a:t> is similar for C, N, and O.</a:t>
            </a:r>
          </a:p>
        </p:txBody>
      </p:sp>
      <p:sp>
        <p:nvSpPr>
          <p:cNvPr id="109578" name="Text Box 10"/>
          <p:cNvSpPr txBox="1">
            <a:spLocks noChangeArrowheads="1"/>
          </p:cNvSpPr>
          <p:nvPr/>
        </p:nvSpPr>
        <p:spPr bwMode="auto">
          <a:xfrm>
            <a:off x="228600" y="5562600"/>
            <a:ext cx="86264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40000"/>
              </a:lnSpc>
            </a:pPr>
            <a:r>
              <a:rPr lang="en-US" b="1"/>
              <a:t>We can correct for impurities based on the observed Z &gt; 1 capture yield, </a:t>
            </a:r>
            <a:r>
              <a:rPr lang="en-US" b="1" u="sng"/>
              <a:t>if we know the detection efficiency</a:t>
            </a:r>
            <a:r>
              <a:rPr lang="en-US" b="1"/>
              <a:t> </a:t>
            </a:r>
            <a:r>
              <a:rPr lang="en-US" b="1">
                <a:latin typeface="Symbol" charset="2"/>
                <a:sym typeface="Symbol" charset="2"/>
              </a:rPr>
              <a:t></a:t>
            </a:r>
            <a:r>
              <a:rPr lang="en-US" b="1" baseline="-25000"/>
              <a:t>Z</a:t>
            </a:r>
            <a:r>
              <a:rPr lang="en-US" b="1"/>
              <a:t>.</a:t>
            </a:r>
          </a:p>
        </p:txBody>
      </p:sp>
      <p:pic>
        <p:nvPicPr>
          <p:cNvPr id="109579" name="Picture 11" descr="Snapshot 2007-06-11 16-34-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9200"/>
            <a:ext cx="9144000" cy="3802063"/>
          </a:xfrm>
          <a:prstGeom prst="rect">
            <a:avLst/>
          </a:prstGeom>
          <a:noFill/>
        </p:spPr>
      </p:pic>
      <p:sp>
        <p:nvSpPr>
          <p:cNvPr id="109581" name="Rectangle 13"/>
          <p:cNvSpPr>
            <a:spLocks noChangeArrowheads="1"/>
          </p:cNvSpPr>
          <p:nvPr/>
        </p:nvSpPr>
        <p:spPr bwMode="auto">
          <a:xfrm>
            <a:off x="63500" y="1219200"/>
            <a:ext cx="4433888" cy="3810000"/>
          </a:xfrm>
          <a:prstGeom prst="rect">
            <a:avLst/>
          </a:prstGeom>
          <a:noFill/>
          <a:ln w="19050">
            <a:solidFill>
              <a:srgbClr val="AE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582" name="Rectangle 14"/>
          <p:cNvSpPr>
            <a:spLocks noChangeArrowheads="1"/>
          </p:cNvSpPr>
          <p:nvPr/>
        </p:nvSpPr>
        <p:spPr bwMode="auto">
          <a:xfrm>
            <a:off x="4648200" y="1219200"/>
            <a:ext cx="4433888" cy="3810000"/>
          </a:xfrm>
          <a:prstGeom prst="rect">
            <a:avLst/>
          </a:prstGeom>
          <a:noFill/>
          <a:ln w="19050">
            <a:solidFill>
              <a:srgbClr val="0000B8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9580" name="Picture 12" descr="Snapshot 2007-06-11 16-36-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1143000"/>
            <a:ext cx="4616450" cy="3943350"/>
          </a:xfrm>
          <a:prstGeom prst="rect">
            <a:avLst/>
          </a:prstGeom>
          <a:noFill/>
          <a:ln w="19050">
            <a:solidFill>
              <a:srgbClr val="2A6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7" grpId="0"/>
      <p:bldP spid="10957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CF21D-CD63-7844-AD12-D7A438B02AF3}" type="slidenum">
              <a:rPr lang="en-US"/>
              <a:pPr/>
              <a:t>46</a:t>
            </a:fld>
            <a:endParaRPr lang="en-US"/>
          </a:p>
        </p:txBody>
      </p:sp>
      <p:pic>
        <p:nvPicPr>
          <p:cNvPr id="130069" name="Picture 21" descr="Snapshot 2007-06-12 16-01-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5867400"/>
            <a:ext cx="7042150" cy="663575"/>
          </a:xfrm>
          <a:prstGeom prst="rect">
            <a:avLst/>
          </a:prstGeom>
          <a:noFill/>
        </p:spPr>
      </p:pic>
      <p:pic>
        <p:nvPicPr>
          <p:cNvPr id="130068" name="Picture 20" descr="Snapshot 2007-06-12 15-46-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667000"/>
            <a:ext cx="9169400" cy="2840038"/>
          </a:xfrm>
          <a:prstGeom prst="rect">
            <a:avLst/>
          </a:prstGeom>
          <a:noFill/>
        </p:spPr>
      </p:pic>
      <p:pic>
        <p:nvPicPr>
          <p:cNvPr id="130067" name="Picture 19" descr="Snapshot 2007-06-12 15-50-3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762000"/>
            <a:ext cx="4114800" cy="566738"/>
          </a:xfrm>
          <a:prstGeom prst="rect">
            <a:avLst/>
          </a:prstGeom>
          <a:noFill/>
        </p:spPr>
      </p:pic>
      <p:pic>
        <p:nvPicPr>
          <p:cNvPr id="130066" name="Picture 18" descr="Snapshot 2007-06-12 15-51-59"/>
          <p:cNvPicPr>
            <a:picLocks noChangeAspect="1" noChangeArrowheads="1"/>
          </p:cNvPicPr>
          <p:nvPr/>
        </p:nvPicPr>
        <p:blipFill>
          <a:blip r:embed="rId6"/>
          <a:srcRect l="31566"/>
          <a:stretch>
            <a:fillRect/>
          </a:stretch>
        </p:blipFill>
        <p:spPr bwMode="auto">
          <a:xfrm>
            <a:off x="1562100" y="1752600"/>
            <a:ext cx="19812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MuCap </a:t>
            </a:r>
            <a:r>
              <a:rPr lang="en-US">
                <a:latin typeface="Symbol" charset="2"/>
                <a:sym typeface="Symbol" charset="2"/>
              </a:rPr>
              <a:t></a:t>
            </a:r>
            <a:r>
              <a:rPr lang="en-US" baseline="-25000"/>
              <a:t>S</a:t>
            </a:r>
            <a:r>
              <a:rPr lang="en-US"/>
              <a:t> from the </a:t>
            </a:r>
            <a:r>
              <a:rPr lang="en-US">
                <a:latin typeface="Symbol" charset="2"/>
                <a:sym typeface="Symbol" charset="2"/>
              </a:rPr>
              <a:t></a:t>
            </a:r>
            <a:r>
              <a:rPr lang="en-US" baseline="30000">
                <a:sym typeface="Symbol" charset="2"/>
              </a:rPr>
              <a:t></a:t>
            </a:r>
            <a:r>
              <a:rPr lang="en-US"/>
              <a:t> lifetime </a:t>
            </a:r>
            <a:r>
              <a:rPr lang="en-US">
                <a:latin typeface="Symbol" charset="2"/>
                <a:sym typeface="Symbol" charset="2"/>
              </a:rPr>
              <a:t></a:t>
            </a:r>
            <a:r>
              <a:rPr lang="en-US" baseline="-25000">
                <a:latin typeface="Symbol" charset="2"/>
                <a:sym typeface="Symbol" charset="2"/>
              </a:rPr>
              <a:t></a:t>
            </a:r>
            <a:r>
              <a:rPr lang="en-US" baseline="30000">
                <a:sym typeface="Symbol" charset="2"/>
              </a:rPr>
              <a:t></a:t>
            </a:r>
            <a:endParaRPr lang="en-US"/>
          </a:p>
        </p:txBody>
      </p:sp>
      <p:sp>
        <p:nvSpPr>
          <p:cNvPr id="130056" name="Line 8"/>
          <p:cNvSpPr>
            <a:spLocks noChangeShapeType="1"/>
          </p:cNvSpPr>
          <p:nvPr/>
        </p:nvSpPr>
        <p:spPr bwMode="auto">
          <a:xfrm flipH="1" flipV="1">
            <a:off x="2057400" y="1295400"/>
            <a:ext cx="1524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057" name="Text Box 9"/>
          <p:cNvSpPr txBox="1">
            <a:spLocks noChangeArrowheads="1"/>
          </p:cNvSpPr>
          <p:nvPr/>
        </p:nvSpPr>
        <p:spPr bwMode="auto">
          <a:xfrm>
            <a:off x="2514600" y="2209800"/>
            <a:ext cx="2624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bound-state effect</a:t>
            </a:r>
          </a:p>
        </p:txBody>
      </p:sp>
      <p:sp>
        <p:nvSpPr>
          <p:cNvPr id="130058" name="Text Box 10"/>
          <p:cNvSpPr txBox="1">
            <a:spLocks noChangeArrowheads="1"/>
          </p:cNvSpPr>
          <p:nvPr/>
        </p:nvSpPr>
        <p:spPr bwMode="auto">
          <a:xfrm>
            <a:off x="228600" y="2209800"/>
            <a:ext cx="1985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Symbol" charset="2"/>
                <a:sym typeface="Symbol" charset="2"/>
              </a:rPr>
              <a:t></a:t>
            </a:r>
            <a:r>
              <a:rPr lang="en-US" baseline="30000"/>
              <a:t>+</a:t>
            </a:r>
            <a:r>
              <a:rPr lang="en-US"/>
              <a:t> decay rate</a:t>
            </a:r>
          </a:p>
        </p:txBody>
      </p:sp>
      <p:sp>
        <p:nvSpPr>
          <p:cNvPr id="130059" name="Text Box 11"/>
          <p:cNvSpPr txBox="1">
            <a:spLocks noChangeArrowheads="1"/>
          </p:cNvSpPr>
          <p:nvPr/>
        </p:nvSpPr>
        <p:spPr bwMode="auto">
          <a:xfrm>
            <a:off x="3657600" y="1219200"/>
            <a:ext cx="2860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molecular formation</a:t>
            </a:r>
          </a:p>
        </p:txBody>
      </p:sp>
      <p:sp>
        <p:nvSpPr>
          <p:cNvPr id="130060" name="Rectangle 12"/>
          <p:cNvSpPr>
            <a:spLocks noChangeArrowheads="1"/>
          </p:cNvSpPr>
          <p:nvPr/>
        </p:nvSpPr>
        <p:spPr bwMode="auto">
          <a:xfrm>
            <a:off x="3657600" y="762000"/>
            <a:ext cx="2819400" cy="914400"/>
          </a:xfrm>
          <a:prstGeom prst="rect">
            <a:avLst/>
          </a:prstGeom>
          <a:noFill/>
          <a:ln w="317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061" name="Rectangle 13"/>
          <p:cNvSpPr>
            <a:spLocks noChangeArrowheads="1"/>
          </p:cNvSpPr>
          <p:nvPr/>
        </p:nvSpPr>
        <p:spPr bwMode="auto">
          <a:xfrm>
            <a:off x="2590800" y="1752600"/>
            <a:ext cx="2514600" cy="914400"/>
          </a:xfrm>
          <a:prstGeom prst="rect">
            <a:avLst/>
          </a:prstGeom>
          <a:noFill/>
          <a:ln w="31750">
            <a:solidFill>
              <a:srgbClr val="2A6C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062" name="Rectangle 14"/>
          <p:cNvSpPr>
            <a:spLocks noChangeArrowheads="1"/>
          </p:cNvSpPr>
          <p:nvPr/>
        </p:nvSpPr>
        <p:spPr bwMode="auto">
          <a:xfrm>
            <a:off x="228600" y="1752600"/>
            <a:ext cx="1905000" cy="9144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064" name="Text Box 16"/>
          <p:cNvSpPr txBox="1">
            <a:spLocks noChangeArrowheads="1"/>
          </p:cNvSpPr>
          <p:nvPr/>
        </p:nvSpPr>
        <p:spPr bwMode="auto">
          <a:xfrm>
            <a:off x="228600" y="5486400"/>
            <a:ext cx="4554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Averaged with UCB result gives </a:t>
            </a:r>
          </a:p>
        </p:txBody>
      </p:sp>
      <p:sp>
        <p:nvSpPr>
          <p:cNvPr id="130070" name="Rectangle 22"/>
          <p:cNvSpPr>
            <a:spLocks noChangeArrowheads="1"/>
          </p:cNvSpPr>
          <p:nvPr/>
        </p:nvSpPr>
        <p:spPr bwMode="auto">
          <a:xfrm>
            <a:off x="109538" y="3733800"/>
            <a:ext cx="8839200" cy="649288"/>
          </a:xfrm>
          <a:prstGeom prst="rect">
            <a:avLst/>
          </a:prstGeom>
          <a:noFill/>
          <a:ln w="317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071" name="Rectangle 23"/>
          <p:cNvSpPr>
            <a:spLocks noChangeArrowheads="1"/>
          </p:cNvSpPr>
          <p:nvPr/>
        </p:nvSpPr>
        <p:spPr bwMode="auto">
          <a:xfrm>
            <a:off x="109538" y="4752975"/>
            <a:ext cx="8839200" cy="338138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072" name="Rectangle 24"/>
          <p:cNvSpPr>
            <a:spLocks noChangeArrowheads="1"/>
          </p:cNvSpPr>
          <p:nvPr/>
        </p:nvSpPr>
        <p:spPr bwMode="auto">
          <a:xfrm>
            <a:off x="109538" y="4414838"/>
            <a:ext cx="8839200" cy="292100"/>
          </a:xfrm>
          <a:prstGeom prst="rect">
            <a:avLst/>
          </a:prstGeom>
          <a:noFill/>
          <a:ln w="31750">
            <a:solidFill>
              <a:srgbClr val="2A6C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C901-B71C-E641-BB9A-0533CDAAD43C}" type="slidenum">
              <a:rPr lang="en-US"/>
              <a:pPr/>
              <a:t>47</a:t>
            </a:fld>
            <a:endParaRPr lang="en-US"/>
          </a:p>
        </p:txBody>
      </p:sp>
      <p:sp>
        <p:nvSpPr>
          <p:cNvPr id="22835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54000" y="914400"/>
            <a:ext cx="6756400" cy="5676900"/>
          </a:xfrm>
        </p:spPr>
        <p:txBody>
          <a:bodyPr/>
          <a:lstStyle/>
          <a:p>
            <a:pPr marL="0" indent="0">
              <a:lnSpc>
                <a:spcPct val="80000"/>
              </a:lnSpc>
            </a:pPr>
            <a:r>
              <a:rPr lang="en-US" sz="2000"/>
              <a:t> Unambiguous interpretation</a:t>
            </a:r>
          </a:p>
          <a:p>
            <a:pPr marL="685800" lvl="1" indent="-228600">
              <a:lnSpc>
                <a:spcPct val="80000"/>
              </a:lnSpc>
            </a:pPr>
            <a:r>
              <a:rPr lang="en-US" sz="1800"/>
              <a:t>capture mostly from F=0 </a:t>
            </a:r>
            <a:r>
              <a:rPr lang="en-US" sz="1800">
                <a:latin typeface="Symbol" charset="2"/>
              </a:rPr>
              <a:t>m</a:t>
            </a:r>
            <a:r>
              <a:rPr lang="en-US" sz="1800"/>
              <a:t>p state at 1% LH</a:t>
            </a:r>
            <a:r>
              <a:rPr lang="en-US" sz="1800" baseline="-25000"/>
              <a:t>2</a:t>
            </a:r>
            <a:r>
              <a:rPr lang="en-US" sz="1800"/>
              <a:t> density </a:t>
            </a:r>
            <a:br>
              <a:rPr lang="en-US" sz="1800"/>
            </a:br>
            <a:endParaRPr lang="en-US" sz="1800"/>
          </a:p>
          <a:p>
            <a:pPr marL="0" indent="0">
              <a:lnSpc>
                <a:spcPct val="80000"/>
              </a:lnSpc>
            </a:pPr>
            <a:r>
              <a:rPr lang="en-US" sz="2000"/>
              <a:t> Lifetime method</a:t>
            </a:r>
          </a:p>
          <a:p>
            <a:pPr marL="685800" lvl="1" indent="-228600">
              <a:lnSpc>
                <a:spcPct val="80000"/>
              </a:lnSpc>
            </a:pPr>
            <a:r>
              <a:rPr lang="en-US" sz="1800"/>
              <a:t>10</a:t>
            </a:r>
            <a:r>
              <a:rPr lang="en-US" sz="1800" baseline="30000"/>
              <a:t>10</a:t>
            </a:r>
            <a:r>
              <a:rPr lang="en-US" sz="1800"/>
              <a:t> </a:t>
            </a:r>
            <a:r>
              <a:rPr lang="en-US" sz="2000">
                <a:latin typeface="Symbol" charset="2"/>
              </a:rPr>
              <a:t>m</a:t>
            </a:r>
            <a:r>
              <a:rPr lang="en-US" sz="2000" baseline="30000">
                <a:latin typeface="Symbol" charset="2"/>
              </a:rPr>
              <a:t>-</a:t>
            </a:r>
            <a:r>
              <a:rPr lang="en-US" sz="1800">
                <a:ea typeface="Arial" charset="0"/>
                <a:cs typeface="Arial" charset="0"/>
              </a:rPr>
              <a:t>→</a:t>
            </a:r>
            <a:r>
              <a:rPr lang="en-US" sz="1800"/>
              <a:t>e</a:t>
            </a:r>
            <a:r>
              <a:rPr lang="en-US" sz="2000">
                <a:latin typeface="Symbol" charset="2"/>
              </a:rPr>
              <a:t>nn</a:t>
            </a:r>
            <a:r>
              <a:rPr lang="en-US" sz="1800"/>
              <a:t> decays</a:t>
            </a:r>
          </a:p>
          <a:p>
            <a:pPr marL="685800" lvl="1" indent="-228600">
              <a:lnSpc>
                <a:spcPct val="80000"/>
              </a:lnSpc>
            </a:pPr>
            <a:r>
              <a:rPr lang="en-US" sz="1800"/>
              <a:t>measure </a:t>
            </a:r>
            <a:r>
              <a:rPr lang="en-US" sz="1800">
                <a:latin typeface="Symbol" charset="2"/>
              </a:rPr>
              <a:t></a:t>
            </a:r>
            <a:r>
              <a:rPr lang="en-US" sz="1800" baseline="-25000">
                <a:latin typeface="Symbol" charset="2"/>
              </a:rPr>
              <a:t>-</a:t>
            </a:r>
            <a:r>
              <a:rPr lang="en-US" sz="1800"/>
              <a:t>  to 10ppm</a:t>
            </a:r>
          </a:p>
          <a:p>
            <a:pPr marL="685800" lvl="1" indent="-228600"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rgbClr val="FF0000"/>
                </a:solidFill>
                <a:latin typeface="Symbol" charset="2"/>
                <a:sym typeface="Symbol" charset="2"/>
              </a:rPr>
              <a:t></a:t>
            </a:r>
            <a:r>
              <a:rPr lang="en-US" sz="1800">
                <a:latin typeface="Symbol" charset="2"/>
                <a:sym typeface="Symbol" charset="2"/>
              </a:rPr>
              <a:t> </a:t>
            </a:r>
            <a:r>
              <a:rPr lang="en-US" sz="2000">
                <a:solidFill>
                  <a:srgbClr val="FF0000"/>
                </a:solidFill>
                <a:latin typeface="Symbol" charset="2"/>
              </a:rPr>
              <a:t></a:t>
            </a:r>
            <a:r>
              <a:rPr lang="en-US" sz="2000" baseline="-25000">
                <a:solidFill>
                  <a:srgbClr val="FF0000"/>
                </a:solidFill>
              </a:rPr>
              <a:t>S</a:t>
            </a:r>
            <a:r>
              <a:rPr lang="en-US" sz="2000">
                <a:solidFill>
                  <a:srgbClr val="FF0000"/>
                </a:solidFill>
              </a:rPr>
              <a:t> = </a:t>
            </a:r>
            <a:r>
              <a:rPr lang="en-US" sz="2000" b="1">
                <a:solidFill>
                  <a:srgbClr val="FF0000"/>
                </a:solidFill>
              </a:rPr>
              <a:t>1</a:t>
            </a:r>
            <a:r>
              <a:rPr lang="en-US" sz="2000">
                <a:solidFill>
                  <a:srgbClr val="FF0000"/>
                </a:solidFill>
              </a:rPr>
              <a:t>/</a:t>
            </a:r>
            <a:r>
              <a:rPr lang="en-US" sz="2000">
                <a:solidFill>
                  <a:srgbClr val="FF0000"/>
                </a:solidFill>
                <a:latin typeface="Symbol" charset="2"/>
              </a:rPr>
              <a:t></a:t>
            </a:r>
            <a:r>
              <a:rPr lang="en-US" sz="2000" baseline="-25000">
                <a:solidFill>
                  <a:srgbClr val="FF0000"/>
                </a:solidFill>
                <a:latin typeface="Symbol" charset="2"/>
              </a:rPr>
              <a:t>-</a:t>
            </a:r>
            <a:r>
              <a:rPr lang="en-US" sz="2000">
                <a:solidFill>
                  <a:srgbClr val="FF0000"/>
                </a:solidFill>
              </a:rPr>
              <a:t> - </a:t>
            </a:r>
            <a:r>
              <a:rPr lang="en-US" sz="2000" b="1">
                <a:solidFill>
                  <a:srgbClr val="FF0000"/>
                </a:solidFill>
              </a:rPr>
              <a:t>1</a:t>
            </a:r>
            <a:r>
              <a:rPr lang="en-US" sz="2000">
                <a:solidFill>
                  <a:srgbClr val="FF0000"/>
                </a:solidFill>
              </a:rPr>
              <a:t>/</a:t>
            </a:r>
            <a:r>
              <a:rPr lang="en-US" sz="2000">
                <a:solidFill>
                  <a:srgbClr val="FF0000"/>
                </a:solidFill>
                <a:latin typeface="Symbol" charset="2"/>
              </a:rPr>
              <a:t></a:t>
            </a:r>
            <a:r>
              <a:rPr lang="en-US" sz="2000" baseline="-25000">
                <a:solidFill>
                  <a:srgbClr val="FF0000"/>
                </a:solidFill>
                <a:latin typeface="Symbol" charset="2"/>
              </a:rPr>
              <a:t>+</a:t>
            </a:r>
            <a:r>
              <a:rPr lang="en-US" sz="1800" baseline="-25000">
                <a:latin typeface="Symbol" charset="2"/>
              </a:rPr>
              <a:t>   </a:t>
            </a:r>
            <a:r>
              <a:rPr lang="en-US" sz="1800"/>
              <a:t>to 1%</a:t>
            </a:r>
            <a:endParaRPr lang="en-US" sz="1800" baseline="-25000">
              <a:latin typeface="Symbol" charset="2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en-US" sz="2000" baseline="-25000">
              <a:latin typeface="Symbol" charset="2"/>
            </a:endParaRPr>
          </a:p>
          <a:p>
            <a:pPr marL="0" indent="0">
              <a:lnSpc>
                <a:spcPct val="80000"/>
              </a:lnSpc>
            </a:pPr>
            <a:r>
              <a:rPr lang="en-US" sz="2000"/>
              <a:t> Clean </a:t>
            </a:r>
            <a:r>
              <a:rPr lang="en-US" sz="2000">
                <a:latin typeface="Symbol" charset="2"/>
              </a:rPr>
              <a:t>m</a:t>
            </a:r>
            <a:r>
              <a:rPr lang="en-US" sz="2000"/>
              <a:t> stop definition in active target (TPC)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sz="2000"/>
              <a:t>   to avoid</a:t>
            </a:r>
            <a:r>
              <a:rPr lang="en-US" sz="1800"/>
              <a:t> </a:t>
            </a:r>
            <a:r>
              <a:rPr lang="en-US" sz="2000">
                <a:latin typeface="Symbol" charset="2"/>
              </a:rPr>
              <a:t>m</a:t>
            </a:r>
            <a:r>
              <a:rPr lang="en-US" sz="2000"/>
              <a:t>Z capture, 10 ppm level</a:t>
            </a:r>
          </a:p>
          <a:p>
            <a:pPr marL="0" indent="0">
              <a:lnSpc>
                <a:spcPct val="80000"/>
              </a:lnSpc>
            </a:pPr>
            <a:endParaRPr lang="en-US" sz="1800"/>
          </a:p>
          <a:p>
            <a:pPr marL="0" indent="0">
              <a:lnSpc>
                <a:spcPct val="80000"/>
              </a:lnSpc>
            </a:pPr>
            <a:r>
              <a:rPr lang="en-US" sz="1800"/>
              <a:t> </a:t>
            </a:r>
            <a:r>
              <a:rPr lang="en-US" sz="2000"/>
              <a:t>Ultra-pure gas system and purity monitoring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sz="2000"/>
              <a:t>  to avoid: </a:t>
            </a:r>
            <a:r>
              <a:rPr lang="en-US" sz="2000">
                <a:latin typeface="Symbol" charset="2"/>
              </a:rPr>
              <a:t>m</a:t>
            </a:r>
            <a:r>
              <a:rPr lang="en-US" sz="2000"/>
              <a:t>p + Z </a:t>
            </a:r>
            <a:r>
              <a:rPr lang="en-US" sz="2000">
                <a:sym typeface="Symbol" charset="2"/>
              </a:rPr>
              <a:t></a:t>
            </a:r>
            <a:r>
              <a:rPr lang="en-US" sz="2000" b="1"/>
              <a:t> </a:t>
            </a:r>
            <a:r>
              <a:rPr lang="en-US" sz="2000">
                <a:latin typeface="Symbol" charset="2"/>
              </a:rPr>
              <a:t>m</a:t>
            </a:r>
            <a:r>
              <a:rPr lang="en-US" sz="2000"/>
              <a:t>Z</a:t>
            </a:r>
            <a:r>
              <a:rPr lang="en-US" sz="2000" b="1"/>
              <a:t> </a:t>
            </a:r>
            <a:r>
              <a:rPr lang="en-US" sz="2000"/>
              <a:t>+ p, ~10 ppb impurities </a:t>
            </a:r>
            <a:br>
              <a:rPr lang="en-US" sz="2000"/>
            </a:br>
            <a:endParaRPr lang="en-US" sz="2000"/>
          </a:p>
          <a:p>
            <a:pPr marL="0" indent="0">
              <a:lnSpc>
                <a:spcPct val="80000"/>
              </a:lnSpc>
            </a:pPr>
            <a:r>
              <a:rPr lang="en-US" sz="1800"/>
              <a:t> </a:t>
            </a:r>
            <a:r>
              <a:rPr lang="en-US" sz="2000"/>
              <a:t>Isotopically pure “protium” to avoid</a:t>
            </a:r>
          </a:p>
          <a:p>
            <a:pPr marL="0" indent="0">
              <a:lnSpc>
                <a:spcPct val="80000"/>
              </a:lnSpc>
              <a:buFont typeface="Symbol" charset="2"/>
              <a:buChar char=" "/>
            </a:pPr>
            <a:r>
              <a:rPr lang="en-US" sz="2000">
                <a:latin typeface="Symbol" charset="2"/>
              </a:rPr>
              <a:t>m</a:t>
            </a:r>
            <a:r>
              <a:rPr lang="en-US" sz="2000"/>
              <a:t>p + d </a:t>
            </a:r>
            <a:r>
              <a:rPr lang="en-US" sz="2000">
                <a:sym typeface="Symbol" charset="2"/>
              </a:rPr>
              <a:t></a:t>
            </a:r>
            <a:r>
              <a:rPr lang="en-US" sz="2000" b="1"/>
              <a:t> </a:t>
            </a:r>
            <a:r>
              <a:rPr lang="en-US" sz="2000">
                <a:latin typeface="Symbol" charset="2"/>
              </a:rPr>
              <a:t>m</a:t>
            </a:r>
            <a:r>
              <a:rPr lang="en-US" sz="2000"/>
              <a:t>d</a:t>
            </a:r>
            <a:r>
              <a:rPr lang="en-US" sz="2000" b="1"/>
              <a:t> </a:t>
            </a:r>
            <a:r>
              <a:rPr lang="en-US" sz="2000"/>
              <a:t>+ p, ~1 ppm deuterium</a:t>
            </a:r>
          </a:p>
          <a:p>
            <a:pPr marL="0" indent="0">
              <a:lnSpc>
                <a:spcPct val="80000"/>
              </a:lnSpc>
              <a:buFont typeface="Symbol" charset="2"/>
              <a:buChar char=" "/>
            </a:pPr>
            <a:endParaRPr lang="en-US" sz="2000"/>
          </a:p>
          <a:p>
            <a:pPr marL="1828800" lvl="4" indent="0">
              <a:lnSpc>
                <a:spcPct val="80000"/>
              </a:lnSpc>
              <a:buFont typeface="Symbol" charset="2"/>
              <a:buChar char=" "/>
            </a:pPr>
            <a:r>
              <a:rPr lang="en-US" sz="1600"/>
              <a:t>diffusion range ~cm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077200" cy="609600"/>
          </a:xfrm>
        </p:spPr>
        <p:txBody>
          <a:bodyPr/>
          <a:lstStyle/>
          <a:p>
            <a:r>
              <a:rPr lang="en-US">
                <a:latin typeface="Symbol" charset="2"/>
              </a:rPr>
              <a:t>m</a:t>
            </a:r>
            <a:r>
              <a:rPr lang="en-US"/>
              <a:t>Cap Experimental Strategy</a:t>
            </a:r>
          </a:p>
        </p:txBody>
      </p:sp>
      <p:pic>
        <p:nvPicPr>
          <p:cNvPr id="228356" name="Picture 4" descr="Light upward diagon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524000"/>
            <a:ext cx="3706813" cy="15335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228358" name="Text Box 6" descr="Light upward diagonal"/>
          <p:cNvSpPr txBox="1">
            <a:spLocks noChangeArrowheads="1"/>
          </p:cNvSpPr>
          <p:nvPr/>
        </p:nvSpPr>
        <p:spPr bwMode="auto">
          <a:xfrm>
            <a:off x="4495800" y="6019800"/>
            <a:ext cx="4305300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i="1">
                <a:solidFill>
                  <a:srgbClr val="FF0000"/>
                </a:solidFill>
              </a:rPr>
              <a:t>fulfill all requirements simultaneously</a:t>
            </a:r>
            <a:br>
              <a:rPr lang="en-US" sz="1800" b="1" i="1">
                <a:solidFill>
                  <a:srgbClr val="FF0000"/>
                </a:solidFill>
              </a:rPr>
            </a:br>
            <a:r>
              <a:rPr lang="en-US" sz="1800" b="1" i="1">
                <a:solidFill>
                  <a:srgbClr val="FF0000"/>
                </a:solidFill>
              </a:rPr>
              <a:t>unique </a:t>
            </a:r>
            <a:r>
              <a:rPr lang="en-US" sz="1800" b="1" i="1">
                <a:solidFill>
                  <a:srgbClr val="FF0000"/>
                </a:solidFill>
                <a:latin typeface="Symbol" charset="2"/>
              </a:rPr>
              <a:t>m</a:t>
            </a:r>
            <a:r>
              <a:rPr lang="en-US" sz="1800" b="1" i="1">
                <a:solidFill>
                  <a:srgbClr val="FF0000"/>
                </a:solidFill>
              </a:rPr>
              <a:t>Cap capabilities</a:t>
            </a:r>
          </a:p>
        </p:txBody>
      </p:sp>
      <p:sp>
        <p:nvSpPr>
          <p:cNvPr id="228359" name="Freeform 7" descr="Light upward diagonal"/>
          <p:cNvSpPr>
            <a:spLocks/>
          </p:cNvSpPr>
          <p:nvPr/>
        </p:nvSpPr>
        <p:spPr bwMode="auto">
          <a:xfrm>
            <a:off x="1676400" y="5562600"/>
            <a:ext cx="447675" cy="30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92"/>
              </a:cxn>
              <a:cxn ang="0">
                <a:pos x="282" y="192"/>
              </a:cxn>
            </a:cxnLst>
            <a:rect l="0" t="0" r="r" b="b"/>
            <a:pathLst>
              <a:path w="282" h="192">
                <a:moveTo>
                  <a:pt x="0" y="0"/>
                </a:moveTo>
                <a:lnTo>
                  <a:pt x="0" y="192"/>
                </a:lnTo>
                <a:lnTo>
                  <a:pt x="282" y="192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9743B-673D-8241-B1E2-B62CEB84C7C1}" type="slidenum">
              <a:rPr lang="en-US"/>
              <a:pPr/>
              <a:t>48</a:t>
            </a:fld>
            <a:endParaRPr lang="en-US"/>
          </a:p>
        </p:txBody>
      </p:sp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6553200" cy="533400"/>
          </a:xfrm>
        </p:spPr>
        <p:txBody>
          <a:bodyPr/>
          <a:lstStyle/>
          <a:p>
            <a:pPr algn="l"/>
            <a:r>
              <a:rPr lang="en-US" sz="2000" b="1"/>
              <a:t>c</a:t>
            </a:r>
            <a:r>
              <a:rPr lang="en-US" sz="2000" b="1" baseline="-25000"/>
              <a:t>D</a:t>
            </a:r>
            <a:r>
              <a:rPr lang="en-US" sz="2000" b="1"/>
              <a:t> Monitoring: External Measurement</a:t>
            </a:r>
          </a:p>
        </p:txBody>
      </p:sp>
      <p:sp>
        <p:nvSpPr>
          <p:cNvPr id="174083" name="Text Box 3"/>
          <p:cNvSpPr txBox="1">
            <a:spLocks noChangeArrowheads="1"/>
          </p:cNvSpPr>
          <p:nvPr/>
        </p:nvSpPr>
        <p:spPr bwMode="auto">
          <a:xfrm>
            <a:off x="304800" y="838200"/>
            <a:ext cx="8610600" cy="273408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125000"/>
              </a:lnSpc>
            </a:pPr>
            <a:r>
              <a:rPr lang="en-US" b="1" dirty="0"/>
              <a:t>Measurements with</a:t>
            </a:r>
            <a:r>
              <a:rPr lang="en-US" b="1" dirty="0" smtClean="0"/>
              <a:t> ETH </a:t>
            </a:r>
            <a:r>
              <a:rPr lang="en-US" b="1" dirty="0"/>
              <a:t>Z</a:t>
            </a:r>
            <a:r>
              <a:rPr lang="en-US" b="1" dirty="0">
                <a:ea typeface="Arial" charset="0"/>
                <a:cs typeface="Arial" charset="0"/>
              </a:rPr>
              <a:t>ü</a:t>
            </a:r>
            <a:r>
              <a:rPr lang="en-US" b="1" dirty="0"/>
              <a:t>rich Tandem Accelerator:</a:t>
            </a:r>
          </a:p>
          <a:p>
            <a:pPr lvl="2" eaLnBrk="1" hangingPunct="1">
              <a:lnSpc>
                <a:spcPct val="125000"/>
              </a:lnSpc>
              <a:buFontTx/>
              <a:buChar char="•"/>
            </a:pPr>
            <a:r>
              <a:rPr lang="en-US" sz="2000" b="1" dirty="0"/>
              <a:t> </a:t>
            </a:r>
            <a:r>
              <a:rPr lang="en-US" sz="2000" b="1" dirty="0">
                <a:solidFill>
                  <a:srgbClr val="CC0000"/>
                </a:solidFill>
              </a:rPr>
              <a:t>2004 Production Gas,</a:t>
            </a:r>
          </a:p>
          <a:p>
            <a:pPr lvl="4" eaLnBrk="1" hangingPunct="1">
              <a:lnSpc>
                <a:spcPct val="125000"/>
              </a:lnSpc>
            </a:pPr>
            <a:r>
              <a:rPr lang="en-US" sz="2000" b="1" dirty="0"/>
              <a:t> </a:t>
            </a:r>
            <a:r>
              <a:rPr lang="en-US" sz="2000" b="1" dirty="0" err="1">
                <a:solidFill>
                  <a:srgbClr val="CC0000"/>
                </a:solidFill>
              </a:rPr>
              <a:t>c</a:t>
            </a:r>
            <a:r>
              <a:rPr lang="en-US" sz="2000" b="1" baseline="-25000" dirty="0" err="1">
                <a:solidFill>
                  <a:srgbClr val="CC0000"/>
                </a:solidFill>
              </a:rPr>
              <a:t>D</a:t>
            </a:r>
            <a:r>
              <a:rPr lang="en-US" sz="2000" b="1" dirty="0">
                <a:solidFill>
                  <a:srgbClr val="CC0000"/>
                </a:solidFill>
              </a:rPr>
              <a:t> = 1.44 </a:t>
            </a:r>
            <a:r>
              <a:rPr lang="en-US" sz="2000" b="1" dirty="0">
                <a:solidFill>
                  <a:srgbClr val="CC0000"/>
                </a:solidFill>
                <a:ea typeface="Arial" charset="0"/>
                <a:cs typeface="Arial" charset="0"/>
              </a:rPr>
              <a:t>± 0.13 </a:t>
            </a:r>
            <a:r>
              <a:rPr lang="en-US" sz="2000" b="1" dirty="0" err="1">
                <a:solidFill>
                  <a:srgbClr val="CC0000"/>
                </a:solidFill>
                <a:ea typeface="Arial" charset="0"/>
                <a:cs typeface="Arial" charset="0"/>
              </a:rPr>
              <a:t>ppm</a:t>
            </a:r>
            <a:r>
              <a:rPr lang="en-US" sz="2000" b="1" dirty="0">
                <a:solidFill>
                  <a:srgbClr val="CC0000"/>
                </a:solidFill>
                <a:ea typeface="Arial" charset="0"/>
                <a:cs typeface="Arial" charset="0"/>
              </a:rPr>
              <a:t> D</a:t>
            </a:r>
          </a:p>
          <a:p>
            <a:pPr lvl="2" eaLnBrk="1" hangingPunct="1">
              <a:lnSpc>
                <a:spcPct val="125000"/>
              </a:lnSpc>
              <a:buFontTx/>
              <a:buChar char="•"/>
            </a:pPr>
            <a:r>
              <a:rPr lang="en-US" sz="2000" b="1" dirty="0">
                <a:ea typeface="Arial" charset="0"/>
                <a:cs typeface="Arial" charset="0"/>
              </a:rPr>
              <a:t> </a:t>
            </a:r>
            <a:r>
              <a:rPr lang="en-US" sz="2000" b="1" dirty="0"/>
              <a:t>2005 Production Gas,</a:t>
            </a:r>
          </a:p>
          <a:p>
            <a:pPr lvl="4" eaLnBrk="1" hangingPunct="1">
              <a:lnSpc>
                <a:spcPct val="125000"/>
              </a:lnSpc>
            </a:pPr>
            <a:r>
              <a:rPr lang="en-US" sz="2000" b="1" dirty="0"/>
              <a:t> </a:t>
            </a:r>
            <a:r>
              <a:rPr lang="en-US" sz="2000" b="1" dirty="0" err="1"/>
              <a:t>c</a:t>
            </a:r>
            <a:r>
              <a:rPr lang="en-US" sz="2000" b="1" baseline="-25000" dirty="0" err="1"/>
              <a:t>D</a:t>
            </a:r>
            <a:r>
              <a:rPr lang="en-US" sz="2000" b="1" dirty="0"/>
              <a:t> = 1.45 ± 0.14 </a:t>
            </a:r>
            <a:r>
              <a:rPr lang="en-US" sz="2000" b="1" dirty="0" err="1"/>
              <a:t>ppm</a:t>
            </a:r>
            <a:r>
              <a:rPr lang="en-US" sz="2000" b="1" dirty="0"/>
              <a:t> D</a:t>
            </a:r>
          </a:p>
          <a:p>
            <a:pPr lvl="2" eaLnBrk="1" hangingPunct="1">
              <a:lnSpc>
                <a:spcPct val="125000"/>
              </a:lnSpc>
              <a:buFontTx/>
              <a:buChar char="•"/>
            </a:pPr>
            <a:r>
              <a:rPr lang="en-US" sz="2000" b="1" dirty="0"/>
              <a:t> </a:t>
            </a:r>
            <a:r>
              <a:rPr lang="en-US" sz="2000" b="1" dirty="0">
                <a:solidFill>
                  <a:srgbClr val="008000"/>
                </a:solidFill>
              </a:rPr>
              <a:t>2006 Production Gas (isotope separation column),</a:t>
            </a:r>
          </a:p>
          <a:p>
            <a:pPr lvl="4" eaLnBrk="1" hangingPunct="1">
              <a:lnSpc>
                <a:spcPct val="125000"/>
              </a:lnSpc>
            </a:pPr>
            <a:r>
              <a:rPr lang="en-US" sz="2000" b="1" dirty="0">
                <a:solidFill>
                  <a:srgbClr val="008000"/>
                </a:solidFill>
              </a:rPr>
              <a:t> </a:t>
            </a:r>
            <a:r>
              <a:rPr lang="en-US" sz="2000" b="1" dirty="0" err="1">
                <a:solidFill>
                  <a:srgbClr val="008000"/>
                </a:solidFill>
              </a:rPr>
              <a:t>c</a:t>
            </a:r>
            <a:r>
              <a:rPr lang="en-US" sz="2000" b="1" baseline="-25000" dirty="0" err="1">
                <a:solidFill>
                  <a:srgbClr val="008000"/>
                </a:solidFill>
              </a:rPr>
              <a:t>D</a:t>
            </a:r>
            <a:r>
              <a:rPr lang="en-US" sz="2000" b="1" dirty="0">
                <a:solidFill>
                  <a:srgbClr val="008000"/>
                </a:solidFill>
              </a:rPr>
              <a:t> &lt; 0.06 </a:t>
            </a:r>
            <a:r>
              <a:rPr lang="en-US" sz="2000" b="1" dirty="0" err="1">
                <a:solidFill>
                  <a:srgbClr val="008000"/>
                </a:solidFill>
              </a:rPr>
              <a:t>ppm</a:t>
            </a:r>
            <a:r>
              <a:rPr lang="en-US" sz="2000" b="1" dirty="0">
                <a:solidFill>
                  <a:srgbClr val="008000"/>
                </a:solidFill>
              </a:rPr>
              <a:t> D</a:t>
            </a:r>
          </a:p>
        </p:txBody>
      </p:sp>
      <p:sp>
        <p:nvSpPr>
          <p:cNvPr id="174084" name="Text Box 4"/>
          <p:cNvSpPr txBox="1">
            <a:spLocks noChangeArrowheads="1"/>
          </p:cNvSpPr>
          <p:nvPr/>
        </p:nvSpPr>
        <p:spPr bwMode="auto">
          <a:xfrm>
            <a:off x="304800" y="4267200"/>
            <a:ext cx="8610600" cy="17113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125000"/>
              </a:lnSpc>
            </a:pPr>
            <a:r>
              <a:rPr lang="en-US" b="1">
                <a:ea typeface="Arial" charset="0"/>
                <a:cs typeface="Arial" charset="0"/>
              </a:rPr>
              <a:t>The “Data Analysis Approach” gives a consistent result:</a:t>
            </a:r>
          </a:p>
          <a:p>
            <a:pPr lvl="2" eaLnBrk="1" hangingPunct="1">
              <a:lnSpc>
                <a:spcPct val="125000"/>
              </a:lnSpc>
              <a:buFontTx/>
              <a:buChar char="•"/>
            </a:pPr>
            <a:r>
              <a:rPr lang="en-US" sz="2000" b="1">
                <a:ea typeface="Arial" charset="0"/>
                <a:cs typeface="Arial" charset="0"/>
              </a:rPr>
              <a:t> </a:t>
            </a:r>
            <a:r>
              <a:rPr lang="en-US" sz="2000" b="1">
                <a:solidFill>
                  <a:srgbClr val="CC0000"/>
                </a:solidFill>
                <a:ea typeface="Arial" charset="0"/>
                <a:cs typeface="Arial" charset="0"/>
              </a:rPr>
              <a:t>2004 Production Gas,</a:t>
            </a:r>
          </a:p>
          <a:p>
            <a:pPr lvl="4" eaLnBrk="1" hangingPunct="1">
              <a:lnSpc>
                <a:spcPct val="125000"/>
              </a:lnSpc>
            </a:pPr>
            <a:r>
              <a:rPr lang="en-US" sz="2000" b="1">
                <a:solidFill>
                  <a:srgbClr val="CC0000"/>
                </a:solidFill>
                <a:ea typeface="Arial" charset="0"/>
                <a:cs typeface="Arial" charset="0"/>
              </a:rPr>
              <a:t> c</a:t>
            </a:r>
            <a:r>
              <a:rPr lang="en-US" sz="2000" b="1" baseline="-25000">
                <a:solidFill>
                  <a:srgbClr val="CC0000"/>
                </a:solidFill>
                <a:ea typeface="Arial" charset="0"/>
                <a:cs typeface="Arial" charset="0"/>
              </a:rPr>
              <a:t>D</a:t>
            </a:r>
            <a:r>
              <a:rPr lang="en-US" sz="2000" b="1">
                <a:solidFill>
                  <a:srgbClr val="CC0000"/>
                </a:solidFill>
                <a:ea typeface="Arial" charset="0"/>
                <a:cs typeface="Arial" charset="0"/>
              </a:rPr>
              <a:t> = (0.0125 ± 0.0010) × (122 ppm D)</a:t>
            </a:r>
          </a:p>
          <a:p>
            <a:pPr lvl="4" eaLnBrk="1" hangingPunct="1">
              <a:lnSpc>
                <a:spcPct val="125000"/>
              </a:lnSpc>
            </a:pPr>
            <a:r>
              <a:rPr lang="en-US" sz="2000" b="1">
                <a:solidFill>
                  <a:srgbClr val="CC0000"/>
                </a:solidFill>
                <a:ea typeface="Arial" charset="0"/>
                <a:cs typeface="Arial" charset="0"/>
              </a:rPr>
              <a:t>      = 1.53 ± 0.12 ppm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r>
              <a:rPr lang="en-US" dirty="0" err="1" smtClean="0"/>
              <a:t>MuCap</a:t>
            </a:r>
            <a:r>
              <a:rPr lang="en-US" dirty="0" smtClean="0"/>
              <a:t> Exptl./Data analysis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715000"/>
          </a:xfrm>
        </p:spPr>
        <p:txBody>
          <a:bodyPr/>
          <a:lstStyle/>
          <a:p>
            <a:r>
              <a:rPr lang="en-US" sz="2400" dirty="0" smtClean="0"/>
              <a:t>Precision </a:t>
            </a:r>
            <a:r>
              <a:rPr lang="en-US" sz="2400" dirty="0" err="1" smtClean="0"/>
              <a:t>muon</a:t>
            </a:r>
            <a:r>
              <a:rPr lang="en-US" sz="2400" dirty="0" smtClean="0"/>
              <a:t> lifetime experiment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Avoid unintended mu-</a:t>
            </a:r>
            <a:r>
              <a:rPr lang="en-US" sz="2000" dirty="0" err="1" smtClean="0">
                <a:solidFill>
                  <a:srgbClr val="0000FF"/>
                </a:solidFill>
              </a:rPr>
              <a:t>e</a:t>
            </a:r>
            <a:r>
              <a:rPr lang="en-US" sz="2000" dirty="0" smtClean="0">
                <a:solidFill>
                  <a:srgbClr val="0000FF"/>
                </a:solidFill>
              </a:rPr>
              <a:t> correlations,</a:t>
            </a:r>
          </a:p>
          <a:p>
            <a:pPr lvl="1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    “early-to-late” effects.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Avoid distortions to lifetime spectrum</a:t>
            </a:r>
            <a:endParaRPr lang="en-US" sz="1600" dirty="0" smtClean="0">
              <a:solidFill>
                <a:srgbClr val="0000FF"/>
              </a:solidFill>
            </a:endParaRP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Avoid detector dead time effects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Avoid analyzer bias</a:t>
            </a:r>
          </a:p>
          <a:p>
            <a:r>
              <a:rPr lang="en-US" sz="2400" dirty="0" smtClean="0"/>
              <a:t>Capture on Z&gt;1 materials must be avoided</a:t>
            </a:r>
          </a:p>
          <a:p>
            <a:pPr lvl="1"/>
            <a:r>
              <a:rPr lang="en-US" sz="2000" dirty="0" err="1" smtClean="0">
                <a:solidFill>
                  <a:srgbClr val="0000FF"/>
                </a:solidFill>
              </a:rPr>
              <a:t>Fiducial</a:t>
            </a:r>
            <a:r>
              <a:rPr lang="en-US" sz="2000" dirty="0" smtClean="0">
                <a:solidFill>
                  <a:srgbClr val="0000FF"/>
                </a:solidFill>
              </a:rPr>
              <a:t> cut</a:t>
            </a:r>
          </a:p>
          <a:p>
            <a:pPr lvl="1"/>
            <a:r>
              <a:rPr lang="en-US" sz="2000" dirty="0" err="1" smtClean="0">
                <a:solidFill>
                  <a:srgbClr val="0000FF"/>
                </a:solidFill>
              </a:rPr>
              <a:t>μ+p</a:t>
            </a:r>
            <a:r>
              <a:rPr lang="en-US" sz="2000" dirty="0" smtClean="0">
                <a:solidFill>
                  <a:srgbClr val="0000FF"/>
                </a:solidFill>
              </a:rPr>
              <a:t> scatters vs. “delta electrons”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Diffusion (</a:t>
            </a:r>
            <a:r>
              <a:rPr lang="en-US" sz="2000" dirty="0" err="1" smtClean="0">
                <a:solidFill>
                  <a:srgbClr val="0000FF"/>
                </a:solidFill>
              </a:rPr>
              <a:t>μp</a:t>
            </a:r>
            <a:r>
              <a:rPr lang="en-US" sz="2000" dirty="0" smtClean="0">
                <a:solidFill>
                  <a:srgbClr val="0000FF"/>
                </a:solidFill>
              </a:rPr>
              <a:t> and </a:t>
            </a:r>
            <a:r>
              <a:rPr lang="en-US" sz="2000" dirty="0" err="1" smtClean="0">
                <a:solidFill>
                  <a:srgbClr val="0000FF"/>
                </a:solidFill>
              </a:rPr>
              <a:t>μd</a:t>
            </a:r>
            <a:r>
              <a:rPr lang="en-US" sz="2000" dirty="0" smtClean="0">
                <a:solidFill>
                  <a:srgbClr val="0000FF"/>
                </a:solidFill>
              </a:rPr>
              <a:t>)</a:t>
            </a:r>
          </a:p>
          <a:p>
            <a:pPr lvl="1"/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Z&gt;1 impurities in the </a:t>
            </a:r>
            <a:r>
              <a:rPr lang="en-US" sz="2400" dirty="0" err="1" smtClean="0">
                <a:solidFill>
                  <a:srgbClr val="000000"/>
                </a:solidFill>
              </a:rPr>
              <a:t>protium</a:t>
            </a:r>
            <a:r>
              <a:rPr lang="en-US" sz="2400" dirty="0" smtClean="0">
                <a:solidFill>
                  <a:srgbClr val="000000"/>
                </a:solidFill>
              </a:rPr>
              <a:t> gas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Identify impurity concentration, effect on lifetime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FDD83-68B6-EE46-95E7-2A162B6DA1E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91200" y="2094131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Pileup protection (1 </a:t>
            </a:r>
            <a:r>
              <a:rPr lang="en-US" dirty="0" err="1" smtClean="0">
                <a:solidFill>
                  <a:srgbClr val="008000"/>
                </a:solidFill>
              </a:rPr>
              <a:t>muon</a:t>
            </a:r>
            <a:r>
              <a:rPr lang="en-US" dirty="0" smtClean="0">
                <a:solidFill>
                  <a:srgbClr val="008000"/>
                </a:solidFill>
              </a:rPr>
              <a:t> at a time)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6906" y="1263134"/>
            <a:ext cx="2588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Separate </a:t>
            </a:r>
            <a:r>
              <a:rPr lang="en-US" dirty="0" err="1" smtClean="0">
                <a:solidFill>
                  <a:srgbClr val="008000"/>
                </a:solidFill>
              </a:rPr>
              <a:t>μ/e</a:t>
            </a:r>
            <a:r>
              <a:rPr lang="en-US" dirty="0" smtClean="0">
                <a:solidFill>
                  <a:srgbClr val="008000"/>
                </a:solidFill>
              </a:rPr>
              <a:t> detectors;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Dead-time-free DAQ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2740462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Blinded time base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3733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Robust “</a:t>
            </a:r>
            <a:r>
              <a:rPr lang="en-US" dirty="0" err="1" smtClean="0">
                <a:solidFill>
                  <a:srgbClr val="008000"/>
                </a:solidFill>
              </a:rPr>
              <a:t>muon</a:t>
            </a:r>
            <a:r>
              <a:rPr lang="en-US" dirty="0" smtClean="0">
                <a:solidFill>
                  <a:srgbClr val="008000"/>
                </a:solidFill>
              </a:rPr>
              <a:t>” definition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42672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Impact parameter cut studies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200" y="5906869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Z&gt;1 captures within TPC have unique signature.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Calibration data </a:t>
            </a:r>
            <a:r>
              <a:rPr lang="en-US" dirty="0" err="1" smtClean="0">
                <a:solidFill>
                  <a:srgbClr val="008000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 Z&gt;1 capture detection efficiency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400" y="3238500"/>
            <a:ext cx="8458200" cy="2057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04800" y="5131832"/>
            <a:ext cx="8534400" cy="142136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1B60-041D-8F49-86FF-2A2E64CB6671}" type="slidenum">
              <a:rPr lang="en-US"/>
              <a:pPr/>
              <a:t>6</a:t>
            </a:fld>
            <a:endParaRPr lang="en-US"/>
          </a:p>
        </p:txBody>
      </p:sp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4556125" y="2979738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p</a:t>
            </a:r>
            <a:endParaRPr lang="en-US">
              <a:solidFill>
                <a:srgbClr val="0000FF"/>
              </a:solidFill>
            </a:endParaRPr>
          </a:p>
        </p:txBody>
      </p:sp>
      <p:grpSp>
        <p:nvGrpSpPr>
          <p:cNvPr id="2" name="Group 135"/>
          <p:cNvGrpSpPr>
            <a:grpSpLocks/>
          </p:cNvGrpSpPr>
          <p:nvPr/>
        </p:nvGrpSpPr>
        <p:grpSpPr bwMode="auto">
          <a:xfrm>
            <a:off x="1447800" y="1828800"/>
            <a:ext cx="5743575" cy="3105150"/>
            <a:chOff x="912" y="1920"/>
            <a:chExt cx="3618" cy="1956"/>
          </a:xfrm>
        </p:grpSpPr>
        <p:sp>
          <p:nvSpPr>
            <p:cNvPr id="64516" name="AutoShape 4"/>
            <p:cNvSpPr>
              <a:spLocks noChangeArrowheads="1"/>
            </p:cNvSpPr>
            <p:nvPr/>
          </p:nvSpPr>
          <p:spPr bwMode="auto">
            <a:xfrm>
              <a:off x="912" y="1926"/>
              <a:ext cx="3618" cy="1950"/>
            </a:xfrm>
            <a:prstGeom prst="cube">
              <a:avLst>
                <a:gd name="adj" fmla="val 34255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17" name="Line 5"/>
            <p:cNvSpPr>
              <a:spLocks noChangeShapeType="1"/>
            </p:cNvSpPr>
            <p:nvPr/>
          </p:nvSpPr>
          <p:spPr bwMode="auto">
            <a:xfrm flipV="1">
              <a:off x="924" y="3186"/>
              <a:ext cx="666" cy="67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18" name="Line 6"/>
            <p:cNvSpPr>
              <a:spLocks noChangeShapeType="1"/>
            </p:cNvSpPr>
            <p:nvPr/>
          </p:nvSpPr>
          <p:spPr bwMode="auto">
            <a:xfrm>
              <a:off x="1584" y="1920"/>
              <a:ext cx="1" cy="12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19" name="Line 7"/>
            <p:cNvSpPr>
              <a:spLocks noChangeShapeType="1"/>
            </p:cNvSpPr>
            <p:nvPr/>
          </p:nvSpPr>
          <p:spPr bwMode="auto">
            <a:xfrm flipH="1">
              <a:off x="1584" y="3198"/>
              <a:ext cx="2946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609600"/>
          </a:xfrm>
        </p:spPr>
        <p:txBody>
          <a:bodyPr/>
          <a:lstStyle/>
          <a:p>
            <a:r>
              <a:rPr lang="en-US" sz="3200" b="1"/>
              <a:t>Tracking in the Time Projection Chamber</a:t>
            </a:r>
            <a:endParaRPr lang="en-US" sz="2000" b="1"/>
          </a:p>
        </p:txBody>
      </p:sp>
      <p:sp>
        <p:nvSpPr>
          <p:cNvPr id="64522" name="Line 10"/>
          <p:cNvSpPr>
            <a:spLocks noChangeShapeType="1"/>
          </p:cNvSpPr>
          <p:nvPr/>
        </p:nvSpPr>
        <p:spPr bwMode="auto">
          <a:xfrm>
            <a:off x="-1301750" y="2751138"/>
            <a:ext cx="2667000" cy="314325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3" name="Line 11"/>
          <p:cNvSpPr>
            <a:spLocks noChangeShapeType="1"/>
          </p:cNvSpPr>
          <p:nvPr/>
        </p:nvSpPr>
        <p:spPr bwMode="auto">
          <a:xfrm flipV="1">
            <a:off x="-1235075" y="4322763"/>
            <a:ext cx="2600325" cy="161925"/>
          </a:xfrm>
          <a:prstGeom prst="line">
            <a:avLst/>
          </a:prstGeom>
          <a:noFill/>
          <a:ln w="63500">
            <a:solidFill>
              <a:srgbClr val="99CCFF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7" name="Line 15"/>
          <p:cNvSpPr>
            <a:spLocks noChangeShapeType="1"/>
          </p:cNvSpPr>
          <p:nvPr/>
        </p:nvSpPr>
        <p:spPr bwMode="auto">
          <a:xfrm flipV="1">
            <a:off x="1593850" y="3817938"/>
            <a:ext cx="1038225" cy="1066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8" name="Line 16"/>
          <p:cNvSpPr>
            <a:spLocks noChangeShapeType="1"/>
          </p:cNvSpPr>
          <p:nvPr/>
        </p:nvSpPr>
        <p:spPr bwMode="auto">
          <a:xfrm flipV="1">
            <a:off x="1698625" y="3808413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9" name="Line 17"/>
          <p:cNvSpPr>
            <a:spLocks noChangeShapeType="1"/>
          </p:cNvSpPr>
          <p:nvPr/>
        </p:nvSpPr>
        <p:spPr bwMode="auto">
          <a:xfrm flipV="1">
            <a:off x="1822450" y="3789363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0" name="Line 18"/>
          <p:cNvSpPr>
            <a:spLocks noChangeShapeType="1"/>
          </p:cNvSpPr>
          <p:nvPr/>
        </p:nvSpPr>
        <p:spPr bwMode="auto">
          <a:xfrm flipV="1">
            <a:off x="1917700" y="3789363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1" name="Line 19"/>
          <p:cNvSpPr>
            <a:spLocks noChangeShapeType="1"/>
          </p:cNvSpPr>
          <p:nvPr/>
        </p:nvSpPr>
        <p:spPr bwMode="auto">
          <a:xfrm flipV="1">
            <a:off x="2012950" y="3798888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2" name="Line 20"/>
          <p:cNvSpPr>
            <a:spLocks noChangeShapeType="1"/>
          </p:cNvSpPr>
          <p:nvPr/>
        </p:nvSpPr>
        <p:spPr bwMode="auto">
          <a:xfrm flipV="1">
            <a:off x="2108200" y="3808413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3" name="Line 21"/>
          <p:cNvSpPr>
            <a:spLocks noChangeShapeType="1"/>
          </p:cNvSpPr>
          <p:nvPr/>
        </p:nvSpPr>
        <p:spPr bwMode="auto">
          <a:xfrm flipV="1">
            <a:off x="2203450" y="3817938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4" name="Line 22"/>
          <p:cNvSpPr>
            <a:spLocks noChangeShapeType="1"/>
          </p:cNvSpPr>
          <p:nvPr/>
        </p:nvSpPr>
        <p:spPr bwMode="auto">
          <a:xfrm flipV="1">
            <a:off x="2298700" y="3817938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5" name="Line 23"/>
          <p:cNvSpPr>
            <a:spLocks noChangeShapeType="1"/>
          </p:cNvSpPr>
          <p:nvPr/>
        </p:nvSpPr>
        <p:spPr bwMode="auto">
          <a:xfrm flipV="1">
            <a:off x="2393950" y="3817938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6" name="Line 24"/>
          <p:cNvSpPr>
            <a:spLocks noChangeShapeType="1"/>
          </p:cNvSpPr>
          <p:nvPr/>
        </p:nvSpPr>
        <p:spPr bwMode="auto">
          <a:xfrm flipV="1">
            <a:off x="2489200" y="3817938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7" name="Line 25"/>
          <p:cNvSpPr>
            <a:spLocks noChangeShapeType="1"/>
          </p:cNvSpPr>
          <p:nvPr/>
        </p:nvSpPr>
        <p:spPr bwMode="auto">
          <a:xfrm flipV="1">
            <a:off x="2584450" y="3817938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8" name="Line 26"/>
          <p:cNvSpPr>
            <a:spLocks noChangeShapeType="1"/>
          </p:cNvSpPr>
          <p:nvPr/>
        </p:nvSpPr>
        <p:spPr bwMode="auto">
          <a:xfrm flipV="1">
            <a:off x="2679700" y="3817938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9" name="Line 27"/>
          <p:cNvSpPr>
            <a:spLocks noChangeShapeType="1"/>
          </p:cNvSpPr>
          <p:nvPr/>
        </p:nvSpPr>
        <p:spPr bwMode="auto">
          <a:xfrm flipV="1">
            <a:off x="2774950" y="3817938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40" name="Line 28"/>
          <p:cNvSpPr>
            <a:spLocks noChangeShapeType="1"/>
          </p:cNvSpPr>
          <p:nvPr/>
        </p:nvSpPr>
        <p:spPr bwMode="auto">
          <a:xfrm flipV="1">
            <a:off x="2870200" y="3817938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41" name="Line 29"/>
          <p:cNvSpPr>
            <a:spLocks noChangeShapeType="1"/>
          </p:cNvSpPr>
          <p:nvPr/>
        </p:nvSpPr>
        <p:spPr bwMode="auto">
          <a:xfrm flipV="1">
            <a:off x="2965450" y="3817938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42" name="Line 30"/>
          <p:cNvSpPr>
            <a:spLocks noChangeShapeType="1"/>
          </p:cNvSpPr>
          <p:nvPr/>
        </p:nvSpPr>
        <p:spPr bwMode="auto">
          <a:xfrm flipV="1">
            <a:off x="3060700" y="3817938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43" name="Line 31"/>
          <p:cNvSpPr>
            <a:spLocks noChangeShapeType="1"/>
          </p:cNvSpPr>
          <p:nvPr/>
        </p:nvSpPr>
        <p:spPr bwMode="auto">
          <a:xfrm flipV="1">
            <a:off x="3155950" y="3817938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44" name="Line 32"/>
          <p:cNvSpPr>
            <a:spLocks noChangeShapeType="1"/>
          </p:cNvSpPr>
          <p:nvPr/>
        </p:nvSpPr>
        <p:spPr bwMode="auto">
          <a:xfrm flipV="1">
            <a:off x="3251200" y="3817938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45" name="Line 33"/>
          <p:cNvSpPr>
            <a:spLocks noChangeShapeType="1"/>
          </p:cNvSpPr>
          <p:nvPr/>
        </p:nvSpPr>
        <p:spPr bwMode="auto">
          <a:xfrm flipV="1">
            <a:off x="3346450" y="3817938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46" name="Line 34"/>
          <p:cNvSpPr>
            <a:spLocks noChangeShapeType="1"/>
          </p:cNvSpPr>
          <p:nvPr/>
        </p:nvSpPr>
        <p:spPr bwMode="auto">
          <a:xfrm flipV="1">
            <a:off x="3441700" y="3817938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47" name="Line 35"/>
          <p:cNvSpPr>
            <a:spLocks noChangeShapeType="1"/>
          </p:cNvSpPr>
          <p:nvPr/>
        </p:nvSpPr>
        <p:spPr bwMode="auto">
          <a:xfrm flipV="1">
            <a:off x="3536950" y="3817938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48" name="Line 36"/>
          <p:cNvSpPr>
            <a:spLocks noChangeShapeType="1"/>
          </p:cNvSpPr>
          <p:nvPr/>
        </p:nvSpPr>
        <p:spPr bwMode="auto">
          <a:xfrm flipV="1">
            <a:off x="3632200" y="3817938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49" name="Line 37"/>
          <p:cNvSpPr>
            <a:spLocks noChangeShapeType="1"/>
          </p:cNvSpPr>
          <p:nvPr/>
        </p:nvSpPr>
        <p:spPr bwMode="auto">
          <a:xfrm flipV="1">
            <a:off x="3727450" y="3817938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0" name="Line 38"/>
          <p:cNvSpPr>
            <a:spLocks noChangeShapeType="1"/>
          </p:cNvSpPr>
          <p:nvPr/>
        </p:nvSpPr>
        <p:spPr bwMode="auto">
          <a:xfrm flipV="1">
            <a:off x="3822700" y="3817938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1" name="Line 39"/>
          <p:cNvSpPr>
            <a:spLocks noChangeShapeType="1"/>
          </p:cNvSpPr>
          <p:nvPr/>
        </p:nvSpPr>
        <p:spPr bwMode="auto">
          <a:xfrm flipV="1">
            <a:off x="3917950" y="3817938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2" name="Line 40"/>
          <p:cNvSpPr>
            <a:spLocks noChangeShapeType="1"/>
          </p:cNvSpPr>
          <p:nvPr/>
        </p:nvSpPr>
        <p:spPr bwMode="auto">
          <a:xfrm flipV="1">
            <a:off x="4013200" y="3817938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3" name="Line 41"/>
          <p:cNvSpPr>
            <a:spLocks noChangeShapeType="1"/>
          </p:cNvSpPr>
          <p:nvPr/>
        </p:nvSpPr>
        <p:spPr bwMode="auto">
          <a:xfrm flipV="1">
            <a:off x="4108450" y="3817938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4" name="Line 42"/>
          <p:cNvSpPr>
            <a:spLocks noChangeShapeType="1"/>
          </p:cNvSpPr>
          <p:nvPr/>
        </p:nvSpPr>
        <p:spPr bwMode="auto">
          <a:xfrm flipV="1">
            <a:off x="4203700" y="3817938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5" name="Line 43"/>
          <p:cNvSpPr>
            <a:spLocks noChangeShapeType="1"/>
          </p:cNvSpPr>
          <p:nvPr/>
        </p:nvSpPr>
        <p:spPr bwMode="auto">
          <a:xfrm flipV="1">
            <a:off x="4298950" y="3817938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6" name="Line 44"/>
          <p:cNvSpPr>
            <a:spLocks noChangeShapeType="1"/>
          </p:cNvSpPr>
          <p:nvPr/>
        </p:nvSpPr>
        <p:spPr bwMode="auto">
          <a:xfrm flipV="1">
            <a:off x="4394200" y="3817938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7" name="Line 45"/>
          <p:cNvSpPr>
            <a:spLocks noChangeShapeType="1"/>
          </p:cNvSpPr>
          <p:nvPr/>
        </p:nvSpPr>
        <p:spPr bwMode="auto">
          <a:xfrm flipV="1">
            <a:off x="4489450" y="3817938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8" name="Line 46"/>
          <p:cNvSpPr>
            <a:spLocks noChangeShapeType="1"/>
          </p:cNvSpPr>
          <p:nvPr/>
        </p:nvSpPr>
        <p:spPr bwMode="auto">
          <a:xfrm flipV="1">
            <a:off x="4584700" y="3817938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9" name="Line 47"/>
          <p:cNvSpPr>
            <a:spLocks noChangeShapeType="1"/>
          </p:cNvSpPr>
          <p:nvPr/>
        </p:nvSpPr>
        <p:spPr bwMode="auto">
          <a:xfrm flipV="1">
            <a:off x="4679950" y="3817938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60" name="Line 48"/>
          <p:cNvSpPr>
            <a:spLocks noChangeShapeType="1"/>
          </p:cNvSpPr>
          <p:nvPr/>
        </p:nvSpPr>
        <p:spPr bwMode="auto">
          <a:xfrm flipV="1">
            <a:off x="4775200" y="3817938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61" name="Line 49"/>
          <p:cNvSpPr>
            <a:spLocks noChangeShapeType="1"/>
          </p:cNvSpPr>
          <p:nvPr/>
        </p:nvSpPr>
        <p:spPr bwMode="auto">
          <a:xfrm flipV="1">
            <a:off x="4870450" y="3817938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62" name="Line 50"/>
          <p:cNvSpPr>
            <a:spLocks noChangeShapeType="1"/>
          </p:cNvSpPr>
          <p:nvPr/>
        </p:nvSpPr>
        <p:spPr bwMode="auto">
          <a:xfrm flipV="1">
            <a:off x="4965700" y="3817938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63" name="Line 51"/>
          <p:cNvSpPr>
            <a:spLocks noChangeShapeType="1"/>
          </p:cNvSpPr>
          <p:nvPr/>
        </p:nvSpPr>
        <p:spPr bwMode="auto">
          <a:xfrm flipV="1">
            <a:off x="5060950" y="3817938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64" name="Line 52"/>
          <p:cNvSpPr>
            <a:spLocks noChangeShapeType="1"/>
          </p:cNvSpPr>
          <p:nvPr/>
        </p:nvSpPr>
        <p:spPr bwMode="auto">
          <a:xfrm flipV="1">
            <a:off x="5156200" y="3817938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65" name="Line 53"/>
          <p:cNvSpPr>
            <a:spLocks noChangeShapeType="1"/>
          </p:cNvSpPr>
          <p:nvPr/>
        </p:nvSpPr>
        <p:spPr bwMode="auto">
          <a:xfrm flipV="1">
            <a:off x="5251450" y="3817938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66" name="Line 54"/>
          <p:cNvSpPr>
            <a:spLocks noChangeShapeType="1"/>
          </p:cNvSpPr>
          <p:nvPr/>
        </p:nvSpPr>
        <p:spPr bwMode="auto">
          <a:xfrm flipV="1">
            <a:off x="5346700" y="3817938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67" name="Line 55"/>
          <p:cNvSpPr>
            <a:spLocks noChangeShapeType="1"/>
          </p:cNvSpPr>
          <p:nvPr/>
        </p:nvSpPr>
        <p:spPr bwMode="auto">
          <a:xfrm flipV="1">
            <a:off x="5441950" y="3817938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68" name="Line 56"/>
          <p:cNvSpPr>
            <a:spLocks noChangeShapeType="1"/>
          </p:cNvSpPr>
          <p:nvPr/>
        </p:nvSpPr>
        <p:spPr bwMode="auto">
          <a:xfrm flipV="1">
            <a:off x="5537200" y="3817938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69" name="Line 57"/>
          <p:cNvSpPr>
            <a:spLocks noChangeShapeType="1"/>
          </p:cNvSpPr>
          <p:nvPr/>
        </p:nvSpPr>
        <p:spPr bwMode="auto">
          <a:xfrm flipV="1">
            <a:off x="5632450" y="3817938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70" name="Line 58"/>
          <p:cNvSpPr>
            <a:spLocks noChangeShapeType="1"/>
          </p:cNvSpPr>
          <p:nvPr/>
        </p:nvSpPr>
        <p:spPr bwMode="auto">
          <a:xfrm flipV="1">
            <a:off x="5727700" y="3817938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71" name="Line 59"/>
          <p:cNvSpPr>
            <a:spLocks noChangeShapeType="1"/>
          </p:cNvSpPr>
          <p:nvPr/>
        </p:nvSpPr>
        <p:spPr bwMode="auto">
          <a:xfrm flipV="1">
            <a:off x="5822950" y="3817938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72" name="Line 60"/>
          <p:cNvSpPr>
            <a:spLocks noChangeShapeType="1"/>
          </p:cNvSpPr>
          <p:nvPr/>
        </p:nvSpPr>
        <p:spPr bwMode="auto">
          <a:xfrm flipV="1">
            <a:off x="5867400" y="3886200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73" name="Line 61"/>
          <p:cNvSpPr>
            <a:spLocks noChangeShapeType="1"/>
          </p:cNvSpPr>
          <p:nvPr/>
        </p:nvSpPr>
        <p:spPr bwMode="auto">
          <a:xfrm flipV="1">
            <a:off x="6013450" y="3817938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74" name="Line 62"/>
          <p:cNvSpPr>
            <a:spLocks noChangeShapeType="1"/>
          </p:cNvSpPr>
          <p:nvPr/>
        </p:nvSpPr>
        <p:spPr bwMode="auto">
          <a:xfrm flipV="1">
            <a:off x="6108700" y="3817938"/>
            <a:ext cx="1038225" cy="1076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75" name="Line 63"/>
          <p:cNvSpPr>
            <a:spLocks noChangeShapeType="1"/>
          </p:cNvSpPr>
          <p:nvPr/>
        </p:nvSpPr>
        <p:spPr bwMode="auto">
          <a:xfrm>
            <a:off x="1565275" y="4808538"/>
            <a:ext cx="4686300" cy="1587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76" name="Line 64"/>
          <p:cNvSpPr>
            <a:spLocks noChangeShapeType="1"/>
          </p:cNvSpPr>
          <p:nvPr/>
        </p:nvSpPr>
        <p:spPr bwMode="auto">
          <a:xfrm>
            <a:off x="1651000" y="4722813"/>
            <a:ext cx="4686300" cy="1587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77" name="Line 65"/>
          <p:cNvSpPr>
            <a:spLocks noChangeShapeType="1"/>
          </p:cNvSpPr>
          <p:nvPr/>
        </p:nvSpPr>
        <p:spPr bwMode="auto">
          <a:xfrm>
            <a:off x="1736725" y="4637088"/>
            <a:ext cx="4686300" cy="1587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78" name="Line 66"/>
          <p:cNvSpPr>
            <a:spLocks noChangeShapeType="1"/>
          </p:cNvSpPr>
          <p:nvPr/>
        </p:nvSpPr>
        <p:spPr bwMode="auto">
          <a:xfrm>
            <a:off x="1822450" y="4551363"/>
            <a:ext cx="4686300" cy="1587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79" name="Line 67"/>
          <p:cNvSpPr>
            <a:spLocks noChangeShapeType="1"/>
          </p:cNvSpPr>
          <p:nvPr/>
        </p:nvSpPr>
        <p:spPr bwMode="auto">
          <a:xfrm>
            <a:off x="1908175" y="4465638"/>
            <a:ext cx="4686300" cy="1587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80" name="Line 68"/>
          <p:cNvSpPr>
            <a:spLocks noChangeShapeType="1"/>
          </p:cNvSpPr>
          <p:nvPr/>
        </p:nvSpPr>
        <p:spPr bwMode="auto">
          <a:xfrm>
            <a:off x="1993900" y="4379913"/>
            <a:ext cx="4686300" cy="1587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81" name="Line 69"/>
          <p:cNvSpPr>
            <a:spLocks noChangeShapeType="1"/>
          </p:cNvSpPr>
          <p:nvPr/>
        </p:nvSpPr>
        <p:spPr bwMode="auto">
          <a:xfrm>
            <a:off x="2079625" y="4294188"/>
            <a:ext cx="4686300" cy="1587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82" name="Line 70"/>
          <p:cNvSpPr>
            <a:spLocks noChangeShapeType="1"/>
          </p:cNvSpPr>
          <p:nvPr/>
        </p:nvSpPr>
        <p:spPr bwMode="auto">
          <a:xfrm>
            <a:off x="2165350" y="4208463"/>
            <a:ext cx="4686300" cy="1587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83" name="Line 71"/>
          <p:cNvSpPr>
            <a:spLocks noChangeShapeType="1"/>
          </p:cNvSpPr>
          <p:nvPr/>
        </p:nvSpPr>
        <p:spPr bwMode="auto">
          <a:xfrm>
            <a:off x="2251075" y="4122738"/>
            <a:ext cx="4686300" cy="1587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84" name="Line 72"/>
          <p:cNvSpPr>
            <a:spLocks noChangeShapeType="1"/>
          </p:cNvSpPr>
          <p:nvPr/>
        </p:nvSpPr>
        <p:spPr bwMode="auto">
          <a:xfrm>
            <a:off x="2336800" y="4037013"/>
            <a:ext cx="4686300" cy="1587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85" name="Line 73"/>
          <p:cNvSpPr>
            <a:spLocks noChangeShapeType="1"/>
          </p:cNvSpPr>
          <p:nvPr/>
        </p:nvSpPr>
        <p:spPr bwMode="auto">
          <a:xfrm>
            <a:off x="2422525" y="3951288"/>
            <a:ext cx="4686300" cy="1587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86" name="Line 74"/>
          <p:cNvSpPr>
            <a:spLocks noChangeShapeType="1"/>
          </p:cNvSpPr>
          <p:nvPr/>
        </p:nvSpPr>
        <p:spPr bwMode="auto">
          <a:xfrm>
            <a:off x="2508250" y="3865563"/>
            <a:ext cx="4686300" cy="1587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91" name="Text Box 79" descr="Light upward diagonal"/>
          <p:cNvSpPr txBox="1">
            <a:spLocks noChangeArrowheads="1"/>
          </p:cNvSpPr>
          <p:nvPr/>
        </p:nvSpPr>
        <p:spPr bwMode="auto">
          <a:xfrm>
            <a:off x="6810375" y="2486025"/>
            <a:ext cx="30480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2A6C00"/>
                </a:solidFill>
              </a:rPr>
              <a:t>E</a:t>
            </a:r>
          </a:p>
        </p:txBody>
      </p:sp>
      <p:sp>
        <p:nvSpPr>
          <p:cNvPr id="64594" name="Line 82"/>
          <p:cNvSpPr>
            <a:spLocks noChangeShapeType="1"/>
          </p:cNvSpPr>
          <p:nvPr/>
        </p:nvSpPr>
        <p:spPr bwMode="auto">
          <a:xfrm>
            <a:off x="6791325" y="2438400"/>
            <a:ext cx="0" cy="1504950"/>
          </a:xfrm>
          <a:prstGeom prst="line">
            <a:avLst/>
          </a:prstGeom>
          <a:noFill/>
          <a:ln w="19050">
            <a:solidFill>
              <a:srgbClr val="2A6C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95" name="Oval 83"/>
          <p:cNvSpPr>
            <a:spLocks noChangeArrowheads="1"/>
          </p:cNvSpPr>
          <p:nvPr/>
        </p:nvSpPr>
        <p:spPr bwMode="auto">
          <a:xfrm>
            <a:off x="2060575" y="3084513"/>
            <a:ext cx="88900" cy="88900"/>
          </a:xfrm>
          <a:prstGeom prst="ellipse">
            <a:avLst/>
          </a:prstGeom>
          <a:solidFill>
            <a:srgbClr val="00804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96" name="Oval 84"/>
          <p:cNvSpPr>
            <a:spLocks noChangeArrowheads="1"/>
          </p:cNvSpPr>
          <p:nvPr/>
        </p:nvSpPr>
        <p:spPr bwMode="auto">
          <a:xfrm>
            <a:off x="2212975" y="3141663"/>
            <a:ext cx="88900" cy="88900"/>
          </a:xfrm>
          <a:prstGeom prst="ellipse">
            <a:avLst/>
          </a:prstGeom>
          <a:solidFill>
            <a:srgbClr val="00804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97" name="Oval 85"/>
          <p:cNvSpPr>
            <a:spLocks noChangeArrowheads="1"/>
          </p:cNvSpPr>
          <p:nvPr/>
        </p:nvSpPr>
        <p:spPr bwMode="auto">
          <a:xfrm>
            <a:off x="2355850" y="3160713"/>
            <a:ext cx="88900" cy="88900"/>
          </a:xfrm>
          <a:prstGeom prst="ellipse">
            <a:avLst/>
          </a:prstGeom>
          <a:solidFill>
            <a:srgbClr val="00804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98" name="Oval 86"/>
          <p:cNvSpPr>
            <a:spLocks noChangeArrowheads="1"/>
          </p:cNvSpPr>
          <p:nvPr/>
        </p:nvSpPr>
        <p:spPr bwMode="auto">
          <a:xfrm>
            <a:off x="2489200" y="3189288"/>
            <a:ext cx="88900" cy="88900"/>
          </a:xfrm>
          <a:prstGeom prst="ellipse">
            <a:avLst/>
          </a:prstGeom>
          <a:solidFill>
            <a:srgbClr val="00804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99" name="Oval 87"/>
          <p:cNvSpPr>
            <a:spLocks noChangeArrowheads="1"/>
          </p:cNvSpPr>
          <p:nvPr/>
        </p:nvSpPr>
        <p:spPr bwMode="auto">
          <a:xfrm>
            <a:off x="2641600" y="3179763"/>
            <a:ext cx="88900" cy="88900"/>
          </a:xfrm>
          <a:prstGeom prst="ellipse">
            <a:avLst/>
          </a:prstGeom>
          <a:solidFill>
            <a:srgbClr val="00804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600" name="Oval 88"/>
          <p:cNvSpPr>
            <a:spLocks noChangeArrowheads="1"/>
          </p:cNvSpPr>
          <p:nvPr/>
        </p:nvSpPr>
        <p:spPr bwMode="auto">
          <a:xfrm>
            <a:off x="2774950" y="3208338"/>
            <a:ext cx="88900" cy="88900"/>
          </a:xfrm>
          <a:prstGeom prst="ellipse">
            <a:avLst/>
          </a:prstGeom>
          <a:solidFill>
            <a:srgbClr val="00804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601" name="Oval 89"/>
          <p:cNvSpPr>
            <a:spLocks noChangeArrowheads="1"/>
          </p:cNvSpPr>
          <p:nvPr/>
        </p:nvSpPr>
        <p:spPr bwMode="auto">
          <a:xfrm>
            <a:off x="2908300" y="3217863"/>
            <a:ext cx="88900" cy="88900"/>
          </a:xfrm>
          <a:prstGeom prst="ellipse">
            <a:avLst/>
          </a:prstGeom>
          <a:solidFill>
            <a:srgbClr val="00804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602" name="Oval 90"/>
          <p:cNvSpPr>
            <a:spLocks noChangeArrowheads="1"/>
          </p:cNvSpPr>
          <p:nvPr/>
        </p:nvSpPr>
        <p:spPr bwMode="auto">
          <a:xfrm>
            <a:off x="3060700" y="3217863"/>
            <a:ext cx="88900" cy="88900"/>
          </a:xfrm>
          <a:prstGeom prst="ellipse">
            <a:avLst/>
          </a:prstGeom>
          <a:solidFill>
            <a:srgbClr val="00804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603" name="Oval 91"/>
          <p:cNvSpPr>
            <a:spLocks noChangeArrowheads="1"/>
          </p:cNvSpPr>
          <p:nvPr/>
        </p:nvSpPr>
        <p:spPr bwMode="auto">
          <a:xfrm>
            <a:off x="3213100" y="3246438"/>
            <a:ext cx="88900" cy="88900"/>
          </a:xfrm>
          <a:prstGeom prst="ellipse">
            <a:avLst/>
          </a:prstGeom>
          <a:solidFill>
            <a:srgbClr val="00804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604" name="Oval 92"/>
          <p:cNvSpPr>
            <a:spLocks noChangeArrowheads="1"/>
          </p:cNvSpPr>
          <p:nvPr/>
        </p:nvSpPr>
        <p:spPr bwMode="auto">
          <a:xfrm>
            <a:off x="3336925" y="3246438"/>
            <a:ext cx="88900" cy="88900"/>
          </a:xfrm>
          <a:prstGeom prst="ellipse">
            <a:avLst/>
          </a:prstGeom>
          <a:solidFill>
            <a:srgbClr val="00804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605" name="Oval 93"/>
          <p:cNvSpPr>
            <a:spLocks noChangeArrowheads="1"/>
          </p:cNvSpPr>
          <p:nvPr/>
        </p:nvSpPr>
        <p:spPr bwMode="auto">
          <a:xfrm>
            <a:off x="3489325" y="3275013"/>
            <a:ext cx="88900" cy="88900"/>
          </a:xfrm>
          <a:prstGeom prst="ellipse">
            <a:avLst/>
          </a:prstGeom>
          <a:solidFill>
            <a:srgbClr val="00804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606" name="Oval 94"/>
          <p:cNvSpPr>
            <a:spLocks noChangeArrowheads="1"/>
          </p:cNvSpPr>
          <p:nvPr/>
        </p:nvSpPr>
        <p:spPr bwMode="auto">
          <a:xfrm>
            <a:off x="3632200" y="3294063"/>
            <a:ext cx="88900" cy="88900"/>
          </a:xfrm>
          <a:prstGeom prst="ellipse">
            <a:avLst/>
          </a:prstGeom>
          <a:solidFill>
            <a:srgbClr val="00804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607" name="Oval 95"/>
          <p:cNvSpPr>
            <a:spLocks noChangeArrowheads="1"/>
          </p:cNvSpPr>
          <p:nvPr/>
        </p:nvSpPr>
        <p:spPr bwMode="auto">
          <a:xfrm>
            <a:off x="3775075" y="3284538"/>
            <a:ext cx="88900" cy="88900"/>
          </a:xfrm>
          <a:prstGeom prst="ellipse">
            <a:avLst/>
          </a:prstGeom>
          <a:solidFill>
            <a:srgbClr val="00804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608" name="Oval 96"/>
          <p:cNvSpPr>
            <a:spLocks noChangeArrowheads="1"/>
          </p:cNvSpPr>
          <p:nvPr/>
        </p:nvSpPr>
        <p:spPr bwMode="auto">
          <a:xfrm>
            <a:off x="3879850" y="3313113"/>
            <a:ext cx="88900" cy="88900"/>
          </a:xfrm>
          <a:prstGeom prst="ellipse">
            <a:avLst/>
          </a:prstGeom>
          <a:solidFill>
            <a:srgbClr val="00804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609" name="Oval 97"/>
          <p:cNvSpPr>
            <a:spLocks noChangeArrowheads="1"/>
          </p:cNvSpPr>
          <p:nvPr/>
        </p:nvSpPr>
        <p:spPr bwMode="auto">
          <a:xfrm>
            <a:off x="4022725" y="3351213"/>
            <a:ext cx="88900" cy="88900"/>
          </a:xfrm>
          <a:prstGeom prst="ellipse">
            <a:avLst/>
          </a:prstGeom>
          <a:solidFill>
            <a:srgbClr val="00804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610" name="Oval 98"/>
          <p:cNvSpPr>
            <a:spLocks noChangeArrowheads="1"/>
          </p:cNvSpPr>
          <p:nvPr/>
        </p:nvSpPr>
        <p:spPr bwMode="auto">
          <a:xfrm>
            <a:off x="4146550" y="3332163"/>
            <a:ext cx="88900" cy="88900"/>
          </a:xfrm>
          <a:prstGeom prst="ellipse">
            <a:avLst/>
          </a:prstGeom>
          <a:solidFill>
            <a:srgbClr val="00804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611" name="Oval 99"/>
          <p:cNvSpPr>
            <a:spLocks noChangeArrowheads="1"/>
          </p:cNvSpPr>
          <p:nvPr/>
        </p:nvSpPr>
        <p:spPr bwMode="auto">
          <a:xfrm>
            <a:off x="4279900" y="3370263"/>
            <a:ext cx="88900" cy="88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612" name="Oval 100"/>
          <p:cNvSpPr>
            <a:spLocks noChangeArrowheads="1"/>
          </p:cNvSpPr>
          <p:nvPr/>
        </p:nvSpPr>
        <p:spPr bwMode="auto">
          <a:xfrm>
            <a:off x="4403725" y="3389313"/>
            <a:ext cx="88900" cy="88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613" name="Oval 101"/>
          <p:cNvSpPr>
            <a:spLocks noChangeArrowheads="1"/>
          </p:cNvSpPr>
          <p:nvPr/>
        </p:nvSpPr>
        <p:spPr bwMode="auto">
          <a:xfrm>
            <a:off x="4518025" y="3370263"/>
            <a:ext cx="88900" cy="88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614" name="Oval 102"/>
          <p:cNvSpPr>
            <a:spLocks noChangeArrowheads="1"/>
          </p:cNvSpPr>
          <p:nvPr/>
        </p:nvSpPr>
        <p:spPr bwMode="auto">
          <a:xfrm>
            <a:off x="4622800" y="3408363"/>
            <a:ext cx="88900" cy="88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615" name="Text Box 103" descr="Light upward diagonal"/>
          <p:cNvSpPr txBox="1">
            <a:spLocks noChangeArrowheads="1"/>
          </p:cNvSpPr>
          <p:nvPr/>
        </p:nvSpPr>
        <p:spPr bwMode="auto">
          <a:xfrm>
            <a:off x="3305175" y="2981325"/>
            <a:ext cx="43815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</a:rPr>
              <a:t>e</a:t>
            </a:r>
            <a:r>
              <a:rPr lang="en-US" sz="1600" b="1" baseline="30000">
                <a:solidFill>
                  <a:schemeClr val="accent2"/>
                </a:solidFill>
              </a:rPr>
              <a:t>-</a:t>
            </a:r>
          </a:p>
        </p:txBody>
      </p:sp>
      <p:grpSp>
        <p:nvGrpSpPr>
          <p:cNvPr id="3" name="Group 110"/>
          <p:cNvGrpSpPr>
            <a:grpSpLocks/>
          </p:cNvGrpSpPr>
          <p:nvPr/>
        </p:nvGrpSpPr>
        <p:grpSpPr bwMode="auto">
          <a:xfrm>
            <a:off x="7391400" y="3048000"/>
            <a:ext cx="1752600" cy="1676400"/>
            <a:chOff x="192" y="240"/>
            <a:chExt cx="1104" cy="1056"/>
          </a:xfrm>
        </p:grpSpPr>
        <p:sp>
          <p:nvSpPr>
            <p:cNvPr id="64616" name="Line 104"/>
            <p:cNvSpPr>
              <a:spLocks noChangeShapeType="1"/>
            </p:cNvSpPr>
            <p:nvPr/>
          </p:nvSpPr>
          <p:spPr bwMode="auto">
            <a:xfrm>
              <a:off x="432" y="1056"/>
              <a:ext cx="86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617" name="Line 105"/>
            <p:cNvSpPr>
              <a:spLocks noChangeShapeType="1"/>
            </p:cNvSpPr>
            <p:nvPr/>
          </p:nvSpPr>
          <p:spPr bwMode="auto">
            <a:xfrm flipV="1">
              <a:off x="432" y="336"/>
              <a:ext cx="0" cy="7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618" name="Line 106"/>
            <p:cNvSpPr>
              <a:spLocks noChangeShapeType="1"/>
            </p:cNvSpPr>
            <p:nvPr/>
          </p:nvSpPr>
          <p:spPr bwMode="auto">
            <a:xfrm flipV="1">
              <a:off x="432" y="576"/>
              <a:ext cx="432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619" name="Text Box 107"/>
            <p:cNvSpPr txBox="1">
              <a:spLocks noChangeArrowheads="1"/>
            </p:cNvSpPr>
            <p:nvPr/>
          </p:nvSpPr>
          <p:spPr bwMode="auto">
            <a:xfrm>
              <a:off x="1056" y="100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z</a:t>
              </a:r>
            </a:p>
          </p:txBody>
        </p:sp>
        <p:sp>
          <p:nvSpPr>
            <p:cNvPr id="64620" name="Text Box 108"/>
            <p:cNvSpPr txBox="1">
              <a:spLocks noChangeArrowheads="1"/>
            </p:cNvSpPr>
            <p:nvPr/>
          </p:nvSpPr>
          <p:spPr bwMode="auto">
            <a:xfrm>
              <a:off x="864" y="480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x</a:t>
              </a:r>
            </a:p>
          </p:txBody>
        </p:sp>
        <p:sp>
          <p:nvSpPr>
            <p:cNvPr id="64621" name="Text Box 109"/>
            <p:cNvSpPr txBox="1">
              <a:spLocks noChangeArrowheads="1"/>
            </p:cNvSpPr>
            <p:nvPr/>
          </p:nvSpPr>
          <p:spPr bwMode="auto">
            <a:xfrm>
              <a:off x="192" y="240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y</a:t>
              </a:r>
            </a:p>
          </p:txBody>
        </p:sp>
      </p:grpSp>
      <p:sp>
        <p:nvSpPr>
          <p:cNvPr id="64623" name="Line 111"/>
          <p:cNvSpPr>
            <a:spLocks noChangeShapeType="1"/>
          </p:cNvSpPr>
          <p:nvPr/>
        </p:nvSpPr>
        <p:spPr bwMode="auto">
          <a:xfrm>
            <a:off x="1447800" y="3733800"/>
            <a:ext cx="2438400" cy="533400"/>
          </a:xfrm>
          <a:prstGeom prst="line">
            <a:avLst/>
          </a:prstGeom>
          <a:noFill/>
          <a:ln w="63500">
            <a:solidFill>
              <a:srgbClr val="00804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624" name="Line 112"/>
          <p:cNvSpPr>
            <a:spLocks noChangeShapeType="1"/>
          </p:cNvSpPr>
          <p:nvPr/>
        </p:nvSpPr>
        <p:spPr bwMode="auto">
          <a:xfrm flipV="1">
            <a:off x="2133600" y="4114800"/>
            <a:ext cx="2514600" cy="152400"/>
          </a:xfrm>
          <a:prstGeom prst="line">
            <a:avLst/>
          </a:prstGeom>
          <a:noFill/>
          <a:ln w="63500">
            <a:solidFill>
              <a:srgbClr val="00804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631" name="Line 119"/>
          <p:cNvSpPr>
            <a:spLocks noChangeShapeType="1"/>
          </p:cNvSpPr>
          <p:nvPr/>
        </p:nvSpPr>
        <p:spPr bwMode="auto">
          <a:xfrm rot="480000">
            <a:off x="3433763" y="4191000"/>
            <a:ext cx="457200" cy="76200"/>
          </a:xfrm>
          <a:prstGeom prst="line">
            <a:avLst/>
          </a:prstGeom>
          <a:noFill/>
          <a:ln w="63500">
            <a:solidFill>
              <a:srgbClr val="0000B8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632" name="Line 120"/>
          <p:cNvSpPr>
            <a:spLocks noChangeShapeType="1"/>
          </p:cNvSpPr>
          <p:nvPr/>
        </p:nvSpPr>
        <p:spPr bwMode="auto">
          <a:xfrm rot="21300000" flipV="1">
            <a:off x="4267200" y="4114800"/>
            <a:ext cx="381000" cy="0"/>
          </a:xfrm>
          <a:prstGeom prst="line">
            <a:avLst/>
          </a:prstGeom>
          <a:noFill/>
          <a:ln w="63500">
            <a:solidFill>
              <a:srgbClr val="0000B8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123"/>
          <p:cNvGrpSpPr>
            <a:grpSpLocks/>
          </p:cNvGrpSpPr>
          <p:nvPr/>
        </p:nvGrpSpPr>
        <p:grpSpPr bwMode="auto">
          <a:xfrm>
            <a:off x="914400" y="2590800"/>
            <a:ext cx="577850" cy="536575"/>
            <a:chOff x="1088" y="804"/>
            <a:chExt cx="364" cy="338"/>
          </a:xfrm>
        </p:grpSpPr>
        <p:sp>
          <p:nvSpPr>
            <p:cNvPr id="64636" name="Oval 124"/>
            <p:cNvSpPr>
              <a:spLocks noChangeArrowheads="1"/>
            </p:cNvSpPr>
            <p:nvPr/>
          </p:nvSpPr>
          <p:spPr bwMode="auto">
            <a:xfrm>
              <a:off x="1260" y="1080"/>
              <a:ext cx="55" cy="6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637" name="Text Box 125"/>
            <p:cNvSpPr txBox="1">
              <a:spLocks noChangeArrowheads="1"/>
            </p:cNvSpPr>
            <p:nvPr/>
          </p:nvSpPr>
          <p:spPr bwMode="auto">
            <a:xfrm>
              <a:off x="1088" y="804"/>
              <a:ext cx="3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>
                  <a:latin typeface="Symbol" charset="2"/>
                </a:rPr>
                <a:t>m</a:t>
              </a:r>
              <a:r>
                <a:rPr lang="en-US" baseline="30000"/>
                <a:t>-</a:t>
              </a:r>
              <a:endParaRPr lang="en-US">
                <a:solidFill>
                  <a:srgbClr val="0000FF"/>
                </a:solidFill>
                <a:latin typeface="Symbol" charset="2"/>
              </a:endParaRPr>
            </a:p>
          </p:txBody>
        </p:sp>
      </p:grpSp>
      <p:sp>
        <p:nvSpPr>
          <p:cNvPr id="64638" name="Text Box 126"/>
          <p:cNvSpPr txBox="1">
            <a:spLocks noChangeArrowheads="1"/>
          </p:cNvSpPr>
          <p:nvPr/>
        </p:nvSpPr>
        <p:spPr bwMode="auto">
          <a:xfrm>
            <a:off x="609600" y="762000"/>
            <a:ext cx="4799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1) </a:t>
            </a:r>
            <a:r>
              <a:rPr lang="en-US">
                <a:solidFill>
                  <a:srgbClr val="008040"/>
                </a:solidFill>
                <a:latin typeface="Symbol" charset="2"/>
                <a:sym typeface="Symbol" charset="2"/>
              </a:rPr>
              <a:t></a:t>
            </a:r>
            <a:r>
              <a:rPr lang="en-US">
                <a:solidFill>
                  <a:srgbClr val="008040"/>
                </a:solidFill>
              </a:rPr>
              <a:t> entrance</a:t>
            </a:r>
            <a:r>
              <a:rPr lang="en-US"/>
              <a:t>, </a:t>
            </a:r>
            <a:r>
              <a:rPr lang="en-US">
                <a:solidFill>
                  <a:srgbClr val="0000B8"/>
                </a:solidFill>
              </a:rPr>
              <a:t>Bragg peak at stop</a:t>
            </a:r>
            <a:r>
              <a:rPr lang="en-US"/>
              <a:t>.</a:t>
            </a:r>
          </a:p>
        </p:txBody>
      </p:sp>
      <p:sp>
        <p:nvSpPr>
          <p:cNvPr id="64639" name="Text Box 127"/>
          <p:cNvSpPr txBox="1">
            <a:spLocks noChangeArrowheads="1"/>
          </p:cNvSpPr>
          <p:nvPr/>
        </p:nvSpPr>
        <p:spPr bwMode="auto">
          <a:xfrm>
            <a:off x="609600" y="1295400"/>
            <a:ext cx="5214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2) ionization electrons drift to MWPC.</a:t>
            </a:r>
          </a:p>
        </p:txBody>
      </p:sp>
      <p:sp>
        <p:nvSpPr>
          <p:cNvPr id="64640" name="Text Box 128"/>
          <p:cNvSpPr txBox="1">
            <a:spLocks noChangeArrowheads="1"/>
          </p:cNvSpPr>
          <p:nvPr/>
        </p:nvSpPr>
        <p:spPr bwMode="auto">
          <a:xfrm>
            <a:off x="228600" y="5029200"/>
            <a:ext cx="2438400" cy="1562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3) projection onto zx plane from </a:t>
            </a:r>
            <a:r>
              <a:rPr lang="en-US">
                <a:solidFill>
                  <a:srgbClr val="AE0000"/>
                </a:solidFill>
              </a:rPr>
              <a:t>anodes</a:t>
            </a:r>
            <a:r>
              <a:rPr lang="en-US"/>
              <a:t> and strips.</a:t>
            </a:r>
          </a:p>
        </p:txBody>
      </p:sp>
      <p:sp>
        <p:nvSpPr>
          <p:cNvPr id="64641" name="Text Box 129"/>
          <p:cNvSpPr txBox="1">
            <a:spLocks noChangeArrowheads="1"/>
          </p:cNvSpPr>
          <p:nvPr/>
        </p:nvSpPr>
        <p:spPr bwMode="auto">
          <a:xfrm>
            <a:off x="3200400" y="5029200"/>
            <a:ext cx="2514600" cy="1562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4) projection onto zy plane from </a:t>
            </a:r>
            <a:r>
              <a:rPr lang="en-US">
                <a:solidFill>
                  <a:srgbClr val="AE0000"/>
                </a:solidFill>
              </a:rPr>
              <a:t>anodes</a:t>
            </a:r>
            <a:r>
              <a:rPr lang="en-US"/>
              <a:t> and drift time.</a:t>
            </a:r>
          </a:p>
        </p:txBody>
      </p:sp>
      <p:sp>
        <p:nvSpPr>
          <p:cNvPr id="64642" name="Line 130"/>
          <p:cNvSpPr>
            <a:spLocks noChangeShapeType="1"/>
          </p:cNvSpPr>
          <p:nvPr/>
        </p:nvSpPr>
        <p:spPr bwMode="auto">
          <a:xfrm rot="1200000" flipV="1">
            <a:off x="2133600" y="3048000"/>
            <a:ext cx="152400" cy="76200"/>
          </a:xfrm>
          <a:prstGeom prst="line">
            <a:avLst/>
          </a:prstGeom>
          <a:noFill/>
          <a:ln w="63500">
            <a:solidFill>
              <a:srgbClr val="00804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648" name="Text Box 136"/>
          <p:cNvSpPr txBox="1">
            <a:spLocks noChangeArrowheads="1"/>
          </p:cNvSpPr>
          <p:nvPr/>
        </p:nvSpPr>
        <p:spPr bwMode="auto">
          <a:xfrm>
            <a:off x="6248400" y="5029200"/>
            <a:ext cx="2514600" cy="1562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5) projection onto zy plane from strips and drift time.</a:t>
            </a:r>
          </a:p>
        </p:txBody>
      </p:sp>
      <p:pic>
        <p:nvPicPr>
          <p:cNvPr id="121" name="Picture 120" descr="stop_dist_zy_nogrey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14462" t="6522" r="10847" b="17089"/>
              <a:stretch>
                <a:fillRect/>
              </a:stretch>
            </p:blipFill>
          </mc:Choice>
          <mc:Fallback>
            <p:blipFill>
              <a:blip r:embed="rId4"/>
              <a:srcRect l="14462" t="6522" r="10847" b="17089"/>
              <a:stretch>
                <a:fillRect/>
              </a:stretch>
            </p:blipFill>
          </mc:Fallback>
        </mc:AlternateContent>
        <p:spPr>
          <a:xfrm>
            <a:off x="1593849" y="2886075"/>
            <a:ext cx="4514851" cy="2008188"/>
          </a:xfrm>
          <a:prstGeom prst="rect">
            <a:avLst/>
          </a:prstGeom>
        </p:spPr>
      </p:pic>
      <p:pic>
        <p:nvPicPr>
          <p:cNvPr id="122" name="Picture 121" descr="stop_dist_zx_nogrey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rcRect l="14197" t="6981" r="10847" b="11557"/>
              <a:stretch>
                <a:fillRect/>
              </a:stretch>
            </p:blipFill>
          </mc:Choice>
          <mc:Fallback>
            <p:blipFill>
              <a:blip r:embed="rId6"/>
              <a:srcRect l="14197" t="6981" r="10847" b="11557"/>
              <a:stretch>
                <a:fillRect/>
              </a:stretch>
            </p:blipFill>
          </mc:Fallback>
        </mc:AlternateContent>
        <p:spPr>
          <a:xfrm>
            <a:off x="1908175" y="914400"/>
            <a:ext cx="4979796" cy="2951163"/>
          </a:xfrm>
          <a:prstGeom prst="rect">
            <a:avLst/>
          </a:prstGeom>
          <a:scene3d>
            <a:camera prst="orthographicFront">
              <a:rot lat="18169601" lon="3073408" rev="18822688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0.36771 0.0611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" y="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-0.00139 L 0.36979 0.05972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" y="3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 -2.22222E-6 L 0.36459 -0.03194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-1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4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4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4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-4.44444E-6 0.09305 " pathEditMode="relative" rAng="0" ptsTypes="AA">
                                      <p:cBhvr>
                                        <p:cTn id="89" dur="2300" fill="hold"/>
                                        <p:tgtEl>
                                          <p:spTgt spid="646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8"/>
                                            </p:cond>
                                          </p:stCondLst>
                                        </p:cTn>
                                        <p:tgtEl>
                                          <p:spTgt spid="6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6 L 3.88889E-6 0.10278 " pathEditMode="relative" rAng="0" ptsTypes="AA">
                                      <p:cBhvr>
                                        <p:cTn id="91" dur="2390" fill="hold"/>
                                        <p:tgtEl>
                                          <p:spTgt spid="646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0"/>
                                            </p:cond>
                                          </p:stCondLst>
                                        </p:cTn>
                                        <p:tgtEl>
                                          <p:spTgt spid="6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2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48148E-6 L 3.88889E-6 0.09861 " pathEditMode="relative" rAng="0" ptsTypes="AA">
                                      <p:cBhvr>
                                        <p:cTn id="93" dur="2480" fill="hold"/>
                                        <p:tgtEl>
                                          <p:spTgt spid="646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6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4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6 L 0.00105 0.10556 " pathEditMode="relative" rAng="0" ptsTypes="AA">
                                      <p:cBhvr>
                                        <p:cTn id="95" dur="2570" fill="hold"/>
                                        <p:tgtEl>
                                          <p:spTgt spid="646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5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4"/>
                                            </p:cond>
                                          </p:stCondLst>
                                        </p:cTn>
                                        <p:tgtEl>
                                          <p:spTgt spid="6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6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-1.11111E-6 0.1125 " pathEditMode="relative" rAng="0" ptsTypes="AA">
                                      <p:cBhvr>
                                        <p:cTn id="97" dur="2660" fill="hold"/>
                                        <p:tgtEl>
                                          <p:spTgt spid="646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6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8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5.55556E-7 0.11111 " pathEditMode="relative" rAng="0" ptsTypes="AA">
                                      <p:cBhvr>
                                        <p:cTn id="99" dur="2750" fill="hold"/>
                                        <p:tgtEl>
                                          <p:spTgt spid="646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8"/>
                                            </p:cond>
                                          </p:stCondLst>
                                        </p:cTn>
                                        <p:tgtEl>
                                          <p:spTgt spid="6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7 L -4.44444E-6 0.11806 " pathEditMode="relative" rAng="0" ptsTypes="AA">
                                      <p:cBhvr>
                                        <p:cTn id="101" dur="2840" fill="hold"/>
                                        <p:tgtEl>
                                          <p:spTgt spid="646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0"/>
                                            </p:cond>
                                          </p:stCondLst>
                                        </p:cTn>
                                        <p:tgtEl>
                                          <p:spTgt spid="6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2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6 L 3.88889E-6 0.12361 " pathEditMode="relative" rAng="0" ptsTypes="AA">
                                      <p:cBhvr>
                                        <p:cTn id="103" dur="2930" fill="hold"/>
                                        <p:tgtEl>
                                          <p:spTgt spid="646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2"/>
                                            </p:cond>
                                          </p:stCondLst>
                                        </p:cTn>
                                        <p:tgtEl>
                                          <p:spTgt spid="6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4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-1.11111E-6 0.12222 " pathEditMode="relative" rAng="0" ptsTypes="AA">
                                      <p:cBhvr>
                                        <p:cTn id="105" dur="3020" fill="hold"/>
                                        <p:tgtEl>
                                          <p:spTgt spid="646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4"/>
                                            </p:cond>
                                          </p:stCondLst>
                                        </p:cTn>
                                        <p:tgtEl>
                                          <p:spTgt spid="6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6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3.88889E-6 0.12778 " pathEditMode="relative" rAng="0" ptsTypes="AA">
                                      <p:cBhvr>
                                        <p:cTn id="107" dur="3110" fill="hold"/>
                                        <p:tgtEl>
                                          <p:spTgt spid="64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6"/>
                                            </p:cond>
                                          </p:stCondLst>
                                        </p:cTn>
                                        <p:tgtEl>
                                          <p:spTgt spid="6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8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85185E-6 L -0.00104 0.13333 " pathEditMode="relative" rAng="0" ptsTypes="AA">
                                      <p:cBhvr>
                                        <p:cTn id="109" dur="3190" fill="hold"/>
                                        <p:tgtEl>
                                          <p:spTgt spid="646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6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8"/>
                                            </p:cond>
                                          </p:stCondLst>
                                        </p:cTn>
                                        <p:tgtEl>
                                          <p:spTgt spid="6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2.22222E-6 0.13333 " pathEditMode="relative" rAng="0" ptsTypes="AA">
                                      <p:cBhvr>
                                        <p:cTn id="111" dur="3280" fill="hold"/>
                                        <p:tgtEl>
                                          <p:spTgt spid="646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0"/>
                                            </p:cond>
                                          </p:stCondLst>
                                        </p:cTn>
                                        <p:tgtEl>
                                          <p:spTgt spid="6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2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48148E-6 L -1.11111E-6 0.13889 " pathEditMode="relative" rAng="0" ptsTypes="AA">
                                      <p:cBhvr>
                                        <p:cTn id="113" dur="3370" fill="hold"/>
                                        <p:tgtEl>
                                          <p:spTgt spid="64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2"/>
                                            </p:cond>
                                          </p:stCondLst>
                                        </p:cTn>
                                        <p:tgtEl>
                                          <p:spTgt spid="6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4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8148E-6 L -4.44444E-6 0.14028 " pathEditMode="relative" rAng="0" ptsTypes="AA">
                                      <p:cBhvr>
                                        <p:cTn id="115" dur="3460" fill="hold"/>
                                        <p:tgtEl>
                                          <p:spTgt spid="646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4"/>
                                            </p:cond>
                                          </p:stCondLst>
                                        </p:cTn>
                                        <p:tgtEl>
                                          <p:spTgt spid="6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6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0.00104 0.14167 " pathEditMode="relative" rAng="0" ptsTypes="AA">
                                      <p:cBhvr>
                                        <p:cTn id="117" dur="3550" fill="hold"/>
                                        <p:tgtEl>
                                          <p:spTgt spid="646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7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6"/>
                                            </p:cond>
                                          </p:stCondLst>
                                        </p:cTn>
                                        <p:tgtEl>
                                          <p:spTgt spid="6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8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07407E-6 L 2.22222E-6 0.14722 " pathEditMode="relative" rAng="0" ptsTypes="AA">
                                      <p:cBhvr>
                                        <p:cTn id="119" dur="3640" fill="hold"/>
                                        <p:tgtEl>
                                          <p:spTgt spid="645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8"/>
                                            </p:cond>
                                          </p:stCondLst>
                                        </p:cTn>
                                        <p:tgtEl>
                                          <p:spTgt spid="6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481E-6 L 0.00104 0.14584 " pathEditMode="relative" rAng="0" ptsTypes="AA">
                                      <p:cBhvr>
                                        <p:cTn id="121" dur="3730" fill="hold"/>
                                        <p:tgtEl>
                                          <p:spTgt spid="645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0"/>
                                            </p:cond>
                                          </p:stCondLst>
                                        </p:cTn>
                                        <p:tgtEl>
                                          <p:spTgt spid="6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2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2.22222E-6 0.15278 " pathEditMode="relative" rAng="0" ptsTypes="AA">
                                      <p:cBhvr>
                                        <p:cTn id="123" dur="3820" fill="hold"/>
                                        <p:tgtEl>
                                          <p:spTgt spid="645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2"/>
                                            </p:cond>
                                          </p:stCondLst>
                                        </p:cTn>
                                        <p:tgtEl>
                                          <p:spTgt spid="6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4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7 L -2.77778E-6 0.15556 " pathEditMode="relative" rAng="0" ptsTypes="AA">
                                      <p:cBhvr>
                                        <p:cTn id="125" dur="3910" fill="hold"/>
                                        <p:tgtEl>
                                          <p:spTgt spid="645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4"/>
                                            </p:cond>
                                          </p:stCondLst>
                                        </p:cTn>
                                        <p:tgtEl>
                                          <p:spTgt spid="6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6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96296E-6 L 3.88889E-6 0.16944 " pathEditMode="relative" rAng="0" ptsTypes="AA">
                                      <p:cBhvr>
                                        <p:cTn id="127" dur="4000" fill="hold"/>
                                        <p:tgtEl>
                                          <p:spTgt spid="645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6"/>
                                            </p:cond>
                                          </p:stCondLst>
                                        </p:cTn>
                                        <p:tgtEl>
                                          <p:spTgt spid="6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2" grpId="0" animBg="1"/>
      <p:bldP spid="64522" grpId="1" animBg="1"/>
      <p:bldP spid="64523" grpId="0" animBg="1"/>
      <p:bldP spid="64595" grpId="0" animBg="1"/>
      <p:bldP spid="64595" grpId="1" animBg="1"/>
      <p:bldP spid="64596" grpId="0" animBg="1"/>
      <p:bldP spid="64596" grpId="1" animBg="1"/>
      <p:bldP spid="64597" grpId="0" animBg="1"/>
      <p:bldP spid="64597" grpId="1" animBg="1"/>
      <p:bldP spid="64598" grpId="0" animBg="1"/>
      <p:bldP spid="64598" grpId="1" animBg="1"/>
      <p:bldP spid="64599" grpId="0" animBg="1"/>
      <p:bldP spid="64599" grpId="1" animBg="1"/>
      <p:bldP spid="64600" grpId="0" animBg="1"/>
      <p:bldP spid="64600" grpId="1" animBg="1"/>
      <p:bldP spid="64601" grpId="0" animBg="1"/>
      <p:bldP spid="64601" grpId="1" animBg="1"/>
      <p:bldP spid="64602" grpId="0" animBg="1"/>
      <p:bldP spid="64602" grpId="1" animBg="1"/>
      <p:bldP spid="64603" grpId="0" animBg="1"/>
      <p:bldP spid="64603" grpId="1" animBg="1"/>
      <p:bldP spid="64604" grpId="0" animBg="1"/>
      <p:bldP spid="64604" grpId="1" animBg="1"/>
      <p:bldP spid="64605" grpId="0" animBg="1"/>
      <p:bldP spid="64605" grpId="1" animBg="1"/>
      <p:bldP spid="64606" grpId="0" animBg="1"/>
      <p:bldP spid="64606" grpId="1" animBg="1"/>
      <p:bldP spid="64607" grpId="0" animBg="1"/>
      <p:bldP spid="64607" grpId="1" animBg="1"/>
      <p:bldP spid="64608" grpId="0" animBg="1"/>
      <p:bldP spid="64608" grpId="1" animBg="1"/>
      <p:bldP spid="64609" grpId="0" animBg="1"/>
      <p:bldP spid="64609" grpId="1" animBg="1"/>
      <p:bldP spid="64610" grpId="0" animBg="1"/>
      <p:bldP spid="64610" grpId="1" animBg="1"/>
      <p:bldP spid="64611" grpId="0" animBg="1"/>
      <p:bldP spid="64611" grpId="1" animBg="1"/>
      <p:bldP spid="64612" grpId="0" animBg="1"/>
      <p:bldP spid="64612" grpId="1" animBg="1"/>
      <p:bldP spid="64613" grpId="0" animBg="1"/>
      <p:bldP spid="64613" grpId="1" animBg="1"/>
      <p:bldP spid="64614" grpId="0" animBg="1"/>
      <p:bldP spid="64614" grpId="1" animBg="1"/>
      <p:bldP spid="64615" grpId="0"/>
      <p:bldP spid="64615" grpId="1"/>
      <p:bldP spid="64623" grpId="0" animBg="1"/>
      <p:bldP spid="64624" grpId="0" animBg="1"/>
      <p:bldP spid="64631" grpId="0" animBg="1"/>
      <p:bldP spid="64632" grpId="0" animBg="1"/>
      <p:bldP spid="64638" grpId="0"/>
      <p:bldP spid="64639" grpId="0"/>
      <p:bldP spid="64640" grpId="0" animBg="1"/>
      <p:bldP spid="64641" grpId="0" animBg="1"/>
      <p:bldP spid="64642" grpId="0" animBg="1"/>
      <p:bldP spid="646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7550-ACEE-7A4E-9147-746553524756}" type="slidenum">
              <a:rPr lang="en-US"/>
              <a:pPr/>
              <a:t>7</a:t>
            </a:fld>
            <a:endParaRPr lang="en-US"/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Impact Parameter Cuts</a:t>
            </a:r>
          </a:p>
        </p:txBody>
      </p:sp>
      <p:sp>
        <p:nvSpPr>
          <p:cNvPr id="151556" name="AutoShape 4"/>
          <p:cNvSpPr>
            <a:spLocks noChangeArrowheads="1"/>
          </p:cNvSpPr>
          <p:nvPr/>
        </p:nvSpPr>
        <p:spPr bwMode="auto">
          <a:xfrm rot="16200000">
            <a:off x="914400" y="2209800"/>
            <a:ext cx="1524000" cy="2590800"/>
          </a:xfrm>
          <a:prstGeom prst="can">
            <a:avLst>
              <a:gd name="adj" fmla="val 42500"/>
            </a:avLst>
          </a:prstGeom>
          <a:solidFill>
            <a:srgbClr val="E39582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/>
          </a:p>
        </p:txBody>
      </p:sp>
      <p:sp>
        <p:nvSpPr>
          <p:cNvPr id="151557" name="Line 5"/>
          <p:cNvSpPr>
            <a:spLocks noChangeShapeType="1"/>
          </p:cNvSpPr>
          <p:nvPr/>
        </p:nvSpPr>
        <p:spPr bwMode="auto">
          <a:xfrm flipV="1">
            <a:off x="1752600" y="2895600"/>
            <a:ext cx="2286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558" name="Line 6"/>
          <p:cNvSpPr>
            <a:spLocks noChangeShapeType="1"/>
          </p:cNvSpPr>
          <p:nvPr/>
        </p:nvSpPr>
        <p:spPr bwMode="auto">
          <a:xfrm flipV="1">
            <a:off x="1981200" y="1524000"/>
            <a:ext cx="1143000" cy="1371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561" name="Line 9"/>
          <p:cNvSpPr>
            <a:spLocks noChangeShapeType="1"/>
          </p:cNvSpPr>
          <p:nvPr/>
        </p:nvSpPr>
        <p:spPr bwMode="auto">
          <a:xfrm flipV="1">
            <a:off x="1600200" y="1524000"/>
            <a:ext cx="1524000" cy="1828800"/>
          </a:xfrm>
          <a:prstGeom prst="line">
            <a:avLst/>
          </a:prstGeom>
          <a:noFill/>
          <a:ln w="25400">
            <a:solidFill>
              <a:srgbClr val="AE0000"/>
            </a:solidFill>
            <a:prstDash val="sysDot"/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563" name="Text Box 11"/>
          <p:cNvSpPr txBox="1">
            <a:spLocks noChangeArrowheads="1"/>
          </p:cNvSpPr>
          <p:nvPr/>
        </p:nvSpPr>
        <p:spPr bwMode="auto">
          <a:xfrm>
            <a:off x="2667000" y="13716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/>
              <a:t>e</a:t>
            </a:r>
            <a:endParaRPr lang="en-US"/>
          </a:p>
        </p:txBody>
      </p:sp>
      <p:sp>
        <p:nvSpPr>
          <p:cNvPr id="151564" name="Oval 12"/>
          <p:cNvSpPr>
            <a:spLocks noChangeArrowheads="1"/>
          </p:cNvSpPr>
          <p:nvPr/>
        </p:nvSpPr>
        <p:spPr bwMode="auto">
          <a:xfrm>
            <a:off x="1700213" y="3429000"/>
            <a:ext cx="76200" cy="76200"/>
          </a:xfrm>
          <a:prstGeom prst="ellipse">
            <a:avLst/>
          </a:prstGeom>
          <a:solidFill>
            <a:srgbClr val="0000B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565" name="Text Box 13"/>
          <p:cNvSpPr txBox="1">
            <a:spLocks noChangeArrowheads="1"/>
          </p:cNvSpPr>
          <p:nvPr/>
        </p:nvSpPr>
        <p:spPr bwMode="auto">
          <a:xfrm>
            <a:off x="2971800" y="2514600"/>
            <a:ext cx="1235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Symbol" charset="2"/>
              <a:buChar char="m"/>
            </a:pPr>
            <a:r>
              <a:rPr lang="en-US" dirty="0">
                <a:solidFill>
                  <a:srgbClr val="0000B8"/>
                </a:solidFill>
              </a:rPr>
              <a:t> stop</a:t>
            </a:r>
          </a:p>
          <a:p>
            <a:pPr>
              <a:buFont typeface="Symbol" charset="2"/>
              <a:buNone/>
            </a:pPr>
            <a:r>
              <a:rPr lang="en-US" dirty="0">
                <a:solidFill>
                  <a:srgbClr val="0000B8"/>
                </a:solidFill>
              </a:rPr>
              <a:t>position</a:t>
            </a:r>
          </a:p>
        </p:txBody>
      </p:sp>
      <p:sp>
        <p:nvSpPr>
          <p:cNvPr id="151566" name="Line 14"/>
          <p:cNvSpPr>
            <a:spLocks noChangeShapeType="1"/>
          </p:cNvSpPr>
          <p:nvPr/>
        </p:nvSpPr>
        <p:spPr bwMode="auto">
          <a:xfrm flipH="1">
            <a:off x="1828800" y="2971800"/>
            <a:ext cx="1219200" cy="457200"/>
          </a:xfrm>
          <a:prstGeom prst="line">
            <a:avLst/>
          </a:prstGeom>
          <a:noFill/>
          <a:ln w="25400">
            <a:solidFill>
              <a:srgbClr val="0000B8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567" name="Text Box 15"/>
          <p:cNvSpPr txBox="1">
            <a:spLocks noChangeArrowheads="1"/>
          </p:cNvSpPr>
          <p:nvPr/>
        </p:nvSpPr>
        <p:spPr bwMode="auto">
          <a:xfrm>
            <a:off x="407193" y="1828800"/>
            <a:ext cx="14216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AE0000"/>
                </a:solidFill>
              </a:rPr>
              <a:t>interpolated</a:t>
            </a:r>
          </a:p>
          <a:p>
            <a:r>
              <a:rPr lang="en-US" i="1" dirty="0" err="1">
                <a:solidFill>
                  <a:srgbClr val="AE0000"/>
                </a:solidFill>
              </a:rPr>
              <a:t>e</a:t>
            </a:r>
            <a:r>
              <a:rPr lang="en-US" dirty="0">
                <a:solidFill>
                  <a:srgbClr val="AE0000"/>
                </a:solidFill>
              </a:rPr>
              <a:t>-track</a:t>
            </a:r>
          </a:p>
        </p:txBody>
      </p:sp>
      <p:sp>
        <p:nvSpPr>
          <p:cNvPr id="151568" name="Line 16"/>
          <p:cNvSpPr>
            <a:spLocks noChangeShapeType="1"/>
          </p:cNvSpPr>
          <p:nvPr/>
        </p:nvSpPr>
        <p:spPr bwMode="auto">
          <a:xfrm>
            <a:off x="1219200" y="2438400"/>
            <a:ext cx="457200" cy="762000"/>
          </a:xfrm>
          <a:prstGeom prst="line">
            <a:avLst/>
          </a:prstGeom>
          <a:noFill/>
          <a:ln w="25400">
            <a:solidFill>
              <a:srgbClr val="AE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569" name="Text Box 17"/>
          <p:cNvSpPr txBox="1">
            <a:spLocks noChangeArrowheads="1"/>
          </p:cNvSpPr>
          <p:nvPr/>
        </p:nvSpPr>
        <p:spPr bwMode="auto">
          <a:xfrm>
            <a:off x="304800" y="4648200"/>
            <a:ext cx="23193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aluminum</a:t>
            </a:r>
          </a:p>
          <a:p>
            <a:r>
              <a:rPr lang="en-US"/>
              <a:t>pressure vessel</a:t>
            </a:r>
          </a:p>
        </p:txBody>
      </p:sp>
      <p:sp>
        <p:nvSpPr>
          <p:cNvPr id="151571" name="Line 19"/>
          <p:cNvSpPr>
            <a:spLocks noChangeShapeType="1"/>
          </p:cNvSpPr>
          <p:nvPr/>
        </p:nvSpPr>
        <p:spPr bwMode="auto">
          <a:xfrm flipV="1">
            <a:off x="1219200" y="4267200"/>
            <a:ext cx="762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572" name="Oval 20"/>
          <p:cNvSpPr>
            <a:spLocks noChangeArrowheads="1"/>
          </p:cNvSpPr>
          <p:nvPr/>
        </p:nvSpPr>
        <p:spPr bwMode="auto">
          <a:xfrm>
            <a:off x="5348288" y="2209800"/>
            <a:ext cx="2743200" cy="2741613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574" name="Text Box 22"/>
          <p:cNvSpPr txBox="1">
            <a:spLocks noChangeArrowheads="1"/>
          </p:cNvSpPr>
          <p:nvPr/>
        </p:nvSpPr>
        <p:spPr bwMode="auto">
          <a:xfrm>
            <a:off x="5818188" y="3810000"/>
            <a:ext cx="1852612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00B8"/>
                </a:solidFill>
                <a:latin typeface="Symbol" charset="2"/>
              </a:rPr>
              <a:t>m</a:t>
            </a:r>
            <a:r>
              <a:rPr lang="en-US" sz="1800" b="1">
                <a:solidFill>
                  <a:srgbClr val="0000B8"/>
                </a:solidFill>
              </a:rPr>
              <a:t> Stop Position</a:t>
            </a:r>
            <a:endParaRPr lang="en-US" sz="1800" b="1">
              <a:solidFill>
                <a:srgbClr val="A50021"/>
              </a:solidFill>
            </a:endParaRPr>
          </a:p>
        </p:txBody>
      </p:sp>
      <p:sp>
        <p:nvSpPr>
          <p:cNvPr id="151575" name="Line 23"/>
          <p:cNvSpPr>
            <a:spLocks noChangeShapeType="1"/>
          </p:cNvSpPr>
          <p:nvPr/>
        </p:nvSpPr>
        <p:spPr bwMode="auto">
          <a:xfrm flipH="1" flipV="1">
            <a:off x="6719888" y="3657600"/>
            <a:ext cx="0" cy="228600"/>
          </a:xfrm>
          <a:prstGeom prst="line">
            <a:avLst/>
          </a:prstGeom>
          <a:noFill/>
          <a:ln w="38100">
            <a:solidFill>
              <a:srgbClr val="0000B8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579" name="Line 27"/>
          <p:cNvSpPr>
            <a:spLocks noChangeShapeType="1"/>
          </p:cNvSpPr>
          <p:nvPr/>
        </p:nvSpPr>
        <p:spPr bwMode="auto">
          <a:xfrm flipH="1" flipV="1">
            <a:off x="5881688" y="2514600"/>
            <a:ext cx="838200" cy="1066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580" name="Text Box 28"/>
          <p:cNvSpPr txBox="1">
            <a:spLocks noChangeArrowheads="1"/>
          </p:cNvSpPr>
          <p:nvPr/>
        </p:nvSpPr>
        <p:spPr bwMode="auto">
          <a:xfrm>
            <a:off x="4630738" y="3200400"/>
            <a:ext cx="1725612" cy="366713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800" b="1">
                <a:latin typeface="Symbol" charset="2"/>
              </a:rPr>
              <a:t>m</a:t>
            </a:r>
            <a:r>
              <a:rPr lang="en-US" sz="1800" b="1"/>
              <a:t>-e Vertex Cut</a:t>
            </a:r>
          </a:p>
        </p:txBody>
      </p:sp>
      <p:sp>
        <p:nvSpPr>
          <p:cNvPr id="151582" name="Text Box 30"/>
          <p:cNvSpPr txBox="1">
            <a:spLocks noChangeArrowheads="1"/>
          </p:cNvSpPr>
          <p:nvPr/>
        </p:nvSpPr>
        <p:spPr bwMode="auto">
          <a:xfrm>
            <a:off x="2362200" y="609600"/>
            <a:ext cx="4408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(also known as </a:t>
            </a:r>
            <a:r>
              <a:rPr lang="en-US">
                <a:latin typeface="Symbol" charset="2"/>
                <a:sym typeface="Symbol" charset="2"/>
              </a:rPr>
              <a:t></a:t>
            </a:r>
            <a:r>
              <a:rPr lang="en-US"/>
              <a:t>-e vertex cuts)</a:t>
            </a:r>
          </a:p>
        </p:txBody>
      </p:sp>
      <p:sp>
        <p:nvSpPr>
          <p:cNvPr id="151583" name="Oval 31"/>
          <p:cNvSpPr>
            <a:spLocks noChangeArrowheads="1"/>
          </p:cNvSpPr>
          <p:nvPr/>
        </p:nvSpPr>
        <p:spPr bwMode="auto">
          <a:xfrm>
            <a:off x="6705600" y="3581400"/>
            <a:ext cx="76200" cy="76200"/>
          </a:xfrm>
          <a:prstGeom prst="ellipse">
            <a:avLst/>
          </a:prstGeom>
          <a:solidFill>
            <a:srgbClr val="0000B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584" name="Oval 32"/>
          <p:cNvSpPr>
            <a:spLocks noChangeArrowheads="1"/>
          </p:cNvSpPr>
          <p:nvPr/>
        </p:nvSpPr>
        <p:spPr bwMode="auto">
          <a:xfrm>
            <a:off x="7010400" y="2895600"/>
            <a:ext cx="76200" cy="76200"/>
          </a:xfrm>
          <a:prstGeom prst="ellipse">
            <a:avLst/>
          </a:prstGeom>
          <a:solidFill>
            <a:srgbClr val="AE0000"/>
          </a:solidFill>
          <a:ln w="9525">
            <a:solidFill>
              <a:srgbClr val="AE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585" name="Line 33"/>
          <p:cNvSpPr>
            <a:spLocks noChangeShapeType="1"/>
          </p:cNvSpPr>
          <p:nvPr/>
        </p:nvSpPr>
        <p:spPr bwMode="auto">
          <a:xfrm flipV="1">
            <a:off x="6781800" y="2971800"/>
            <a:ext cx="228600" cy="609600"/>
          </a:xfrm>
          <a:prstGeom prst="line">
            <a:avLst/>
          </a:prstGeom>
          <a:noFill/>
          <a:ln w="19050">
            <a:solidFill>
              <a:srgbClr val="2A6C00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586" name="Text Box 34"/>
          <p:cNvSpPr txBox="1">
            <a:spLocks noChangeArrowheads="1"/>
          </p:cNvSpPr>
          <p:nvPr/>
        </p:nvSpPr>
        <p:spPr bwMode="auto">
          <a:xfrm>
            <a:off x="6858000" y="31242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2A6C00"/>
                </a:solidFill>
              </a:rPr>
              <a:t>b</a:t>
            </a:r>
            <a:endParaRPr lang="en-US"/>
          </a:p>
        </p:txBody>
      </p:sp>
      <p:sp>
        <p:nvSpPr>
          <p:cNvPr id="151587" name="Text Box 35"/>
          <p:cNvSpPr txBox="1">
            <a:spLocks noChangeArrowheads="1"/>
          </p:cNvSpPr>
          <p:nvPr/>
        </p:nvSpPr>
        <p:spPr bwMode="auto">
          <a:xfrm>
            <a:off x="5881688" y="1600200"/>
            <a:ext cx="216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(electron view)</a:t>
            </a:r>
          </a:p>
        </p:txBody>
      </p:sp>
      <p:sp>
        <p:nvSpPr>
          <p:cNvPr id="151588" name="Text Box 36"/>
          <p:cNvSpPr txBox="1">
            <a:spLocks noChangeArrowheads="1"/>
          </p:cNvSpPr>
          <p:nvPr/>
        </p:nvSpPr>
        <p:spPr bwMode="auto">
          <a:xfrm>
            <a:off x="4114800" y="5105400"/>
            <a:ext cx="4724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The </a:t>
            </a:r>
            <a:r>
              <a:rPr lang="en-US">
                <a:solidFill>
                  <a:srgbClr val="2A6C00"/>
                </a:solidFill>
              </a:rPr>
              <a:t>impact parameter b</a:t>
            </a:r>
            <a:r>
              <a:rPr lang="en-US"/>
              <a:t> is the distance of closest approach of the </a:t>
            </a:r>
            <a:r>
              <a:rPr lang="en-US">
                <a:solidFill>
                  <a:srgbClr val="AE0000"/>
                </a:solidFill>
              </a:rPr>
              <a:t>e-track</a:t>
            </a:r>
            <a:r>
              <a:rPr lang="en-US"/>
              <a:t> to the </a:t>
            </a:r>
            <a:r>
              <a:rPr lang="en-US">
                <a:solidFill>
                  <a:srgbClr val="0000B8"/>
                </a:solidFill>
                <a:latin typeface="Symbol" charset="2"/>
                <a:sym typeface="Symbol" charset="2"/>
              </a:rPr>
              <a:t></a:t>
            </a:r>
            <a:r>
              <a:rPr lang="en-US">
                <a:solidFill>
                  <a:srgbClr val="0000B8"/>
                </a:solidFill>
              </a:rPr>
              <a:t> stop position</a:t>
            </a:r>
            <a:r>
              <a:rPr lang="en-US"/>
              <a:t>.</a:t>
            </a:r>
          </a:p>
        </p:txBody>
      </p:sp>
      <p:sp>
        <p:nvSpPr>
          <p:cNvPr id="151589" name="Text Box 37"/>
          <p:cNvSpPr txBox="1">
            <a:spLocks noChangeArrowheads="1"/>
          </p:cNvSpPr>
          <p:nvPr/>
        </p:nvSpPr>
        <p:spPr bwMode="auto">
          <a:xfrm>
            <a:off x="6835775" y="2254250"/>
            <a:ext cx="2003425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b="1" dirty="0">
                <a:solidFill>
                  <a:srgbClr val="AE0000"/>
                </a:solidFill>
              </a:rPr>
              <a:t>point of closest approach</a:t>
            </a:r>
          </a:p>
        </p:txBody>
      </p:sp>
      <p:sp>
        <p:nvSpPr>
          <p:cNvPr id="29" name="Oval 12"/>
          <p:cNvSpPr>
            <a:spLocks noChangeArrowheads="1"/>
          </p:cNvSpPr>
          <p:nvPr/>
        </p:nvSpPr>
        <p:spPr bwMode="auto">
          <a:xfrm>
            <a:off x="1938528" y="2852928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1523232" y="1182469"/>
            <a:ext cx="9159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Scatter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</a:t>
            </a:r>
            <a:r>
              <a:rPr lang="en-US" dirty="0" smtClean="0">
                <a:solidFill>
                  <a:srgbClr val="000000"/>
                </a:solidFill>
              </a:rPr>
              <a:t>n wall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2" name="Line 16"/>
          <p:cNvSpPr>
            <a:spLocks noChangeShapeType="1"/>
          </p:cNvSpPr>
          <p:nvPr/>
        </p:nvSpPr>
        <p:spPr bwMode="auto">
          <a:xfrm>
            <a:off x="1847088" y="1828800"/>
            <a:ext cx="109728" cy="99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8F5A5-949D-0043-9039-A94CB7BF6595}" type="slidenum">
              <a:rPr lang="en-US"/>
              <a:pPr/>
              <a:t>8</a:t>
            </a:fld>
            <a:endParaRPr lang="en-US"/>
          </a:p>
        </p:txBody>
      </p:sp>
      <p:pic>
        <p:nvPicPr>
          <p:cNvPr id="152583" name="Picture 7" descr="lifetime_run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457200"/>
            <a:ext cx="6276975" cy="4191000"/>
          </a:xfrm>
          <a:prstGeom prst="rect">
            <a:avLst/>
          </a:prstGeom>
          <a:noFill/>
        </p:spPr>
      </p:pic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Lifetime Spectra</a:t>
            </a:r>
          </a:p>
        </p:txBody>
      </p:sp>
      <p:pic>
        <p:nvPicPr>
          <p:cNvPr id="152581" name="Picture 5" descr="c1"/>
          <p:cNvPicPr>
            <a:picLocks noChangeAspect="1" noChangeArrowheads="1"/>
          </p:cNvPicPr>
          <p:nvPr/>
        </p:nvPicPr>
        <p:blipFill>
          <a:blip r:embed="rId4"/>
          <a:srcRect l="7246" t="10001" r="8696"/>
          <a:stretch>
            <a:fillRect/>
          </a:stretch>
        </p:blipFill>
        <p:spPr bwMode="auto">
          <a:xfrm>
            <a:off x="3048000" y="4648200"/>
            <a:ext cx="4419600" cy="2209800"/>
          </a:xfrm>
          <a:prstGeom prst="rect">
            <a:avLst/>
          </a:prstGeom>
          <a:noFill/>
        </p:spPr>
      </p:pic>
      <p:sp>
        <p:nvSpPr>
          <p:cNvPr id="152582" name="Text Box 6"/>
          <p:cNvSpPr txBox="1">
            <a:spLocks noChangeArrowheads="1"/>
          </p:cNvSpPr>
          <p:nvPr/>
        </p:nvSpPr>
        <p:spPr bwMode="auto">
          <a:xfrm>
            <a:off x="533400" y="5257800"/>
            <a:ext cx="2368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Normalized</a:t>
            </a:r>
          </a:p>
          <a:p>
            <a:r>
              <a:rPr lang="en-US"/>
              <a:t>residuals (“pull”)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C3AA-DBD2-354E-B88A-B875C1C6EE75}" type="slidenum">
              <a:rPr lang="en-US"/>
              <a:pPr/>
              <a:t>9</a:t>
            </a:fld>
            <a:endParaRPr lang="en-US"/>
          </a:p>
        </p:txBody>
      </p:sp>
      <p:pic>
        <p:nvPicPr>
          <p:cNvPr id="119815" name="Picture 7" descr="Snapshot 2007-06-11 16-06-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" y="1600200"/>
            <a:ext cx="8991600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05800" cy="685800"/>
          </a:xfrm>
        </p:spPr>
        <p:txBody>
          <a:bodyPr/>
          <a:lstStyle/>
          <a:p>
            <a:r>
              <a:rPr lang="en-US" sz="5400">
                <a:solidFill>
                  <a:schemeClr val="tx1"/>
                </a:solidFill>
              </a:rPr>
              <a:t>Internal corrections to </a:t>
            </a:r>
            <a:r>
              <a:rPr lang="en-US" sz="5400">
                <a:solidFill>
                  <a:schemeClr val="tx1"/>
                </a:solidFill>
                <a:latin typeface="Symbol" charset="2"/>
                <a:sym typeface="Symbol" charset="2"/>
              </a:rPr>
              <a:t></a:t>
            </a:r>
            <a:r>
              <a:rPr lang="en-US" sz="5400" baseline="-25000">
                <a:solidFill>
                  <a:schemeClr val="tx1"/>
                </a:solidFill>
                <a:latin typeface="Symbol" charset="2"/>
                <a:sym typeface="Symbol" charset="2"/>
              </a:rPr>
              <a:t></a:t>
            </a:r>
            <a:r>
              <a:rPr lang="en-US" sz="5400" baseline="30000">
                <a:solidFill>
                  <a:schemeClr val="tx1"/>
                </a:solidFill>
              </a:rPr>
              <a:t>-</a:t>
            </a:r>
            <a:endParaRPr lang="en-US"/>
          </a:p>
        </p:txBody>
      </p:sp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1828800" y="5334000"/>
            <a:ext cx="571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/>
              <a:t>(statistical uncertainty of </a:t>
            </a:r>
            <a:r>
              <a:rPr lang="en-US" sz="2800">
                <a:latin typeface="Symbol" charset="2"/>
                <a:sym typeface="Symbol" charset="2"/>
              </a:rPr>
              <a:t></a:t>
            </a:r>
            <a:r>
              <a:rPr lang="en-US" sz="2800" baseline="-25000">
                <a:latin typeface="Symbol" charset="2"/>
                <a:sym typeface="Symbol" charset="2"/>
              </a:rPr>
              <a:t></a:t>
            </a:r>
            <a:r>
              <a:rPr lang="en-US" sz="2800" baseline="30000"/>
              <a:t>-</a:t>
            </a:r>
            <a:r>
              <a:rPr lang="en-US" sz="2800"/>
              <a:t>: 12 s</a:t>
            </a:r>
            <a:r>
              <a:rPr lang="en-US" sz="2800" baseline="30000"/>
              <a:t>-1</a:t>
            </a:r>
            <a:r>
              <a:rPr lang="en-US" sz="2800"/>
              <a:t>)</a:t>
            </a:r>
          </a:p>
        </p:txBody>
      </p:sp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152400" y="1981200"/>
            <a:ext cx="8763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66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12451</TotalTime>
  <Words>3605</Words>
  <Application>Microsoft Macintosh PowerPoint</Application>
  <PresentationFormat>On-screen Show (4:3)</PresentationFormat>
  <Paragraphs>705</Paragraphs>
  <Slides>48</Slides>
  <Notes>43</Notes>
  <HiddenSlides>0</HiddenSlides>
  <MMClips>0</MMClips>
  <ScaleCrop>false</ScaleCrop>
  <HeadingPairs>
    <vt:vector size="6" baseType="variant">
      <vt:variant>
        <vt:lpstr>Design Template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Office Theme</vt:lpstr>
      <vt:lpstr>Blank Presentation</vt:lpstr>
      <vt:lpstr>Adobe Acrobat 7.0 Document</vt:lpstr>
      <vt:lpstr>Data Analysis and Present Status of the MuCap Experiment</vt:lpstr>
      <vt:lpstr>Experimental Challenges</vt:lpstr>
      <vt:lpstr>mCap Method: Lifetime Technique</vt:lpstr>
      <vt:lpstr>mCap Detailed Diagram</vt:lpstr>
      <vt:lpstr>MuCap Exptl./Data analysis considerations</vt:lpstr>
      <vt:lpstr>Tracking in the Time Projection Chamber</vt:lpstr>
      <vt:lpstr>Impact Parameter Cuts</vt:lpstr>
      <vt:lpstr>Lifetime Spectra</vt:lpstr>
      <vt:lpstr>Internal corrections to -</vt:lpstr>
      <vt:lpstr>In situ detection of Z &gt; 1 captures</vt:lpstr>
      <vt:lpstr>The final Z &gt; 1 correction Z is based on impurity-doped calibration data.</vt:lpstr>
      <vt:lpstr>Internal corrections to -</vt:lpstr>
      <vt:lpstr>Residual deuterium content is accounted for by a zero-extrapolation procedure.</vt:lpstr>
      <vt:lpstr>cd Determination: Data Analysis Approach</vt:lpstr>
      <vt:lpstr>p Diffusion Effect</vt:lpstr>
      <vt:lpstr>Consistency Checks</vt:lpstr>
      <vt:lpstr>Lifetime vs eSC segment</vt:lpstr>
      <vt:lpstr>Lifetime vs. Non-Overlapping Fiducial Volume Shell</vt:lpstr>
      <vt:lpstr>Fit Start Time Scan</vt:lpstr>
      <vt:lpstr>Fit Stop Time Scan</vt:lpstr>
      <vt:lpstr>Lifetime vs. Chronological Subdivisions</vt:lpstr>
      <vt:lpstr>Ls and gP  Results 07</vt:lpstr>
      <vt:lpstr>Updated gP vs. op</vt:lpstr>
      <vt:lpstr>Several upgrades should lead to a 3-fold improved precision in 2006-2007 runs</vt:lpstr>
      <vt:lpstr>Muon-On-Demand</vt:lpstr>
      <vt:lpstr>Several upgrades should lead to a 3-fold improved precision in 2006-2007 runs</vt:lpstr>
      <vt:lpstr>Slide 27</vt:lpstr>
      <vt:lpstr>Several upgrades should lead to a 3-fold improved precision in 2006-2007 runs</vt:lpstr>
      <vt:lpstr>Summary and Outlook</vt:lpstr>
      <vt:lpstr>  “Calibrating the Sun”  via  Muon Capture on the Deuteron    </vt:lpstr>
      <vt:lpstr>MuCap Collaboration</vt:lpstr>
      <vt:lpstr>World data on gP</vt:lpstr>
      <vt:lpstr>Expectations for Final MuCap Precision</vt:lpstr>
      <vt:lpstr>Record Isotopic Purity Achieved</vt:lpstr>
      <vt:lpstr>Z&gt;1 Impurities Reduced and Measured</vt:lpstr>
      <vt:lpstr>Slide 36</vt:lpstr>
      <vt:lpstr>mCap Method: Lifetime Technique</vt:lpstr>
      <vt:lpstr>3D tracking w/o material in fiducial volume </vt:lpstr>
      <vt:lpstr>3D tracking w/o material in fiducial volume </vt:lpstr>
      <vt:lpstr>mCap Method: Clean  Stop Definition</vt:lpstr>
      <vt:lpstr>mCap Detailed Diagram</vt:lpstr>
      <vt:lpstr>Commissioning and First Physics Data in 2004</vt:lpstr>
      <vt:lpstr>d Diffusion into Z &gt; 1 Materials</vt:lpstr>
      <vt:lpstr>Lifetime vs. e-definition</vt:lpstr>
      <vt:lpstr>Impurity correction scales with Z &gt; 1 capture yield.</vt:lpstr>
      <vt:lpstr>MuCap S from the  lifetime </vt:lpstr>
      <vt:lpstr>mCap Experimental Strategy</vt:lpstr>
      <vt:lpstr>cD Monitoring: External Measurement</vt:lpstr>
    </vt:vector>
  </TitlesOfParts>
  <Company>LANL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Analysis and Present Status of the MuCap Experiment</dc:title>
  <dc:creator>229198</dc:creator>
  <cp:lastModifiedBy>229198</cp:lastModifiedBy>
  <cp:revision>97</cp:revision>
  <dcterms:created xsi:type="dcterms:W3CDTF">2009-05-03T00:51:36Z</dcterms:created>
  <dcterms:modified xsi:type="dcterms:W3CDTF">2009-05-04T18:32:17Z</dcterms:modified>
</cp:coreProperties>
</file>